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avi" ContentType="video/unknown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481" r:id="rId3"/>
    <p:sldId id="482" r:id="rId4"/>
    <p:sldId id="469" r:id="rId5"/>
    <p:sldId id="470" r:id="rId6"/>
    <p:sldId id="471" r:id="rId7"/>
    <p:sldId id="479" r:id="rId8"/>
    <p:sldId id="477" r:id="rId9"/>
    <p:sldId id="473" r:id="rId10"/>
    <p:sldId id="474" r:id="rId11"/>
    <p:sldId id="475" r:id="rId12"/>
    <p:sldId id="476" r:id="rId13"/>
    <p:sldId id="463" r:id="rId14"/>
    <p:sldId id="464" r:id="rId15"/>
    <p:sldId id="465" r:id="rId16"/>
    <p:sldId id="466" r:id="rId17"/>
    <p:sldId id="467" r:id="rId18"/>
    <p:sldId id="468" r:id="rId19"/>
    <p:sldId id="4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8" autoAdjust="0"/>
    <p:restoredTop sz="89247" autoAdjust="0"/>
  </p:normalViewPr>
  <p:slideViewPr>
    <p:cSldViewPr snapToGrid="0">
      <p:cViewPr varScale="1">
        <p:scale>
          <a:sx n="97" d="100"/>
          <a:sy n="97" d="100"/>
        </p:scale>
        <p:origin x="-11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4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E5FD-B356-4711-B377-752EE6DE48AA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1F7E7-96B8-40FE-A38C-61337FBF7C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42E1-3E30-4629-8C0C-12F90A484D4E}" type="datetimeFigureOut">
              <a:rPr lang="en-US" smtClean="0"/>
              <a:pPr/>
              <a:t>9/7/12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7.wmf"/><Relationship Id="rId5" Type="http://schemas.openxmlformats.org/officeDocument/2006/relationships/image" Target="../media/image28.gif"/><Relationship Id="rId6" Type="http://schemas.openxmlformats.org/officeDocument/2006/relationships/image" Target="../media/image29.gif"/><Relationship Id="rId7" Type="http://schemas.openxmlformats.org/officeDocument/2006/relationships/image" Target="../media/image30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Relationship Id="rId3" Type="http://schemas.openxmlformats.org/officeDocument/2006/relationships/hyperlink" Target="http://simtk.org/home/forcebalanc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simtk.org/home/forcebalanc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simtk.org/home/mdseriessep201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" Type="http://schemas.microsoft.com/office/2007/relationships/media" Target="../media/media1.avi"/><Relationship Id="rId2" Type="http://schemas.openxmlformats.org/officeDocument/2006/relationships/video" Target="../media/media1.avi"/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microsoft.com/office/2007/relationships/media" Target="../media/media4.avi"/><Relationship Id="rId8" Type="http://schemas.openxmlformats.org/officeDocument/2006/relationships/video" Target="../media/media4.avi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6.emf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microsoft.com/office/2007/relationships/media" Target="../media/media5.mov"/><Relationship Id="rId3" Type="http://schemas.openxmlformats.org/officeDocument/2006/relationships/video" Target="../media/media5.mo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15990"/>
            <a:ext cx="82296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dobe Garamond Pro"/>
                <a:cs typeface="Adobe Garamond Pro"/>
              </a:rPr>
              <a:t>Systematic force </a:t>
            </a:r>
            <a:r>
              <a:rPr lang="en-US" sz="3200" dirty="0">
                <a:latin typeface="Adobe Garamond Pro"/>
                <a:cs typeface="Adobe Garamond Pro"/>
              </a:rPr>
              <a:t>field </a:t>
            </a:r>
            <a:r>
              <a:rPr lang="en-US" sz="3200" dirty="0" smtClean="0">
                <a:latin typeface="Adobe Garamond Pro"/>
                <a:cs typeface="Adobe Garamond Pro"/>
              </a:rPr>
              <a:t>optimization</a:t>
            </a:r>
            <a:br>
              <a:rPr lang="en-US" sz="3200" dirty="0" smtClean="0">
                <a:latin typeface="Adobe Garamond Pro"/>
                <a:cs typeface="Adobe Garamond Pro"/>
              </a:rPr>
            </a:br>
            <a:r>
              <a:rPr lang="en-US" sz="3200" dirty="0" smtClean="0">
                <a:latin typeface="Adobe Garamond Pro"/>
                <a:cs typeface="Adobe Garamond Pro"/>
              </a:rPr>
              <a:t>for more accurate </a:t>
            </a:r>
            <a:r>
              <a:rPr lang="en-US" sz="3200" dirty="0">
                <a:latin typeface="Adobe Garamond Pro"/>
                <a:cs typeface="Adobe Garamond Pro"/>
              </a:rPr>
              <a:t>molecular </a:t>
            </a:r>
            <a:r>
              <a:rPr lang="en-US" sz="3200" dirty="0" smtClean="0">
                <a:latin typeface="Adobe Garamond Pro"/>
                <a:cs typeface="Adobe Garamond Pro"/>
              </a:rPr>
              <a:t>simulations</a:t>
            </a:r>
            <a:endParaRPr lang="en-US" sz="3200" dirty="0">
              <a:latin typeface="Adobe Garamond Pro"/>
              <a:cs typeface="Adobe Garamond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Lee-Ping Wang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Stanford Department of Chemistry</a:t>
            </a:r>
          </a:p>
          <a:p>
            <a:r>
              <a:rPr lang="en-US" sz="2000" dirty="0" err="1" smtClean="0">
                <a:latin typeface="Adobe Garamond Pro" pitchFamily="18" charset="0"/>
                <a:cs typeface="Helvetica World" pitchFamily="34" charset="0"/>
              </a:rPr>
              <a:t>OpenMM</a:t>
            </a:r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 Workshop, Stanford University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September 7, 2012</a:t>
            </a:r>
            <a:endParaRPr lang="en-US" sz="2000" dirty="0">
              <a:latin typeface="Adobe Garamond Pro" pitchFamily="18" charset="0"/>
              <a:cs typeface="Helvetica Wor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Creating a force field: Optimization method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2" y="1766225"/>
            <a:ext cx="5457823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</a:t>
            </a:r>
            <a:r>
              <a:rPr lang="en-US" sz="2000" b="1" dirty="0" smtClean="0">
                <a:latin typeface="Adobe Garamond Pro" pitchFamily="18" charset="0"/>
              </a:rPr>
              <a:t>objective function </a:t>
            </a:r>
            <a:r>
              <a:rPr lang="en-US" sz="2000" dirty="0" smtClean="0">
                <a:latin typeface="Adobe Garamond Pro" pitchFamily="18" charset="0"/>
              </a:rPr>
              <a:t>measures the disagreement between the reference data and corresponding simulation result.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An </a:t>
            </a:r>
            <a:r>
              <a:rPr lang="en-US" sz="2000" b="1" dirty="0" smtClean="0">
                <a:latin typeface="Adobe Garamond Pro" pitchFamily="18" charset="0"/>
              </a:rPr>
              <a:t>optimization algorithm </a:t>
            </a:r>
            <a:r>
              <a:rPr lang="en-US" sz="2000" dirty="0" smtClean="0">
                <a:latin typeface="Adobe Garamond Pro" pitchFamily="18" charset="0"/>
              </a:rPr>
              <a:t>searches for parameters that minimize the objective function.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889539"/>
              </p:ext>
            </p:extLst>
          </p:nvPr>
        </p:nvGraphicFramePr>
        <p:xfrm>
          <a:off x="6459951" y="1824546"/>
          <a:ext cx="2144712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3" imgW="1384200" imgH="990360" progId="Equation.3">
                  <p:embed/>
                </p:oleObj>
              </mc:Choice>
              <mc:Fallback>
                <p:oleObj name="Equation" r:id="rId3" imgW="138420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951" y="1824546"/>
                        <a:ext cx="2144712" cy="153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Step 3: Construct an objective function and 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apply an optimization method to minimize it.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2492" y="3722087"/>
            <a:ext cx="2438402" cy="2983513"/>
            <a:chOff x="392492" y="3722087"/>
            <a:chExt cx="2438402" cy="2983513"/>
          </a:xfrm>
        </p:grpSpPr>
        <p:pic>
          <p:nvPicPr>
            <p:cNvPr id="2063" name="Picture 15" descr="C:\Users\leeping\Desktop\OpenMM Workshop\gridsearch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92" y="3722087"/>
              <a:ext cx="2438402" cy="2438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1023894" y="6286500"/>
              <a:ext cx="1166856" cy="4191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Grid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Scan</a:t>
              </a:r>
              <a:endParaRPr kumimoji="0" lang="en-US" sz="1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28945" y="3722087"/>
            <a:ext cx="2462256" cy="2983513"/>
            <a:chOff x="3328945" y="3722087"/>
            <a:chExt cx="2462256" cy="2983513"/>
          </a:xfrm>
        </p:grpSpPr>
        <p:pic>
          <p:nvPicPr>
            <p:cNvPr id="2064" name="Picture 16" descr="C:\Users\leeping\Desktop\OpenMM Workshop\levmar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799" y="3722087"/>
              <a:ext cx="2438402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3328945" y="6286500"/>
              <a:ext cx="2462256" cy="4191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1600" dirty="0" smtClean="0">
                  <a:latin typeface="Johnston ITC Std Medium"/>
                  <a:cs typeface="Johnston ITC Std Medium"/>
                </a:rPr>
                <a:t>Newton-</a:t>
              </a:r>
              <a:r>
                <a:rPr lang="en-US" sz="1600" dirty="0" err="1" smtClean="0">
                  <a:latin typeface="Johnston ITC Std Medium"/>
                  <a:cs typeface="Johnston ITC Std Medium"/>
                </a:rPr>
                <a:t>Raphson</a:t>
              </a:r>
              <a:endParaRPr lang="en-US" sz="1600" dirty="0">
                <a:latin typeface="Johnston ITC Std Medium"/>
                <a:cs typeface="Johnston ITC Std Medium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13106" y="3722087"/>
            <a:ext cx="2438402" cy="2983513"/>
            <a:chOff x="6313106" y="3722087"/>
            <a:chExt cx="2438402" cy="2983513"/>
          </a:xfrm>
        </p:grpSpPr>
        <p:pic>
          <p:nvPicPr>
            <p:cNvPr id="2065" name="Picture 17" descr="C:\Users\leeping\Desktop\OpenMM Workshop\siman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106" y="3722087"/>
              <a:ext cx="2438402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6313107" y="6286500"/>
              <a:ext cx="2438400" cy="4191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1600" dirty="0" smtClean="0">
                  <a:latin typeface="Johnston ITC Std Medium"/>
                  <a:cs typeface="Johnston ITC Std Medium"/>
                </a:rPr>
                <a:t>Simulated Annealing </a:t>
              </a:r>
              <a:endParaRPr lang="en-US" sz="1600" dirty="0">
                <a:latin typeface="Johnston ITC Std Medium"/>
                <a:cs typeface="Johnston ITC St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01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047" y="997074"/>
            <a:ext cx="85259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Introduction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Force fields in molecular mechanics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The ingredients of a force field</a:t>
            </a:r>
          </a:p>
          <a:p>
            <a:pPr marL="1257300" lvl="2" indent="-342900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Functional form</a:t>
            </a:r>
          </a:p>
          <a:p>
            <a:pPr marL="1257300" lvl="2" indent="-342900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Reference data </a:t>
            </a:r>
          </a:p>
          <a:p>
            <a:pPr marL="1257300" lvl="2" indent="-342900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Optimization method</a:t>
            </a:r>
          </a:p>
          <a:p>
            <a:pPr>
              <a:lnSpc>
                <a:spcPct val="125000"/>
              </a:lnSpc>
            </a:pPr>
            <a:r>
              <a:rPr lang="en-US" sz="2400" b="1" dirty="0" err="1" smtClean="0">
                <a:latin typeface="Adobe Garamond Pro" pitchFamily="18" charset="0"/>
              </a:rPr>
              <a:t>ForceBalance</a:t>
            </a:r>
            <a:r>
              <a:rPr lang="en-US" sz="2400" b="1" dirty="0" smtClean="0">
                <a:latin typeface="Adobe Garamond Pro" pitchFamily="18" charset="0"/>
              </a:rPr>
              <a:t> program for force field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Overview of program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Application: Polarizable water model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Results and discussion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Basic program usage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8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Introducing </a:t>
            </a:r>
            <a:r>
              <a:rPr lang="en-US" sz="3200" dirty="0" err="1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ForceBalance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70640" y="638660"/>
            <a:ext cx="8602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 smtClean="0">
                <a:latin typeface="Adobe Garamond Pro" pitchFamily="18" charset="0"/>
                <a:ea typeface="STXingkai" pitchFamily="2" charset="-122"/>
              </a:rPr>
              <a:t>ForceBalance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is free software for creating force fields.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00801" y="2126981"/>
            <a:ext cx="2626180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Written in Python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Direct interface with </a:t>
            </a:r>
            <a:r>
              <a:rPr lang="en-US" sz="2000" dirty="0" err="1" smtClean="0">
                <a:latin typeface="Adobe Garamond Pro" pitchFamily="18" charset="0"/>
              </a:rPr>
              <a:t>OpenMM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Highly flexible and easily extensible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Freely available at simtk.org with installation instructions and user’s manual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769770" y="4496398"/>
            <a:ext cx="1831887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 err="1" smtClean="0">
                <a:latin typeface="Adobe Garamond Pro" pitchFamily="18" charset="0"/>
              </a:rPr>
              <a:t>ForceBalance</a:t>
            </a:r>
            <a:r>
              <a:rPr lang="en-US" dirty="0" smtClean="0">
                <a:latin typeface="Adobe Garamond Pro" pitchFamily="18" charset="0"/>
              </a:rPr>
              <a:t/>
            </a:r>
            <a:br>
              <a:rPr lang="en-US" dirty="0" smtClean="0">
                <a:latin typeface="Adobe Garamond Pro" pitchFamily="18" charset="0"/>
              </a:rPr>
            </a:br>
            <a:r>
              <a:rPr lang="zh-CN" altLang="en-US" sz="1200" dirty="0" smtClean="0">
                <a:latin typeface="SimSun-ExtB" pitchFamily="49" charset="-122"/>
                <a:ea typeface="SimSun-ExtB" pitchFamily="49" charset="-122"/>
                <a:cs typeface="华文楷体"/>
              </a:rPr>
              <a:t>平</a:t>
            </a:r>
            <a:r>
              <a:rPr lang="zh-CN" altLang="en-US" sz="1200" dirty="0" smtClean="0">
                <a:latin typeface="Adobe Garamond Pro" pitchFamily="18" charset="0"/>
                <a:ea typeface="SimSun" pitchFamily="2" charset="-122"/>
                <a:cs typeface="华文楷体"/>
              </a:rPr>
              <a:t> </a:t>
            </a:r>
            <a:r>
              <a:rPr lang="en-US" altLang="zh-CN" sz="1200" dirty="0" smtClean="0">
                <a:latin typeface="Adobe Garamond Pro" pitchFamily="18" charset="0"/>
              </a:rPr>
              <a:t>“ping” means </a:t>
            </a:r>
            <a:br>
              <a:rPr lang="en-US" altLang="zh-CN" sz="1200" dirty="0" smtClean="0">
                <a:latin typeface="Adobe Garamond Pro" pitchFamily="18" charset="0"/>
              </a:rPr>
            </a:br>
            <a:r>
              <a:rPr lang="en-US" altLang="zh-CN" sz="1200" dirty="0" smtClean="0">
                <a:latin typeface="Adobe Garamond Pro" pitchFamily="18" charset="0"/>
              </a:rPr>
              <a:t>peace or balance</a:t>
            </a:r>
            <a:endParaRPr lang="en-US" sz="1200" dirty="0">
              <a:latin typeface="Adobe Garamond Pro" pitchFamily="18" charset="0"/>
            </a:endParaRPr>
          </a:p>
        </p:txBody>
      </p:sp>
      <p:pic>
        <p:nvPicPr>
          <p:cNvPr id="95" name="Picture 94" descr="ForceBalance.3.labe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18"/>
          <a:stretch/>
        </p:blipFill>
        <p:spPr>
          <a:xfrm>
            <a:off x="2898900" y="2966174"/>
            <a:ext cx="1589868" cy="15912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71342" y="4296588"/>
            <a:ext cx="2506705" cy="2324975"/>
            <a:chOff x="4071342" y="4296588"/>
            <a:chExt cx="2506705" cy="2324975"/>
          </a:xfrm>
        </p:grpSpPr>
        <p:sp>
          <p:nvSpPr>
            <p:cNvPr id="99" name="Down Arrow 98"/>
            <p:cNvSpPr/>
            <p:nvPr/>
          </p:nvSpPr>
          <p:spPr>
            <a:xfrm rot="10800000">
              <a:off x="5218940" y="4296588"/>
              <a:ext cx="196492" cy="691431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>
                <a:latin typeface="Helvetica"/>
                <a:cs typeface="Helvetica"/>
              </a:endParaRPr>
            </a:p>
          </p:txBody>
        </p:sp>
        <p:sp>
          <p:nvSpPr>
            <p:cNvPr id="100" name="Snip Diagonal Corner Rectangle 99"/>
            <p:cNvSpPr/>
            <p:nvPr/>
          </p:nvSpPr>
          <p:spPr>
            <a:xfrm>
              <a:off x="4308413" y="5045971"/>
              <a:ext cx="2030537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Simplex, Powell</a:t>
              </a:r>
            </a:p>
          </p:txBody>
        </p:sp>
        <p:sp>
          <p:nvSpPr>
            <p:cNvPr id="101" name="Snip Diagonal Corner Rectangle 100"/>
            <p:cNvSpPr/>
            <p:nvPr/>
          </p:nvSpPr>
          <p:spPr>
            <a:xfrm>
              <a:off x="4308413" y="5475543"/>
              <a:ext cx="2030537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BFGS, Newton-</a:t>
              </a:r>
              <a:r>
                <a:rPr lang="en-US" sz="1200" dirty="0" err="1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Raphson</a:t>
              </a:r>
              <a:endParaRPr lang="en-US" sz="12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102" name="Snip Diagonal Corner Rectangle 101"/>
            <p:cNvSpPr/>
            <p:nvPr/>
          </p:nvSpPr>
          <p:spPr>
            <a:xfrm>
              <a:off x="4308413" y="5905115"/>
              <a:ext cx="2030537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Simulated Annealing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071342" y="6252231"/>
              <a:ext cx="25067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 smtClean="0">
                  <a:latin typeface="Johnston ITC Std Medium" pitchFamily="50" charset="0"/>
                </a:rPr>
                <a:t>Optimization Methods</a:t>
              </a:r>
              <a:endParaRPr lang="en-US" dirty="0">
                <a:latin typeface="Johnston ITC Std Medium" pitchFamily="50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3065" y="4296588"/>
            <a:ext cx="2667342" cy="2350198"/>
            <a:chOff x="743065" y="4296588"/>
            <a:chExt cx="2667342" cy="2350198"/>
          </a:xfrm>
        </p:grpSpPr>
        <p:sp>
          <p:nvSpPr>
            <p:cNvPr id="88" name="Down Arrow 87"/>
            <p:cNvSpPr/>
            <p:nvPr/>
          </p:nvSpPr>
          <p:spPr>
            <a:xfrm rot="10800000">
              <a:off x="2002568" y="4296588"/>
              <a:ext cx="196492" cy="691431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>
                <a:latin typeface="Helvetica"/>
                <a:cs typeface="Helvetica"/>
              </a:endParaRPr>
            </a:p>
          </p:txBody>
        </p:sp>
        <p:sp>
          <p:nvSpPr>
            <p:cNvPr id="96" name="Snip Diagonal Corner Rectangle 95"/>
            <p:cNvSpPr/>
            <p:nvPr/>
          </p:nvSpPr>
          <p:spPr>
            <a:xfrm>
              <a:off x="1118814" y="5045971"/>
              <a:ext cx="1965559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Energies and Forces</a:t>
              </a:r>
              <a:endParaRPr lang="en-US" sz="12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97" name="Snip Diagonal Corner Rectangle 96"/>
            <p:cNvSpPr/>
            <p:nvPr/>
          </p:nvSpPr>
          <p:spPr>
            <a:xfrm>
              <a:off x="1118814" y="5475543"/>
              <a:ext cx="1965559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Electrostatic Potential</a:t>
              </a:r>
              <a:endParaRPr lang="en-US" sz="12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98" name="Snip Diagonal Corner Rectangle 97"/>
            <p:cNvSpPr/>
            <p:nvPr/>
          </p:nvSpPr>
          <p:spPr>
            <a:xfrm>
              <a:off x="1118814" y="5901505"/>
              <a:ext cx="1965559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Experimental </a:t>
              </a:r>
              <a:r>
                <a:rPr lang="en-US" sz="12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Properties</a:t>
              </a:r>
              <a:endParaRPr lang="en-US" sz="12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43065" y="6277454"/>
              <a:ext cx="2667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 smtClean="0">
                  <a:latin typeface="Johnston ITC Std Medium" pitchFamily="50" charset="0"/>
                </a:rPr>
                <a:t>Data and Simulations</a:t>
              </a:r>
              <a:endParaRPr lang="en-US" dirty="0">
                <a:latin typeface="Johnston ITC Std Medium" pitchFamily="50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3615" y="1154593"/>
            <a:ext cx="2770081" cy="1569602"/>
            <a:chOff x="453615" y="1154593"/>
            <a:chExt cx="2770081" cy="1569602"/>
          </a:xfrm>
        </p:grpSpPr>
        <p:sp>
          <p:nvSpPr>
            <p:cNvPr id="103" name="Snip Diagonal Corner Rectangle 102"/>
            <p:cNvSpPr/>
            <p:nvPr/>
          </p:nvSpPr>
          <p:spPr>
            <a:xfrm>
              <a:off x="1631834" y="1527103"/>
              <a:ext cx="1088820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AMBER</a:t>
              </a:r>
              <a:endParaRPr lang="en-US" sz="12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104" name="Snip Diagonal Corner Rectangle 103"/>
            <p:cNvSpPr/>
            <p:nvPr/>
          </p:nvSpPr>
          <p:spPr>
            <a:xfrm>
              <a:off x="1631834" y="1959340"/>
              <a:ext cx="1088820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AMOEBA</a:t>
              </a:r>
              <a:endParaRPr lang="en-US" sz="12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105" name="Snip Diagonal Corner Rectangle 104"/>
            <p:cNvSpPr/>
            <p:nvPr/>
          </p:nvSpPr>
          <p:spPr>
            <a:xfrm>
              <a:off x="1631834" y="2388912"/>
              <a:ext cx="1088820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AM1, PM3</a:t>
              </a:r>
              <a:endParaRPr lang="en-US" sz="12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238725" y="1154593"/>
              <a:ext cx="19849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 smtClean="0">
                  <a:latin typeface="Johnston ITC Std Medium" pitchFamily="50" charset="0"/>
                </a:rPr>
                <a:t>Functional forms</a:t>
              </a:r>
              <a:endParaRPr lang="en-US" dirty="0">
                <a:latin typeface="Johnston ITC Std Medium" pitchFamily="50" charset="0"/>
              </a:endParaRPr>
            </a:p>
          </p:txBody>
        </p:sp>
        <p:sp>
          <p:nvSpPr>
            <p:cNvPr id="109" name="Down Arrow 108"/>
            <p:cNvSpPr/>
            <p:nvPr/>
          </p:nvSpPr>
          <p:spPr>
            <a:xfrm rot="16200000">
              <a:off x="2841491" y="2006124"/>
              <a:ext cx="196492" cy="24171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>
                <a:latin typeface="Helvetica"/>
                <a:cs typeface="Helvetica"/>
              </a:endParaRPr>
            </a:p>
          </p:txBody>
        </p:sp>
        <p:sp>
          <p:nvSpPr>
            <p:cNvPr id="115" name="Snip Diagonal Corner Rectangle 114"/>
            <p:cNvSpPr/>
            <p:nvPr/>
          </p:nvSpPr>
          <p:spPr>
            <a:xfrm>
              <a:off x="453615" y="2260109"/>
              <a:ext cx="699110" cy="335283"/>
            </a:xfrm>
            <a:prstGeom prst="snip2DiagRect">
              <a:avLst/>
            </a:prstGeom>
            <a:ln>
              <a:solidFill>
                <a:srgbClr val="FF860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Derived</a:t>
              </a:r>
              <a:b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</a:br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Class</a:t>
              </a:r>
              <a:endParaRPr lang="en-US" sz="11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9733" y="1510877"/>
            <a:ext cx="5545140" cy="2723663"/>
            <a:chOff x="329733" y="1510877"/>
            <a:chExt cx="5545140" cy="2723663"/>
          </a:xfrm>
        </p:grpSpPr>
        <p:sp>
          <p:nvSpPr>
            <p:cNvPr id="87" name="Down Arrow 86"/>
            <p:cNvSpPr/>
            <p:nvPr/>
          </p:nvSpPr>
          <p:spPr>
            <a:xfrm>
              <a:off x="3599524" y="2724459"/>
              <a:ext cx="196492" cy="24171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>
                <a:latin typeface="Helvetica"/>
                <a:cs typeface="Helvetica"/>
              </a:endParaRPr>
            </a:p>
          </p:txBody>
        </p:sp>
        <p:sp>
          <p:nvSpPr>
            <p:cNvPr id="90" name="Down Arrow 89"/>
            <p:cNvSpPr/>
            <p:nvPr/>
          </p:nvSpPr>
          <p:spPr>
            <a:xfrm rot="5400000">
              <a:off x="4495549" y="3593959"/>
              <a:ext cx="196492" cy="24171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>
                <a:latin typeface="Helvetica"/>
                <a:cs typeface="Helvetica"/>
              </a:endParaRPr>
            </a:p>
          </p:txBody>
        </p:sp>
        <p:sp>
          <p:nvSpPr>
            <p:cNvPr id="94" name="Flowchart: Decision 30"/>
            <p:cNvSpPr/>
            <p:nvPr/>
          </p:nvSpPr>
          <p:spPr>
            <a:xfrm>
              <a:off x="3146858" y="1594640"/>
              <a:ext cx="1100357" cy="1047958"/>
            </a:xfrm>
            <a:prstGeom prst="flowChartDecision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Light" pitchFamily="50" charset="0"/>
                  <a:cs typeface="Helvetica"/>
                </a:rPr>
                <a:t>Force</a:t>
              </a:r>
              <a:b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Light" pitchFamily="50" charset="0"/>
                  <a:cs typeface="Helvetica"/>
                </a:rPr>
              </a:br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Light" pitchFamily="50" charset="0"/>
                  <a:cs typeface="Helvetica"/>
                </a:rPr>
                <a:t>Field</a:t>
              </a:r>
              <a:endParaRPr lang="en-US" sz="12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endParaRPr>
            </a:p>
          </p:txBody>
        </p:sp>
        <p:sp>
          <p:nvSpPr>
            <p:cNvPr id="110" name="Down Arrow 109"/>
            <p:cNvSpPr/>
            <p:nvPr/>
          </p:nvSpPr>
          <p:spPr>
            <a:xfrm rot="16200000">
              <a:off x="2729730" y="3596379"/>
              <a:ext cx="196492" cy="24171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>
                <a:latin typeface="Helvetica"/>
                <a:cs typeface="Helvetica"/>
              </a:endParaRPr>
            </a:p>
          </p:txBody>
        </p:sp>
        <p:sp>
          <p:nvSpPr>
            <p:cNvPr id="111" name="Flowchart: Decision 30"/>
            <p:cNvSpPr/>
            <p:nvPr/>
          </p:nvSpPr>
          <p:spPr>
            <a:xfrm>
              <a:off x="1551415" y="3186582"/>
              <a:ext cx="1100357" cy="1047958"/>
            </a:xfrm>
            <a:prstGeom prst="flowChartDecision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Light" pitchFamily="50" charset="0"/>
                  <a:cs typeface="Helvetica"/>
                </a:rPr>
                <a:t>Objective</a:t>
              </a:r>
              <a:b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Light" pitchFamily="50" charset="0"/>
                  <a:cs typeface="Helvetica"/>
                </a:rPr>
              </a:br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Light" pitchFamily="50" charset="0"/>
                  <a:cs typeface="Helvetica"/>
                </a:rPr>
                <a:t>Function</a:t>
              </a:r>
              <a:endParaRPr lang="en-US" sz="12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endParaRPr>
            </a:p>
          </p:txBody>
        </p:sp>
        <p:sp>
          <p:nvSpPr>
            <p:cNvPr id="112" name="Flowchart: Decision 30"/>
            <p:cNvSpPr/>
            <p:nvPr/>
          </p:nvSpPr>
          <p:spPr>
            <a:xfrm>
              <a:off x="4774516" y="3186582"/>
              <a:ext cx="1100357" cy="1047958"/>
            </a:xfrm>
            <a:prstGeom prst="flowChartDecision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Light" pitchFamily="50" charset="0"/>
                  <a:cs typeface="Helvetica"/>
                </a:rPr>
                <a:t>Optimizer</a:t>
              </a:r>
              <a:endParaRPr lang="en-US" sz="12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endParaRPr>
            </a:p>
          </p:txBody>
        </p:sp>
        <p:sp>
          <p:nvSpPr>
            <p:cNvPr id="113" name="Flowchart: Decision 30"/>
            <p:cNvSpPr/>
            <p:nvPr/>
          </p:nvSpPr>
          <p:spPr>
            <a:xfrm>
              <a:off x="477904" y="1573555"/>
              <a:ext cx="650049" cy="619095"/>
            </a:xfrm>
            <a:prstGeom prst="flowChartDecision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Medium" pitchFamily="50" charset="0"/>
                  <a:cs typeface="Helvetica"/>
                </a:rPr>
                <a:t>Base</a:t>
              </a:r>
            </a:p>
            <a:p>
              <a:pPr algn="ctr"/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Johnston ITC Std Medium" pitchFamily="50" charset="0"/>
                  <a:cs typeface="Helvetica"/>
                </a:rPr>
                <a:t>Class</a:t>
              </a:r>
              <a:endParaRPr lang="en-US" sz="11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329733" y="1510877"/>
              <a:ext cx="918907" cy="1640991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447" y="1838026"/>
            <a:ext cx="5887809" cy="4207873"/>
            <a:chOff x="88447" y="1838026"/>
            <a:chExt cx="5887809" cy="4207873"/>
          </a:xfrm>
        </p:grpSpPr>
        <p:sp>
          <p:nvSpPr>
            <p:cNvPr id="89" name="Pentagon 88"/>
            <p:cNvSpPr/>
            <p:nvPr/>
          </p:nvSpPr>
          <p:spPr>
            <a:xfrm>
              <a:off x="270640" y="3429968"/>
              <a:ext cx="1237708" cy="574539"/>
            </a:xfrm>
            <a:prstGeom prst="homePlat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Bayesian</a:t>
              </a:r>
              <a:r>
                <a:rPr lang="en-US" sz="1100" dirty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/>
              </a:r>
              <a:br>
                <a:rPr lang="en-US" sz="1100" dirty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</a:br>
              <a:r>
                <a:rPr lang="en-US" sz="1100" dirty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Regularization</a:t>
              </a:r>
            </a:p>
          </p:txBody>
        </p:sp>
        <p:sp>
          <p:nvSpPr>
            <p:cNvPr id="91" name="Pentagon 90"/>
            <p:cNvSpPr/>
            <p:nvPr/>
          </p:nvSpPr>
          <p:spPr>
            <a:xfrm>
              <a:off x="88447" y="5186755"/>
              <a:ext cx="966182" cy="859144"/>
            </a:xfrm>
            <a:prstGeom prst="homePlate">
              <a:avLst>
                <a:gd name="adj" fmla="val 29094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0" bIns="45720" rtlCol="0" anchor="ctr"/>
            <a:lstStyle/>
            <a:p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Drivers:</a:t>
              </a:r>
              <a:b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</a:br>
              <a:r>
                <a:rPr lang="en-US" sz="1100" dirty="0" err="1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OpenMM</a:t>
              </a:r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,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GROMACS,</a:t>
              </a:r>
              <a:endParaRPr lang="en-US" sz="11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  <a:p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TINKER,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AMBER</a:t>
              </a:r>
            </a:p>
          </p:txBody>
        </p:sp>
        <p:sp>
          <p:nvSpPr>
            <p:cNvPr id="92" name="Pentagon 91"/>
            <p:cNvSpPr/>
            <p:nvPr/>
          </p:nvSpPr>
          <p:spPr>
            <a:xfrm flipH="1">
              <a:off x="4308412" y="1838026"/>
              <a:ext cx="1667844" cy="574539"/>
            </a:xfrm>
            <a:prstGeom prst="homePlat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File Parsing,</a:t>
              </a:r>
              <a:b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</a:br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Parameter Rescaling and Constraints</a:t>
              </a:r>
              <a:endParaRPr lang="en-US" sz="1100" baseline="-250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114" name="Pentagon 113"/>
            <p:cNvSpPr/>
            <p:nvPr/>
          </p:nvSpPr>
          <p:spPr>
            <a:xfrm>
              <a:off x="477904" y="2676541"/>
              <a:ext cx="714234" cy="386602"/>
            </a:xfrm>
            <a:prstGeom prst="homePlat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440" tIns="45720" rIns="91440" bIns="4572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Feature</a:t>
              </a:r>
              <a:endParaRPr lang="en-US" sz="11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  <p:sp>
          <p:nvSpPr>
            <p:cNvPr id="117" name="Pentagon 116"/>
            <p:cNvSpPr/>
            <p:nvPr/>
          </p:nvSpPr>
          <p:spPr>
            <a:xfrm rot="16200000" flipH="1">
              <a:off x="5116610" y="2435149"/>
              <a:ext cx="416170" cy="967629"/>
            </a:xfrm>
            <a:prstGeom prst="homePlat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" lIns="91440" tIns="45720" rIns="91440" bIns="45720" rtlCol="0" anchor="ctr"/>
            <a:lstStyle/>
            <a:p>
              <a:pPr algn="ctr"/>
              <a:r>
                <a:rPr lang="en-US" sz="1100" dirty="0" err="1" smtClean="0">
                  <a:solidFill>
                    <a:schemeClr val="tx1"/>
                  </a:solidFill>
                  <a:latin typeface="Johnston ITC Std Medium" pitchFamily="50" charset="0"/>
                  <a:cs typeface="Helvetica"/>
                </a:rPr>
                <a:t>Restartable</a:t>
              </a:r>
              <a:endParaRPr lang="en-US" sz="1100" baseline="-25000" dirty="0">
                <a:solidFill>
                  <a:schemeClr val="tx1"/>
                </a:solidFill>
                <a:latin typeface="Johnston ITC Std Medium" pitchFamily="50" charset="0"/>
                <a:cs typeface="Helvetica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272116" y="6550223"/>
            <a:ext cx="387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  <a:hlinkClick r:id="rId3"/>
              </a:rPr>
              <a:t>http://simtk.org/home/forcebalance</a:t>
            </a:r>
            <a:endParaRPr lang="en-US" sz="14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3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Polarizable water - motivation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00801" y="2016890"/>
            <a:ext cx="262618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AMOEBA force field contains mutually induced dipoles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Direct induced dipoles are cheaper (5x faster) but the physics of the model are different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 19 total tunable </a:t>
            </a:r>
            <a:r>
              <a:rPr lang="en-US" sz="2000" dirty="0" smtClean="0">
                <a:latin typeface="Adobe Garamond Pro" pitchFamily="18" charset="0"/>
              </a:rPr>
              <a:t>parameters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We applied </a:t>
            </a:r>
            <a:r>
              <a:rPr lang="en-US" sz="3200" dirty="0" err="1" smtClean="0">
                <a:latin typeface="Adobe Garamond Pro" pitchFamily="18" charset="0"/>
                <a:ea typeface="STXingkai" pitchFamily="2" charset="-122"/>
              </a:rPr>
              <a:t>ForceBalance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to parameterize a 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variation on the AMOEBA water model.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4100" name="Picture 4" descr="C:\Users\leeping\Desktop\OpenMM Workshop\rho-hv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9" y="1765746"/>
            <a:ext cx="3690306" cy="369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leeping\Desktop\OpenMM Workshop\ef-dire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1687805"/>
            <a:ext cx="2339529" cy="366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31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369" y="1765854"/>
            <a:ext cx="3690306" cy="36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75" y="1624520"/>
            <a:ext cx="3862612" cy="3862612"/>
          </a:xfrm>
          <a:prstGeom prst="rect">
            <a:avLst/>
          </a:prstGeom>
          <a:noFill/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Polarizable water - results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00801" y="1683048"/>
            <a:ext cx="2626180" cy="5109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We used a large set of experimental and theoretical data: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sz="1400" dirty="0" smtClean="0">
                <a:latin typeface="Adobe Garamond Pro" pitchFamily="18" charset="0"/>
              </a:rPr>
              <a:t>Energies and forces for 12,000 geometries from QM theory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sz="1400" dirty="0" smtClean="0">
                <a:latin typeface="Adobe Garamond Pro" pitchFamily="18" charset="0"/>
              </a:rPr>
              <a:t>Gas-phase cluster binding energies from QM theory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sz="1400" dirty="0" smtClean="0">
                <a:latin typeface="Adobe Garamond Pro" pitchFamily="18" charset="0"/>
              </a:rPr>
              <a:t>Experimental monomer geometry, vibrational modes, and </a:t>
            </a:r>
            <a:r>
              <a:rPr lang="en-US" sz="1400" dirty="0" err="1" smtClean="0">
                <a:latin typeface="Adobe Garamond Pro" pitchFamily="18" charset="0"/>
              </a:rPr>
              <a:t>multipole</a:t>
            </a:r>
            <a:r>
              <a:rPr lang="en-US" sz="1400" dirty="0" smtClean="0">
                <a:latin typeface="Adobe Garamond Pro" pitchFamily="18" charset="0"/>
              </a:rPr>
              <a:t> moments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sz="1400" dirty="0" smtClean="0">
                <a:latin typeface="Adobe Garamond Pro" pitchFamily="18" charset="0"/>
              </a:rPr>
              <a:t>Experimental density and </a:t>
            </a:r>
            <a:br>
              <a:rPr lang="en-US" sz="1400" dirty="0" smtClean="0">
                <a:latin typeface="Adobe Garamond Pro" pitchFamily="18" charset="0"/>
              </a:rPr>
            </a:br>
            <a:r>
              <a:rPr lang="en-US" sz="1400" dirty="0" smtClean="0">
                <a:latin typeface="Adobe Garamond Pro" pitchFamily="18" charset="0"/>
              </a:rPr>
              <a:t>heat of vaporization curves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Fitted properties exceed accuracy of original AMOEBA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Other properties were also predicted accurately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Our optimized model exceeds the accuracy of AMOEBA for several properties of water.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018" y="1687805"/>
            <a:ext cx="2339443" cy="366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016408"/>
              </p:ext>
            </p:extLst>
          </p:nvPr>
        </p:nvGraphicFramePr>
        <p:xfrm>
          <a:off x="1201205" y="5516798"/>
          <a:ext cx="4124324" cy="1191438"/>
        </p:xfrm>
        <a:graphic>
          <a:graphicData uri="http://schemas.openxmlformats.org/drawingml/2006/table">
            <a:tbl>
              <a:tblPr firstRow="1" bandRow="1">
                <a:effectLst/>
                <a:tableStyleId>{0505E3EF-67EA-436B-97B2-0124C06EBD24}</a:tableStyleId>
              </a:tblPr>
              <a:tblGrid>
                <a:gridCol w="1910812"/>
                <a:gridCol w="690279"/>
                <a:gridCol w="710925"/>
                <a:gridCol w="812308"/>
              </a:tblGrid>
              <a:tr h="19857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Helvetica World" pitchFamily="34" charset="0"/>
                          <a:cs typeface="Helvetica World" pitchFamily="34" charset="0"/>
                        </a:rPr>
                        <a:t>Property</a:t>
                      </a:r>
                      <a:endParaRPr lang="en-US" sz="1000" b="1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Helvetica World" pitchFamily="34" charset="0"/>
                          <a:cs typeface="Helvetica World" pitchFamily="34" charset="0"/>
                        </a:rPr>
                        <a:t>AMOEBA</a:t>
                      </a:r>
                      <a:endParaRPr lang="en-US" sz="1000" b="1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Helvetica World" pitchFamily="34" charset="0"/>
                          <a:cs typeface="Helvetica World" pitchFamily="34" charset="0"/>
                        </a:rPr>
                        <a:t>This work</a:t>
                      </a:r>
                      <a:endParaRPr lang="en-US" sz="1000" b="1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Helvetica World" pitchFamily="34" charset="0"/>
                          <a:cs typeface="Helvetica World" pitchFamily="34" charset="0"/>
                        </a:rPr>
                        <a:t>Experiment</a:t>
                      </a:r>
                      <a:endParaRPr lang="en-US" sz="1000" b="1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8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(kg m</a:t>
                      </a:r>
                      <a:r>
                        <a:rPr lang="en-US" sz="10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-3</a:t>
                      </a: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)</a:t>
                      </a: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1000 ± 1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999 ± 1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997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8573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Symbol" pitchFamily="18" charset="2"/>
                          <a:cs typeface="Helvetica World" pitchFamily="34" charset="0"/>
                        </a:rPr>
                        <a:t>D</a:t>
                      </a:r>
                      <a:r>
                        <a:rPr lang="en-US" sz="1000" dirty="0" err="1" smtClean="0">
                          <a:latin typeface="Helvetica World" pitchFamily="34" charset="0"/>
                          <a:cs typeface="Helvetica World" pitchFamily="34" charset="0"/>
                        </a:rPr>
                        <a:t>H</a:t>
                      </a:r>
                      <a:r>
                        <a:rPr lang="en-US" sz="1000" strike="noStrike" baseline="-25000" dirty="0" err="1" smtClean="0">
                          <a:latin typeface="Helvetica World" pitchFamily="34" charset="0"/>
                          <a:cs typeface="Helvetica World" pitchFamily="34" charset="0"/>
                        </a:rPr>
                        <a:t>vap</a:t>
                      </a: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 (kJ</a:t>
                      </a:r>
                      <a:r>
                        <a:rPr lang="en-US" sz="10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</a:t>
                      </a: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mol</a:t>
                      </a:r>
                      <a:r>
                        <a:rPr lang="en-US" sz="10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-1</a:t>
                      </a: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)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43.8 ± 0.1</a:t>
                      </a: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43.8 ± 0.1</a:t>
                      </a: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44.0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857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Dielectric</a:t>
                      </a:r>
                      <a:r>
                        <a:rPr lang="en-US" sz="10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constant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81 ± 10</a:t>
                      </a: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81 ± 5</a:t>
                      </a: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78.4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857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Diffusion constant (10</a:t>
                      </a:r>
                      <a:r>
                        <a:rPr lang="en-US" sz="10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-5</a:t>
                      </a:r>
                      <a:r>
                        <a:rPr lang="en-US" sz="10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cm</a:t>
                      </a:r>
                      <a:r>
                        <a:rPr lang="en-US" sz="10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2</a:t>
                      </a:r>
                      <a:r>
                        <a:rPr lang="en-US" sz="10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s</a:t>
                      </a:r>
                      <a:r>
                        <a:rPr lang="en-US" sz="10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-1</a:t>
                      </a:r>
                      <a:r>
                        <a:rPr lang="en-US" sz="10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)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2.0</a:t>
                      </a:r>
                      <a:r>
                        <a:rPr lang="en-US" sz="10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± 0.1</a:t>
                      </a:r>
                      <a:endParaRPr lang="en-US" sz="1000" dirty="0" smtClean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2.3 ± 0.1</a:t>
                      </a: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2.3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857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maximum (ºC)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15 - 25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0 - 10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Helvetica World" pitchFamily="34" charset="0"/>
                          <a:cs typeface="Helvetica World" pitchFamily="34" charset="0"/>
                        </a:rPr>
                        <a:t>4</a:t>
                      </a:r>
                      <a:endParaRPr lang="en-US" sz="10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 marL="42012" marR="42012" marT="21007" marB="21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97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ent-Up Arrow 35"/>
          <p:cNvSpPr/>
          <p:nvPr/>
        </p:nvSpPr>
        <p:spPr>
          <a:xfrm rot="16200000" flipH="1">
            <a:off x="5377134" y="4449657"/>
            <a:ext cx="1094022" cy="1614788"/>
          </a:xfrm>
          <a:prstGeom prst="bentUpArrow">
            <a:avLst>
              <a:gd name="adj1" fmla="val 10258"/>
              <a:gd name="adj2" fmla="val 12426"/>
              <a:gd name="adj3" fmla="val 1754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956812" y="2071060"/>
            <a:ext cx="4881733" cy="1510578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 flipH="1">
            <a:off x="1956812" y="5109516"/>
            <a:ext cx="2333154" cy="600329"/>
          </a:xfrm>
          <a:prstGeom prst="bentUpArrow">
            <a:avLst>
              <a:gd name="adj1" fmla="val 18941"/>
              <a:gd name="adj2" fmla="val 27368"/>
              <a:gd name="adj3" fmla="val 309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9000000" flipV="1">
            <a:off x="6061684" y="2602676"/>
            <a:ext cx="204283" cy="13926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2600000">
            <a:off x="2223838" y="3224628"/>
            <a:ext cx="204283" cy="13926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6200000">
            <a:off x="4548361" y="2087111"/>
            <a:ext cx="204283" cy="13926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6200000">
            <a:off x="3040300" y="2087111"/>
            <a:ext cx="204283" cy="13926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Interface to </a:t>
            </a:r>
            <a:r>
              <a:rPr lang="en-US" sz="3200" dirty="0" err="1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OpenMM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 smtClean="0">
                <a:latin typeface="Adobe Garamond Pro" pitchFamily="18" charset="0"/>
                <a:ea typeface="STXingkai" pitchFamily="2" charset="-122"/>
              </a:rPr>
              <a:t>ForceBalance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interfaces with </a:t>
            </a:r>
            <a:r>
              <a:rPr lang="en-US" sz="3200" dirty="0" err="1" smtClean="0">
                <a:latin typeface="Adobe Garamond Pro" pitchFamily="18" charset="0"/>
                <a:ea typeface="STXingkai" pitchFamily="2" charset="-122"/>
              </a:rPr>
              <a:t>OpenMM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by importing it as a Python module.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10" name="Flowchart: Decision 30"/>
          <p:cNvSpPr/>
          <p:nvPr/>
        </p:nvSpPr>
        <p:spPr>
          <a:xfrm>
            <a:off x="6031832" y="3808219"/>
            <a:ext cx="1290409" cy="1228960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  <a:t>Build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  <a:t>Objective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  <a:t>Function</a:t>
            </a:r>
            <a:endParaRPr lang="en-US" sz="1400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Medium" pitchFamily="50" charset="0"/>
              <a:cs typeface="Helvetica"/>
            </a:endParaRPr>
          </a:p>
        </p:txBody>
      </p:sp>
      <p:sp>
        <p:nvSpPr>
          <p:cNvPr id="11" name="Flowchart: Decision 30"/>
          <p:cNvSpPr/>
          <p:nvPr/>
        </p:nvSpPr>
        <p:spPr>
          <a:xfrm>
            <a:off x="1472202" y="3808219"/>
            <a:ext cx="1290409" cy="1228960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  <a:t>Write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  <a:t>Force Field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  <a:t>File</a:t>
            </a:r>
            <a:endParaRPr lang="en-US" sz="1400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Medium" pitchFamily="50" charset="0"/>
              <a:cs typeface="Helvetica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52509" y="2267892"/>
            <a:ext cx="1031132" cy="10311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  <a:t>Create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  <a:t>Systems</a:t>
            </a:r>
          </a:p>
        </p:txBody>
      </p:sp>
      <p:sp>
        <p:nvSpPr>
          <p:cNvPr id="15" name="Oval 14"/>
          <p:cNvSpPr/>
          <p:nvPr/>
        </p:nvSpPr>
        <p:spPr>
          <a:xfrm>
            <a:off x="3881655" y="2267892"/>
            <a:ext cx="1031132" cy="10311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  <a:t>Execute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  <a:t>Simulations</a:t>
            </a:r>
          </a:p>
        </p:txBody>
      </p:sp>
      <p:sp>
        <p:nvSpPr>
          <p:cNvPr id="18" name="Oval 17"/>
          <p:cNvSpPr/>
          <p:nvPr/>
        </p:nvSpPr>
        <p:spPr>
          <a:xfrm>
            <a:off x="5415749" y="2267892"/>
            <a:ext cx="1031132" cy="10311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  <a:t>Save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  <a:t>Simulation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</a:rPr>
              <a:t>Data</a:t>
            </a:r>
          </a:p>
        </p:txBody>
      </p:sp>
      <p:sp>
        <p:nvSpPr>
          <p:cNvPr id="19" name="Flowchart: Decision 30"/>
          <p:cNvSpPr/>
          <p:nvPr/>
        </p:nvSpPr>
        <p:spPr>
          <a:xfrm>
            <a:off x="3752473" y="5037179"/>
            <a:ext cx="1290409" cy="1228960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  <a:t>Update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Medium" pitchFamily="50" charset="0"/>
                <a:cs typeface="Helvetica"/>
              </a:rPr>
              <a:t>Parameters</a:t>
            </a:r>
            <a:endParaRPr lang="en-US" sz="1400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Medium" pitchFamily="50" charset="0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57706" y="4130311"/>
            <a:ext cx="11490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  <a:t>Start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hnston ITC Std Medium" pitchFamily="50" charset="0"/>
            </a:endParaRPr>
          </a:p>
        </p:txBody>
      </p:sp>
      <p:sp>
        <p:nvSpPr>
          <p:cNvPr id="28" name="Down Arrow 27"/>
          <p:cNvSpPr/>
          <p:nvPr/>
        </p:nvSpPr>
        <p:spPr>
          <a:xfrm rot="16200000">
            <a:off x="1157792" y="4254940"/>
            <a:ext cx="204283" cy="33551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748731" y="5359271"/>
            <a:ext cx="13074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  <a:t>Finish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hnston ITC Std Medium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70544" y="2429515"/>
            <a:ext cx="12939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  <a:t>OpenMM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  <a:t>Interface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hnston ITC Std Medium" pitchFamily="50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73132" y="5804059"/>
            <a:ext cx="16078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  <a:t>Parameters</a:t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hnston ITC Std Medium" pitchFamily="50" charset="0"/>
              </a:rPr>
              <a:t>Converged?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hnston ITC Std Medium" pitchFamily="50" charset="0"/>
            </a:endParaRPr>
          </a:p>
        </p:txBody>
      </p:sp>
      <p:sp>
        <p:nvSpPr>
          <p:cNvPr id="37" name="Down Arrow 36"/>
          <p:cNvSpPr/>
          <p:nvPr/>
        </p:nvSpPr>
        <p:spPr>
          <a:xfrm rot="16200000">
            <a:off x="7000244" y="4971979"/>
            <a:ext cx="204284" cy="1392693"/>
          </a:xfrm>
          <a:prstGeom prst="downArrow">
            <a:avLst>
              <a:gd name="adj1" fmla="val 54663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7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Force field parameter files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The parameters to be optimized are 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specified by labeling the XML file.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958" y="4800602"/>
            <a:ext cx="87917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dobe Garamond Pro" pitchFamily="18" charset="0"/>
                <a:cs typeface="Consolas" pitchFamily="49" charset="0"/>
              </a:rPr>
              <a:t>Example of labeled force field XML file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200" dirty="0" smtClean="0">
                <a:latin typeface="Consolas" pitchFamily="49" charset="0"/>
                <a:cs typeface="Consolas" pitchFamily="49" charset="0"/>
              </a:rPr>
            </a:b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&lt;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AmoebaHarmonicBondForce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&gt;</a:t>
            </a:r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  &lt;Bond class1="73" class2="74" length="0.09572" k="232986.04" </a:t>
            </a:r>
            <a:r>
              <a:rPr lang="en-US" sz="12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parameterize="length, k" 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/&gt;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&lt;/</a:t>
            </a:r>
            <a:r>
              <a:rPr lang="en-US" sz="1200" dirty="0" err="1">
                <a:latin typeface="Consolas" pitchFamily="49" charset="0"/>
                <a:cs typeface="Consolas" pitchFamily="49" charset="0"/>
              </a:rPr>
              <a:t>AmoebaHarmonicBondForce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&gt;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 &lt;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AmoebaHarmonicAngleForce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&gt;</a:t>
            </a:r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  &lt;Angle class1="74" class2="73" class3="74" k="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0.06207" 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angle1="108.50" </a:t>
            </a:r>
            <a:r>
              <a:rPr lang="en-US" sz="12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parameterize="angle1, k" 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/&gt; </a:t>
            </a:r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&lt;/</a:t>
            </a:r>
            <a:r>
              <a:rPr lang="en-US" sz="1200" dirty="0" err="1">
                <a:latin typeface="Consolas" pitchFamily="49" charset="0"/>
                <a:cs typeface="Consolas" pitchFamily="49" charset="0"/>
              </a:rPr>
              <a:t>AmoebaHarmonicAngleForce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&gt;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401" y="1766225"/>
            <a:ext cx="7957455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Simply add a “parameterize” attribute to the XML element containing parameters to be optimized.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At each optimization step, </a:t>
            </a:r>
            <a:r>
              <a:rPr lang="en-US" sz="2000" dirty="0" err="1" smtClean="0">
                <a:latin typeface="Adobe Garamond Pro" pitchFamily="18" charset="0"/>
              </a:rPr>
              <a:t>ForceBalance</a:t>
            </a:r>
            <a:r>
              <a:rPr lang="en-US" sz="2000" dirty="0" smtClean="0">
                <a:latin typeface="Adobe Garamond Pro" pitchFamily="18" charset="0"/>
              </a:rPr>
              <a:t> writes new parameter files containing updated parameter values.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Several other force field formats are supported (GROMACS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.</a:t>
            </a:r>
            <a:r>
              <a:rPr lang="en-US" sz="2000" dirty="0" err="1" smtClean="0">
                <a:latin typeface="Consolas" pitchFamily="49" charset="0"/>
                <a:cs typeface="Consolas" pitchFamily="49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, AMBER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.mol2</a:t>
            </a:r>
            <a:r>
              <a:rPr lang="en-US" sz="2000" dirty="0" smtClean="0">
                <a:latin typeface="Adobe Garamond Pro" pitchFamily="18" charset="0"/>
                <a:cs typeface="Consolas" pitchFamily="49" charset="0"/>
              </a:rPr>
              <a:t> and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.</a:t>
            </a:r>
            <a:r>
              <a:rPr lang="en-US" sz="2000" dirty="0" err="1" smtClean="0">
                <a:latin typeface="Consolas" pitchFamily="49" charset="0"/>
                <a:cs typeface="Consolas" pitchFamily="49" charset="0"/>
              </a:rPr>
              <a:t>frcmod</a:t>
            </a:r>
            <a:r>
              <a:rPr lang="en-US" sz="2000" dirty="0" smtClean="0">
                <a:latin typeface="Adobe Garamond Pro" pitchFamily="18" charset="0"/>
              </a:rPr>
              <a:t>, TINKER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.</a:t>
            </a:r>
            <a:r>
              <a:rPr lang="en-US" sz="2000" dirty="0" err="1" smtClean="0">
                <a:latin typeface="Consolas" pitchFamily="49" charset="0"/>
                <a:cs typeface="Consolas" pitchFamily="49" charset="0"/>
              </a:rPr>
              <a:t>prm</a:t>
            </a:r>
            <a:endParaRPr lang="en-US" sz="2000" dirty="0" smtClean="0">
              <a:latin typeface="Consolas" pitchFamily="49" charset="0"/>
              <a:cs typeface="Consolas" pitchFamily="49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Parameters can either be independent variables or arbitrary functions of other parameters (advanced functionality).</a:t>
            </a:r>
          </a:p>
        </p:txBody>
      </p:sp>
    </p:spTree>
    <p:extLst>
      <p:ext uri="{BB962C8B-B14F-4D97-AF65-F5344CB8AC3E}">
        <p14:creationId xmlns:p14="http://schemas.microsoft.com/office/powerpoint/2010/main" val="101146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ForceBalance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 input file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The optimization is completely specified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using the input file.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3729" y="4011626"/>
            <a:ext cx="48075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dobe Garamond Pro" pitchFamily="18" charset="0"/>
                <a:cs typeface="Consolas" pitchFamily="49" charset="0"/>
              </a:rPr>
              <a:t>Example of </a:t>
            </a:r>
            <a:r>
              <a:rPr lang="en-US" sz="2000" b="1" dirty="0" err="1" smtClean="0">
                <a:latin typeface="Adobe Garamond Pro" pitchFamily="18" charset="0"/>
                <a:cs typeface="Consolas" pitchFamily="49" charset="0"/>
              </a:rPr>
              <a:t>ForceBalance</a:t>
            </a:r>
            <a:r>
              <a:rPr lang="en-US" sz="2000" b="1" dirty="0" smtClean="0">
                <a:latin typeface="Adobe Garamond Pro" pitchFamily="18" charset="0"/>
                <a:cs typeface="Consolas" pitchFamily="49" charset="0"/>
              </a:rPr>
              <a:t> input file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200" dirty="0">
                <a:latin typeface="Consolas" pitchFamily="49" charset="0"/>
                <a:cs typeface="Consolas" pitchFamily="49" charset="0"/>
              </a:rPr>
            </a:br>
            <a:r>
              <a:rPr lang="en-US" sz="1200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$options</a:t>
            </a:r>
          </a:p>
          <a:p>
            <a:r>
              <a:rPr lang="en-US" sz="1200" dirty="0" err="1">
                <a:latin typeface="Consolas" pitchFamily="49" charset="0"/>
                <a:cs typeface="Consolas" pitchFamily="49" charset="0"/>
              </a:rPr>
              <a:t>jobtype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 newton</a:t>
            </a:r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tinkerpath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/home/</a:t>
            </a:r>
            <a:r>
              <a:rPr lang="en-US" sz="1200" dirty="0" err="1">
                <a:latin typeface="Consolas" pitchFamily="49" charset="0"/>
                <a:cs typeface="Consolas" pitchFamily="49" charset="0"/>
              </a:rPr>
              <a:t>leeping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/opt/tinker-6.1.01-intel/bin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/</a:t>
            </a:r>
          </a:p>
          <a:p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forcefield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amoebawater.xml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water.prm</a:t>
            </a:r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trust0     0.1 </a:t>
            </a:r>
            <a:r>
              <a:rPr lang="en-US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# </a:t>
            </a:r>
            <a:r>
              <a:rPr lang="en-US" sz="1200" dirty="0" err="1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Levenberg</a:t>
            </a:r>
            <a:r>
              <a:rPr lang="en-US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-Marquardt trust radius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$end</a:t>
            </a:r>
          </a:p>
          <a:p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$simulation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name 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    LiquidCluster-12</a:t>
            </a:r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err="1">
                <a:latin typeface="Consolas" pitchFamily="49" charset="0"/>
                <a:cs typeface="Consolas" pitchFamily="49" charset="0"/>
              </a:rPr>
              <a:t>simtype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AbInitio_OpenMM</a:t>
            </a:r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$end</a:t>
            </a:r>
            <a:endParaRPr lang="en-US" sz="1200" dirty="0">
              <a:solidFill>
                <a:srgbClr val="C00000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1" y="1766225"/>
            <a:ext cx="7957455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Generate a documented input file with all available options with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MakeInputFile.py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Set up directories containing reference data and simulation settings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Run the optimization using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ForceBalance.py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Optimizations can be restarted by pasting sections of output back into input</a:t>
            </a:r>
          </a:p>
        </p:txBody>
      </p:sp>
    </p:spTree>
    <p:extLst>
      <p:ext uri="{BB962C8B-B14F-4D97-AF65-F5344CB8AC3E}">
        <p14:creationId xmlns:p14="http://schemas.microsoft.com/office/powerpoint/2010/main" val="111174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Bayesian regularization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1" y="1766225"/>
            <a:ext cx="795745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We address </a:t>
            </a:r>
            <a:r>
              <a:rPr lang="en-US" sz="2000" dirty="0" err="1" smtClean="0">
                <a:latin typeface="Adobe Garamond Pro" pitchFamily="18" charset="0"/>
              </a:rPr>
              <a:t>overfitting</a:t>
            </a:r>
            <a:r>
              <a:rPr lang="en-US" sz="2000" dirty="0" smtClean="0">
                <a:latin typeface="Adobe Garamond Pro" pitchFamily="18" charset="0"/>
              </a:rPr>
              <a:t> issues by applying a Bayesian </a:t>
            </a:r>
            <a:r>
              <a:rPr lang="en-US" sz="2000" i="1" dirty="0" smtClean="0">
                <a:latin typeface="Adobe Garamond Pro" pitchFamily="18" charset="0"/>
              </a:rPr>
              <a:t>prior</a:t>
            </a:r>
            <a:r>
              <a:rPr lang="en-US" sz="2000" dirty="0" smtClean="0">
                <a:latin typeface="Adobe Garamond Pro" pitchFamily="18" charset="0"/>
              </a:rPr>
              <a:t>.</a:t>
            </a:r>
            <a:endParaRPr lang="en-US" sz="2000" dirty="0" smtClean="0">
              <a:latin typeface="Consolas" pitchFamily="49" charset="0"/>
              <a:cs typeface="Consolas" pitchFamily="49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prior affects the optimization by penalizing large parameter movements.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Different types of priors (Gaussian, </a:t>
            </a:r>
            <a:r>
              <a:rPr lang="en-US" sz="2000" dirty="0" err="1" smtClean="0">
                <a:latin typeface="Adobe Garamond Pro" pitchFamily="18" charset="0"/>
              </a:rPr>
              <a:t>Laplacian</a:t>
            </a:r>
            <a:r>
              <a:rPr lang="en-US" sz="2000" dirty="0" smtClean="0">
                <a:latin typeface="Adobe Garamond Pro" pitchFamily="18" charset="0"/>
              </a:rPr>
              <a:t>) have various impacts on the optimization behavior</a:t>
            </a:r>
            <a:endParaRPr lang="en-US" sz="20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Optimizations with hundreds of parameters are made possible through strict regularization.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085" y="3283569"/>
            <a:ext cx="8063411" cy="3422937"/>
            <a:chOff x="468085" y="3283569"/>
            <a:chExt cx="8063411" cy="3422937"/>
          </a:xfrm>
        </p:grpSpPr>
        <p:pic>
          <p:nvPicPr>
            <p:cNvPr id="8194" name="Picture 2" descr="C:\Users\leeping\Desktop\OpenMM Workshop\Untitled-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85" y="3575957"/>
              <a:ext cx="4975707" cy="3130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443792" y="5398120"/>
              <a:ext cx="19616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Johnston ITC Std Medium" pitchFamily="50" charset="0"/>
                </a:rPr>
                <a:t>No</a:t>
              </a:r>
              <a:r>
                <a:rPr lang="en-US" sz="1600" dirty="0" smtClean="0">
                  <a:latin typeface="Johnston ITC Std Medium" pitchFamily="50" charset="0"/>
                </a:rPr>
                <a:t> regularization: </a:t>
              </a:r>
              <a:br>
                <a:rPr lang="en-US" sz="1600" dirty="0" smtClean="0">
                  <a:latin typeface="Johnston ITC Std Medium" pitchFamily="50" charset="0"/>
                </a:rPr>
              </a:br>
              <a:r>
                <a:rPr lang="en-US" sz="1600" dirty="0" smtClean="0">
                  <a:latin typeface="Johnston ITC Std Medium" pitchFamily="50" charset="0"/>
                </a:rPr>
                <a:t>Prone to </a:t>
              </a:r>
              <a:r>
                <a:rPr lang="en-US" sz="1600" dirty="0" err="1" smtClean="0">
                  <a:latin typeface="Johnston ITC Std Medium" pitchFamily="50" charset="0"/>
                </a:rPr>
                <a:t>overfitting</a:t>
              </a:r>
              <a:endParaRPr lang="en-US" sz="1600" dirty="0">
                <a:latin typeface="Johnston ITC Std Medium" pitchFamily="50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43792" y="3283569"/>
              <a:ext cx="3039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Johnston ITC Std Medium" pitchFamily="50" charset="0"/>
                </a:rPr>
                <a:t>Gaussian</a:t>
              </a:r>
              <a:r>
                <a:rPr lang="en-US" sz="1600" dirty="0" smtClean="0">
                  <a:latin typeface="Johnston ITC Std Medium" pitchFamily="50" charset="0"/>
                </a:rPr>
                <a:t> prior (L2 regularized):</a:t>
              </a:r>
              <a:br>
                <a:rPr lang="en-US" sz="1600" dirty="0" smtClean="0">
                  <a:latin typeface="Johnston ITC Std Medium" pitchFamily="50" charset="0"/>
                </a:rPr>
              </a:br>
              <a:r>
                <a:rPr lang="en-US" sz="1600" dirty="0" smtClean="0">
                  <a:latin typeface="Johnston ITC Std Medium" pitchFamily="50" charset="0"/>
                </a:rPr>
                <a:t>Large movements</a:t>
              </a:r>
              <a:r>
                <a:rPr lang="en-US" sz="1600" dirty="0">
                  <a:latin typeface="Johnston ITC Std Medium" pitchFamily="50" charset="0"/>
                </a:rPr>
                <a:t> </a:t>
              </a:r>
              <a:r>
                <a:rPr lang="en-US" sz="1600" dirty="0" smtClean="0">
                  <a:latin typeface="Johnston ITC Std Medium" pitchFamily="50" charset="0"/>
                </a:rPr>
                <a:t>penalized</a:t>
              </a:r>
              <a:endParaRPr lang="en-US" sz="1600" dirty="0">
                <a:latin typeface="Johnston ITC Std Medium" pitchFamily="50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43791" y="4105755"/>
              <a:ext cx="3087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latin typeface="Johnston ITC Std Medium" pitchFamily="50" charset="0"/>
                </a:rPr>
                <a:t>Laplacian</a:t>
              </a:r>
              <a:r>
                <a:rPr lang="en-US" sz="1600" dirty="0" smtClean="0">
                  <a:latin typeface="Johnston ITC Std Medium" pitchFamily="50" charset="0"/>
                </a:rPr>
                <a:t> prior (L1 regularized):</a:t>
              </a:r>
              <a:br>
                <a:rPr lang="en-US" sz="1600" dirty="0" smtClean="0">
                  <a:latin typeface="Johnston ITC Std Medium" pitchFamily="50" charset="0"/>
                </a:rPr>
              </a:br>
              <a:r>
                <a:rPr lang="en-US" sz="1600" dirty="0" smtClean="0">
                  <a:latin typeface="Johnston ITC Std Medium" pitchFamily="50" charset="0"/>
                </a:rPr>
                <a:t>Some parameters don’t change</a:t>
              </a:r>
              <a:endParaRPr lang="en-US" sz="1600" dirty="0">
                <a:latin typeface="Johnston ITC Std Medium" pitchFamily="50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29128" y="6300108"/>
              <a:ext cx="1114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Johnston ITC Std Medium" pitchFamily="50" charset="0"/>
                </a:rPr>
                <a:t>Parameter</a:t>
              </a:r>
              <a:endParaRPr lang="en-US" sz="1600" dirty="0">
                <a:latin typeface="Johnston ITC Std Medium" pitchFamily="50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73020" y="3575956"/>
              <a:ext cx="1070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latin typeface="Johnston ITC Std Medium" pitchFamily="50" charset="0"/>
                </a:rPr>
                <a:t>Objective</a:t>
              </a:r>
              <a:br>
                <a:rPr lang="en-US" sz="1600" dirty="0" smtClean="0">
                  <a:latin typeface="Johnston ITC Std Medium" pitchFamily="50" charset="0"/>
                </a:rPr>
              </a:br>
              <a:r>
                <a:rPr lang="en-US" sz="1600" dirty="0" smtClean="0">
                  <a:latin typeface="Johnston ITC Std Medium" pitchFamily="50" charset="0"/>
                </a:rPr>
                <a:t>Function</a:t>
              </a:r>
              <a:endParaRPr lang="en-US" sz="1600" dirty="0">
                <a:latin typeface="Johnston ITC Std Mediu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87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Conclusion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1" y="1994825"/>
            <a:ext cx="7957455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latin typeface="Adobe Garamond Pro" pitchFamily="18" charset="0"/>
              </a:rPr>
              <a:t>Systematic optimization methods: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Optimize parameters using theoretical and experimental data simultaneously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Consolas" pitchFamily="49" charset="0"/>
              </a:rPr>
              <a:t> Parameterization calculations are reproducible and systematically improvable</a:t>
            </a:r>
            <a:endParaRPr lang="en-US" sz="2000" dirty="0" smtClean="0">
              <a:latin typeface="Consolas" pitchFamily="49" charset="0"/>
              <a:cs typeface="Consolas" pitchFamily="49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Rigorously prevent </a:t>
            </a:r>
            <a:r>
              <a:rPr lang="en-US" sz="2000" dirty="0" err="1" smtClean="0">
                <a:latin typeface="Adobe Garamond Pro" pitchFamily="18" charset="0"/>
              </a:rPr>
              <a:t>overfitting</a:t>
            </a:r>
            <a:r>
              <a:rPr lang="en-US" sz="2000" dirty="0" smtClean="0">
                <a:latin typeface="Adobe Garamond Pro" pitchFamily="18" charset="0"/>
              </a:rPr>
              <a:t> using strict regularization methods</a:t>
            </a:r>
          </a:p>
          <a:p>
            <a:pPr>
              <a:spcAft>
                <a:spcPts val="1200"/>
              </a:spcAft>
            </a:pPr>
            <a:endParaRPr lang="en-US" sz="2000" dirty="0" smtClean="0">
              <a:latin typeface="Adobe Garamond Pro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2000" b="1" dirty="0" smtClean="0">
                <a:latin typeface="Adobe Garamond Pro" pitchFamily="18" charset="0"/>
              </a:rPr>
              <a:t>Give everybody the infrastructure for making good force fields: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Improve simulation accuracy for uncommon (non-mainstream) molecules, where force field development efforts are relatively sparse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All-inclusive: New interfaces with simulation software are easy to write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Reduce the </a:t>
            </a:r>
            <a:r>
              <a:rPr lang="en-US" sz="2000" dirty="0">
                <a:latin typeface="Adobe Garamond Pro" pitchFamily="18" charset="0"/>
              </a:rPr>
              <a:t>headache of force field </a:t>
            </a:r>
            <a:r>
              <a:rPr lang="en-US" sz="2000" dirty="0" smtClean="0">
                <a:latin typeface="Adobe Garamond Pro" pitchFamily="18" charset="0"/>
              </a:rPr>
              <a:t>development</a:t>
            </a: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and let’s focus on the science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We hope that </a:t>
            </a:r>
            <a:r>
              <a:rPr lang="en-US" sz="3200" dirty="0" err="1" smtClean="0">
                <a:latin typeface="Adobe Garamond Pro" pitchFamily="18" charset="0"/>
                <a:ea typeface="STXingkai" pitchFamily="2" charset="-122"/>
              </a:rPr>
              <a:t>ForceBalance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will 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systematize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and 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democratize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the discipline of force field development.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2116" y="6550223"/>
            <a:ext cx="387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  <a:hlinkClick r:id="rId2"/>
              </a:rPr>
              <a:t>http://simtk.org/home/forcebalance</a:t>
            </a:r>
            <a:endParaRPr lang="en-US" sz="14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0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0640" y="6604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dobe Garamond Pro" pitchFamily="18" charset="0"/>
              </a:rPr>
              <a:t>Find out what data and member functions are available using the </a:t>
            </a:r>
            <a:r>
              <a:rPr lang="en-US" sz="3200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help()</a:t>
            </a:r>
            <a:r>
              <a:rPr lang="en-US" sz="3200" dirty="0">
                <a:solidFill>
                  <a:srgbClr val="C00000"/>
                </a:solidFill>
                <a:latin typeface="Adobe Garamond Pro" pitchFamily="18" charset="0"/>
              </a:rPr>
              <a:t> </a:t>
            </a:r>
            <a:r>
              <a:rPr lang="en-US" sz="3200" dirty="0">
                <a:latin typeface="Adobe Garamond Pro" pitchFamily="18" charset="0"/>
              </a:rPr>
              <a:t>and </a:t>
            </a:r>
            <a:r>
              <a:rPr lang="en-US" sz="3200" dirty="0" err="1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dir</a:t>
            </a:r>
            <a:r>
              <a:rPr lang="en-US" sz="3200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()</a:t>
            </a:r>
            <a:r>
              <a:rPr lang="en-US" sz="3200" dirty="0">
                <a:solidFill>
                  <a:srgbClr val="C00000"/>
                </a:solidFill>
                <a:latin typeface="Adobe Garamond Pro" pitchFamily="18" charset="0"/>
              </a:rPr>
              <a:t> </a:t>
            </a:r>
            <a:r>
              <a:rPr lang="en-US" sz="3200" dirty="0">
                <a:latin typeface="Adobe Garamond Pro" pitchFamily="18" charset="0"/>
              </a:rPr>
              <a:t>commands.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607" y="1737650"/>
            <a:ext cx="7840549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$ python                          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# Open a Python prompt.</a:t>
            </a:r>
          </a:p>
          <a:p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&gt; from 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simtk.openmm.app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 import *  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# Import </a:t>
            </a:r>
            <a:r>
              <a:rPr lang="en-US" sz="1200" i="1" dirty="0" err="1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SimTK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i="1" dirty="0" err="1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OpenMM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 libraries.</a:t>
            </a:r>
          </a:p>
          <a:p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&gt; from 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simtk.openmm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 import *</a:t>
            </a:r>
          </a:p>
          <a:p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&gt; from 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simtk.unit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 import *</a:t>
            </a:r>
          </a:p>
          <a:p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&gt; 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MyPDB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PDBFile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(‘input.pdb’)    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# Create a PDB Object.</a:t>
            </a:r>
            <a:r>
              <a:rPr lang="en-US" sz="1200" i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200" i="1" dirty="0" smtClean="0">
                <a:latin typeface="Consolas" pitchFamily="49" charset="0"/>
                <a:cs typeface="Consolas" pitchFamily="49" charset="0"/>
              </a:rPr>
            </a:b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&gt; 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help(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MyPDB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)                     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# Read the documentation for the PDB Class.</a:t>
            </a:r>
            <a:endParaRPr lang="en-US" sz="1200" i="1" dirty="0">
              <a:solidFill>
                <a:srgbClr val="00B05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|  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writeFile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(topology, positions, file=&lt;open file '&lt;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stdout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&gt;', mode 'w'&gt;, 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modelIndex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=None)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|      Write a PDB file containing a single model.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|              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|      Parameters: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|       - topology (Topology) The Topology defining the model to write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|       - positions (list) The list of atomic positions to write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|       - file (file=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stdout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) A file to write to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200" dirty="0" smtClean="0">
                <a:latin typeface="Consolas" pitchFamily="49" charset="0"/>
                <a:cs typeface="Consolas" pitchFamily="49" charset="0"/>
              </a:rPr>
            </a:b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&gt; 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dir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MyPDB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)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# Get a list of all data attributes and member functions.</a:t>
            </a:r>
          </a:p>
          <a:p>
            <a:r>
              <a:rPr lang="en-US" sz="12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            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# </a:t>
            </a:r>
            <a:r>
              <a:rPr lang="en-US" sz="1200" i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Note: Attributes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with __underscores__ </a:t>
            </a:r>
            <a:r>
              <a:rPr lang="en-US" sz="1200" i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are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“private” variables.</a:t>
            </a:r>
          </a:p>
          <a:p>
            <a:r>
              <a:rPr lang="en-US" sz="1200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['__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class__',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delattr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dict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'__doc__', '__format__',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getattribute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'__hash__',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init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'__module__', '__new__', '__reduce__',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reduce_ex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repr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setattr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sizeof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str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subclasshook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weakref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__', '_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atomNameReplacements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loadNameReplacementTables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numpyPositions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parseResidueAtoms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'_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residueNameReplacements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getPositions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getTopology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'positions', 'topology', '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writeFile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writeFooter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writeHeader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', '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writeModel</a:t>
            </a:r>
            <a:r>
              <a:rPr lang="en-US" sz="1200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']</a:t>
            </a:r>
          </a:p>
          <a:p>
            <a:endParaRPr lang="en-US" sz="1200" b="1" dirty="0" smtClean="0">
              <a:solidFill>
                <a:srgbClr val="00B05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&gt; </a:t>
            </a:r>
            <a:r>
              <a:rPr lang="en-US" sz="1200" b="1" dirty="0" err="1" smtClean="0">
                <a:latin typeface="Consolas" pitchFamily="49" charset="0"/>
                <a:cs typeface="Consolas" pitchFamily="49" charset="0"/>
              </a:rPr>
              <a:t>MyPDB.topology</a:t>
            </a:r>
            <a:r>
              <a:rPr lang="en-US" sz="1200" b="1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# Now we know that a PDB object contains a </a:t>
            </a:r>
            <a:r>
              <a:rPr lang="en-US" sz="1200" i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en-US" sz="1200" i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opology object.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200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simtk.openmm.app.topology.Topology</a:t>
            </a:r>
            <a:r>
              <a:rPr lang="en-US" sz="12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object at 0x2d26e50&gt;</a:t>
            </a:r>
            <a:endParaRPr lang="en-US" sz="1200" dirty="0" smtClean="0">
              <a:solidFill>
                <a:schemeClr val="accent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chemeClr val="bg1"/>
                </a:solidFill>
                <a:latin typeface="Johnston ITC Std Medium" pitchFamily="50" charset="0"/>
                <a:ea typeface="+mj-ea"/>
                <a:cs typeface="Helvetica World" pitchFamily="34" charset="0"/>
              </a:rPr>
              <a:t>Preface: Getting basic help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 pitchFamily="50" charset="0"/>
              <a:ea typeface="+mj-ea"/>
              <a:cs typeface="Helvetica Wor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3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/>
          <p:cNvSpPr/>
          <p:nvPr/>
        </p:nvSpPr>
        <p:spPr>
          <a:xfrm>
            <a:off x="6401969" y="1863274"/>
            <a:ext cx="915319" cy="915319"/>
          </a:xfrm>
          <a:prstGeom prst="ellipse">
            <a:avLst/>
          </a:prstGeom>
          <a:solidFill>
            <a:srgbClr val="F4B924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Reporters</a:t>
            </a:r>
          </a:p>
        </p:txBody>
      </p:sp>
      <p:sp>
        <p:nvSpPr>
          <p:cNvPr id="55" name="Oval 54"/>
          <p:cNvSpPr/>
          <p:nvPr/>
        </p:nvSpPr>
        <p:spPr>
          <a:xfrm>
            <a:off x="6333802" y="1863274"/>
            <a:ext cx="915319" cy="915319"/>
          </a:xfrm>
          <a:prstGeom prst="ellipse">
            <a:avLst/>
          </a:prstGeom>
          <a:solidFill>
            <a:srgbClr val="F4B924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Reporters</a:t>
            </a:r>
          </a:p>
        </p:txBody>
      </p:sp>
      <p:sp>
        <p:nvSpPr>
          <p:cNvPr id="43" name="Flowchart: Decision 30"/>
          <p:cNvSpPr/>
          <p:nvPr/>
        </p:nvSpPr>
        <p:spPr>
          <a:xfrm>
            <a:off x="832240" y="2264400"/>
            <a:ext cx="1100357" cy="1047958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Forces</a:t>
            </a:r>
            <a:endParaRPr lang="en-US" sz="12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 pitchFamily="50" charset="0"/>
                <a:ea typeface="+mj-ea"/>
                <a:cs typeface="Helvetica World" pitchFamily="34" charset="0"/>
              </a:rPr>
              <a:t>Diagram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 pitchFamily="50" charset="0"/>
                <a:ea typeface="+mj-ea"/>
                <a:cs typeface="Helvetica World" pitchFamily="34" charset="0"/>
              </a:rPr>
              <a:t> of classes in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 pitchFamily="50" charset="0"/>
                <a:ea typeface="+mj-ea"/>
                <a:cs typeface="Helvetica World" pitchFamily="34" charset="0"/>
              </a:rPr>
              <a:t>OpenMM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 pitchFamily="50" charset="0"/>
              <a:ea typeface="+mj-ea"/>
              <a:cs typeface="Helvetica World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16200000">
            <a:off x="1601368" y="3271959"/>
            <a:ext cx="438672" cy="141250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creates w/ Topology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32" name="Flowchart: Decision 30"/>
          <p:cNvSpPr/>
          <p:nvPr/>
        </p:nvSpPr>
        <p:spPr>
          <a:xfrm>
            <a:off x="5649450" y="3402865"/>
            <a:ext cx="1100357" cy="1047958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Context</a:t>
            </a:r>
            <a:endParaRPr lang="en-US" sz="12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5610" y="660856"/>
            <a:ext cx="2998749" cy="1027996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4" name="Oval 43"/>
          <p:cNvSpPr/>
          <p:nvPr/>
        </p:nvSpPr>
        <p:spPr>
          <a:xfrm>
            <a:off x="2049914" y="1857794"/>
            <a:ext cx="915319" cy="915319"/>
          </a:xfrm>
          <a:prstGeom prst="ellipse">
            <a:avLst/>
          </a:prstGeom>
          <a:solidFill>
            <a:srgbClr val="F4B924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Integrator</a:t>
            </a:r>
          </a:p>
        </p:txBody>
      </p:sp>
      <p:sp>
        <p:nvSpPr>
          <p:cNvPr id="46" name="Flowchart: Decision 30"/>
          <p:cNvSpPr/>
          <p:nvPr/>
        </p:nvSpPr>
        <p:spPr>
          <a:xfrm>
            <a:off x="2609827" y="3459892"/>
            <a:ext cx="1100357" cy="1047958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System</a:t>
            </a:r>
            <a:endParaRPr lang="en-US" sz="12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47" name="Flowchart: Decision 30"/>
          <p:cNvSpPr/>
          <p:nvPr/>
        </p:nvSpPr>
        <p:spPr>
          <a:xfrm>
            <a:off x="7823202" y="3402865"/>
            <a:ext cx="1100357" cy="1047958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State</a:t>
            </a:r>
            <a:endParaRPr lang="en-US" sz="12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48" name="Flowchart: Decision 30"/>
          <p:cNvSpPr/>
          <p:nvPr/>
        </p:nvSpPr>
        <p:spPr>
          <a:xfrm>
            <a:off x="7045456" y="4818583"/>
            <a:ext cx="1100357" cy="1047958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Platform</a:t>
            </a:r>
            <a:endParaRPr lang="en-US" sz="12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163650" y="5812912"/>
            <a:ext cx="915319" cy="9153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PDBFile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743159" y="5683333"/>
            <a:ext cx="915319" cy="9153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AmberInpcrdFile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692332" y="5696479"/>
            <a:ext cx="915319" cy="9153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AmberPrmtopFile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/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24674" y="3520284"/>
            <a:ext cx="915319" cy="9153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ForceField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159807" y="1852741"/>
            <a:ext cx="915319" cy="915319"/>
          </a:xfrm>
          <a:prstGeom prst="ellipse">
            <a:avLst/>
          </a:prstGeom>
          <a:solidFill>
            <a:srgbClr val="F4B924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Simulation</a:t>
            </a:r>
          </a:p>
        </p:txBody>
      </p:sp>
      <p:sp>
        <p:nvSpPr>
          <p:cNvPr id="54" name="Oval 53"/>
          <p:cNvSpPr/>
          <p:nvPr/>
        </p:nvSpPr>
        <p:spPr>
          <a:xfrm>
            <a:off x="4159807" y="3993163"/>
            <a:ext cx="915319" cy="915319"/>
          </a:xfrm>
          <a:prstGeom prst="ellipse">
            <a:avLst/>
          </a:prstGeom>
          <a:solidFill>
            <a:srgbClr val="F4B924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Topology</a:t>
            </a:r>
          </a:p>
        </p:txBody>
      </p:sp>
      <p:sp>
        <p:nvSpPr>
          <p:cNvPr id="56" name="Down Arrow 55"/>
          <p:cNvSpPr/>
          <p:nvPr/>
        </p:nvSpPr>
        <p:spPr>
          <a:xfrm rot="16200000">
            <a:off x="3327050" y="1816240"/>
            <a:ext cx="438672" cy="99953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required for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57" name="Down Arrow 56"/>
          <p:cNvSpPr/>
          <p:nvPr/>
        </p:nvSpPr>
        <p:spPr>
          <a:xfrm rot="10800000">
            <a:off x="4398133" y="2876576"/>
            <a:ext cx="438672" cy="102614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required for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58" name="Down Arrow 57"/>
          <p:cNvSpPr/>
          <p:nvPr/>
        </p:nvSpPr>
        <p:spPr>
          <a:xfrm rot="13108464">
            <a:off x="3646983" y="2569724"/>
            <a:ext cx="438672" cy="116644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required for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63" name="Down Arrow 62"/>
          <p:cNvSpPr/>
          <p:nvPr/>
        </p:nvSpPr>
        <p:spPr>
          <a:xfrm rot="10800000">
            <a:off x="2932792" y="4634620"/>
            <a:ext cx="438672" cy="95026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creates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64" name="Down Arrow 63"/>
          <p:cNvSpPr/>
          <p:nvPr/>
        </p:nvSpPr>
        <p:spPr>
          <a:xfrm rot="16200000">
            <a:off x="7058731" y="3505764"/>
            <a:ext cx="438672" cy="84216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creates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65" name="Down Arrow 64"/>
          <p:cNvSpPr/>
          <p:nvPr/>
        </p:nvSpPr>
        <p:spPr>
          <a:xfrm rot="18951961">
            <a:off x="5212340" y="2622648"/>
            <a:ext cx="438672" cy="110715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creates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68" name="Down Arrow 67"/>
          <p:cNvSpPr/>
          <p:nvPr/>
        </p:nvSpPr>
        <p:spPr>
          <a:xfrm rot="10800000">
            <a:off x="5981484" y="4588368"/>
            <a:ext cx="438672" cy="10224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sets positions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69" name="Down Arrow 68"/>
          <p:cNvSpPr/>
          <p:nvPr/>
        </p:nvSpPr>
        <p:spPr>
          <a:xfrm rot="13150098">
            <a:off x="3669359" y="4714513"/>
            <a:ext cx="438672" cy="112603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contains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70" name="Down Arrow 69"/>
          <p:cNvSpPr/>
          <p:nvPr/>
        </p:nvSpPr>
        <p:spPr>
          <a:xfrm rot="7200000">
            <a:off x="2051395" y="2859515"/>
            <a:ext cx="438672" cy="100285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contains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71" name="Down Arrow 70"/>
          <p:cNvSpPr/>
          <p:nvPr/>
        </p:nvSpPr>
        <p:spPr>
          <a:xfrm rot="12867227">
            <a:off x="5205218" y="4186001"/>
            <a:ext cx="438672" cy="179583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sets positions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2" name="Left-Right Arrow 1"/>
          <p:cNvSpPr/>
          <p:nvPr/>
        </p:nvSpPr>
        <p:spPr>
          <a:xfrm rot="19266309">
            <a:off x="1435529" y="4625168"/>
            <a:ext cx="1529208" cy="430893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</a:rPr>
              <a:t>converts to/from </a:t>
            </a:r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</a:rPr>
              <a:t>XML</a:t>
            </a:r>
            <a:endParaRPr lang="en-US" sz="1100" dirty="0">
              <a:solidFill>
                <a:schemeClr val="tx1"/>
              </a:solidFill>
              <a:latin typeface="Helvetica LT Std" pitchFamily="34" charset="0"/>
            </a:endParaRPr>
          </a:p>
        </p:txBody>
      </p:sp>
      <p:sp>
        <p:nvSpPr>
          <p:cNvPr id="72" name="Left-Right Arrow 71"/>
          <p:cNvSpPr/>
          <p:nvPr/>
        </p:nvSpPr>
        <p:spPr>
          <a:xfrm rot="16200000">
            <a:off x="7689641" y="2410737"/>
            <a:ext cx="1367477" cy="430893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</a:rPr>
              <a:t>get</a:t>
            </a:r>
            <a:r>
              <a:rPr lang="en-US" sz="1100" dirty="0">
                <a:solidFill>
                  <a:schemeClr val="tx1"/>
                </a:solidFill>
                <a:latin typeface="Helvetica LT Std" pitchFamily="34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</a:rPr>
              <a:t>or set variables</a:t>
            </a:r>
            <a:endParaRPr lang="en-US" sz="1100" dirty="0">
              <a:solidFill>
                <a:schemeClr val="tx1"/>
              </a:solidFill>
              <a:latin typeface="Helvetica LT Std" pitchFamily="34" charset="0"/>
            </a:endParaRPr>
          </a:p>
        </p:txBody>
      </p:sp>
      <p:sp>
        <p:nvSpPr>
          <p:cNvPr id="73" name="Flowchart: Decision 30"/>
          <p:cNvSpPr/>
          <p:nvPr/>
        </p:nvSpPr>
        <p:spPr>
          <a:xfrm>
            <a:off x="726500" y="722085"/>
            <a:ext cx="943790" cy="923372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API Layer</a:t>
            </a:r>
            <a:b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</a:b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Class</a:t>
            </a:r>
            <a:endParaRPr lang="en-US" sz="11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52648" y="764701"/>
            <a:ext cx="785079" cy="8065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App Layer</a:t>
            </a:r>
            <a:b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</a:b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Class from</a:t>
            </a:r>
            <a:b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</a:b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File</a:t>
            </a:r>
          </a:p>
        </p:txBody>
      </p:sp>
      <p:sp>
        <p:nvSpPr>
          <p:cNvPr id="75" name="Oval 74"/>
          <p:cNvSpPr/>
          <p:nvPr/>
        </p:nvSpPr>
        <p:spPr>
          <a:xfrm>
            <a:off x="1805973" y="764701"/>
            <a:ext cx="785079" cy="806500"/>
          </a:xfrm>
          <a:prstGeom prst="ellipse">
            <a:avLst/>
          </a:prstGeom>
          <a:solidFill>
            <a:srgbClr val="F4B924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App Layer</a:t>
            </a:r>
            <a:b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</a:b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Class</a:t>
            </a:r>
          </a:p>
        </p:txBody>
      </p:sp>
      <p:sp>
        <p:nvSpPr>
          <p:cNvPr id="77" name="Snip Diagonal Corner Rectangle 76"/>
          <p:cNvSpPr/>
          <p:nvPr/>
        </p:nvSpPr>
        <p:spPr>
          <a:xfrm>
            <a:off x="7918917" y="381657"/>
            <a:ext cx="908925" cy="248774"/>
          </a:xfrm>
          <a:prstGeom prst="snip2DiagRect">
            <a:avLst/>
          </a:prstGeom>
          <a:ln>
            <a:solidFill>
              <a:srgbClr val="FF8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Johnston ITC Std Medium" pitchFamily="50" charset="0"/>
                <a:cs typeface="Helvetica"/>
              </a:rPr>
              <a:t>Positions</a:t>
            </a:r>
            <a:endParaRPr lang="en-US" sz="1200" dirty="0">
              <a:solidFill>
                <a:schemeClr val="tx1"/>
              </a:solidFill>
              <a:latin typeface="Johnston ITC Std Medium" pitchFamily="50" charset="0"/>
              <a:cs typeface="Helvetica"/>
            </a:endParaRPr>
          </a:p>
        </p:txBody>
      </p:sp>
      <p:sp>
        <p:nvSpPr>
          <p:cNvPr id="78" name="Snip Diagonal Corner Rectangle 77"/>
          <p:cNvSpPr/>
          <p:nvPr/>
        </p:nvSpPr>
        <p:spPr>
          <a:xfrm>
            <a:off x="7918917" y="995339"/>
            <a:ext cx="908925" cy="248774"/>
          </a:xfrm>
          <a:prstGeom prst="snip2DiagRect">
            <a:avLst/>
          </a:prstGeom>
          <a:ln>
            <a:solidFill>
              <a:srgbClr val="FF8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Johnston ITC Std Medium" pitchFamily="50" charset="0"/>
                <a:cs typeface="Helvetica"/>
              </a:rPr>
              <a:t>Energy</a:t>
            </a:r>
            <a:endParaRPr lang="en-US" sz="1200" dirty="0">
              <a:solidFill>
                <a:schemeClr val="tx1"/>
              </a:solidFill>
              <a:latin typeface="Johnston ITC Std Medium" pitchFamily="50" charset="0"/>
              <a:cs typeface="Helvetica"/>
            </a:endParaRPr>
          </a:p>
        </p:txBody>
      </p:sp>
      <p:sp>
        <p:nvSpPr>
          <p:cNvPr id="79" name="Snip Diagonal Corner Rectangle 78"/>
          <p:cNvSpPr/>
          <p:nvPr/>
        </p:nvSpPr>
        <p:spPr>
          <a:xfrm>
            <a:off x="7918917" y="1609020"/>
            <a:ext cx="908925" cy="248774"/>
          </a:xfrm>
          <a:prstGeom prst="snip2DiagRect">
            <a:avLst/>
          </a:prstGeom>
          <a:ln>
            <a:solidFill>
              <a:srgbClr val="FF8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Johnston ITC Std Medium" pitchFamily="50" charset="0"/>
                <a:cs typeface="Helvetica"/>
              </a:rPr>
              <a:t>Forces</a:t>
            </a:r>
            <a:endParaRPr lang="en-US" sz="1200" dirty="0">
              <a:solidFill>
                <a:schemeClr val="tx1"/>
              </a:solidFill>
              <a:latin typeface="Johnston ITC Std Medium" pitchFamily="50" charset="0"/>
              <a:cs typeface="Helvetica"/>
            </a:endParaRPr>
          </a:p>
        </p:txBody>
      </p:sp>
      <p:sp>
        <p:nvSpPr>
          <p:cNvPr id="83" name="Snip Diagonal Corner Rectangle 82"/>
          <p:cNvSpPr/>
          <p:nvPr/>
        </p:nvSpPr>
        <p:spPr>
          <a:xfrm>
            <a:off x="7918917" y="688498"/>
            <a:ext cx="908925" cy="248774"/>
          </a:xfrm>
          <a:prstGeom prst="snip2DiagRect">
            <a:avLst/>
          </a:prstGeom>
          <a:ln>
            <a:solidFill>
              <a:srgbClr val="FF8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Johnston ITC Std Medium" pitchFamily="50" charset="0"/>
                <a:cs typeface="Helvetica"/>
              </a:rPr>
              <a:t>Velocities</a:t>
            </a:r>
            <a:endParaRPr lang="en-US" sz="1200" dirty="0">
              <a:solidFill>
                <a:schemeClr val="tx1"/>
              </a:solidFill>
              <a:latin typeface="Johnston ITC Std Medium" pitchFamily="50" charset="0"/>
              <a:cs typeface="Helvetica"/>
            </a:endParaRPr>
          </a:p>
        </p:txBody>
      </p:sp>
      <p:sp>
        <p:nvSpPr>
          <p:cNvPr id="84" name="Snip Diagonal Corner Rectangle 83"/>
          <p:cNvSpPr/>
          <p:nvPr/>
        </p:nvSpPr>
        <p:spPr>
          <a:xfrm>
            <a:off x="7918917" y="1302180"/>
            <a:ext cx="908925" cy="248774"/>
          </a:xfrm>
          <a:prstGeom prst="snip2DiagRect">
            <a:avLst/>
          </a:prstGeom>
          <a:ln>
            <a:solidFill>
              <a:srgbClr val="FF8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Johnston ITC Std Medium" pitchFamily="50" charset="0"/>
                <a:cs typeface="Helvetica"/>
              </a:rPr>
              <a:t>Box Vectors</a:t>
            </a:r>
            <a:endParaRPr lang="en-US" sz="1200" dirty="0">
              <a:solidFill>
                <a:schemeClr val="tx1"/>
              </a:solidFill>
              <a:latin typeface="Johnston ITC Std Medium" pitchFamily="50" charset="0"/>
              <a:cs typeface="Helvetica"/>
            </a:endParaRPr>
          </a:p>
        </p:txBody>
      </p:sp>
      <p:sp>
        <p:nvSpPr>
          <p:cNvPr id="85" name="Down Arrow 84"/>
          <p:cNvSpPr/>
          <p:nvPr/>
        </p:nvSpPr>
        <p:spPr>
          <a:xfrm rot="16200000">
            <a:off x="5471774" y="1817181"/>
            <a:ext cx="438672" cy="99413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contains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6265636" y="1863274"/>
            <a:ext cx="915319" cy="915319"/>
          </a:xfrm>
          <a:prstGeom prst="ellipse">
            <a:avLst/>
          </a:prstGeom>
          <a:solidFill>
            <a:srgbClr val="F4B924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</a:rPr>
              <a:t>Reporters</a:t>
            </a:r>
          </a:p>
        </p:txBody>
      </p:sp>
      <p:sp>
        <p:nvSpPr>
          <p:cNvPr id="40" name="Flowchart: Decision 30"/>
          <p:cNvSpPr/>
          <p:nvPr/>
        </p:nvSpPr>
        <p:spPr>
          <a:xfrm>
            <a:off x="699771" y="5102184"/>
            <a:ext cx="1100357" cy="1047958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XmlSerializer</a:t>
            </a:r>
            <a:endParaRPr lang="en-US" sz="12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41" name="Down Arrow 40"/>
          <p:cNvSpPr/>
          <p:nvPr/>
        </p:nvSpPr>
        <p:spPr>
          <a:xfrm rot="18951961">
            <a:off x="6673984" y="4200607"/>
            <a:ext cx="438672" cy="92224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contains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42" name="Flowchart: Decision 30"/>
          <p:cNvSpPr/>
          <p:nvPr/>
        </p:nvSpPr>
        <p:spPr>
          <a:xfrm>
            <a:off x="746457" y="2264400"/>
            <a:ext cx="1100357" cy="1047958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Forces</a:t>
            </a:r>
            <a:endParaRPr lang="en-US" sz="12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45" name="Flowchart: Decision 30"/>
          <p:cNvSpPr/>
          <p:nvPr/>
        </p:nvSpPr>
        <p:spPr>
          <a:xfrm>
            <a:off x="660673" y="2264400"/>
            <a:ext cx="1100357" cy="1047958"/>
          </a:xfrm>
          <a:prstGeom prst="flowChartDecision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hnston ITC Std Light" pitchFamily="50" charset="0"/>
                <a:cs typeface="Helvetica"/>
              </a:rPr>
              <a:t>Forces</a:t>
            </a:r>
            <a:endParaRPr lang="en-US" sz="1200" b="1" baseline="-25000" dirty="0">
              <a:solidFill>
                <a:schemeClr val="tx1">
                  <a:lumMod val="95000"/>
                  <a:lumOff val="5000"/>
                </a:schemeClr>
              </a:solidFill>
              <a:latin typeface="Johnston ITC Std Light" pitchFamily="50" charset="0"/>
              <a:cs typeface="Helvetica"/>
            </a:endParaRPr>
          </a:p>
        </p:txBody>
      </p:sp>
      <p:sp>
        <p:nvSpPr>
          <p:cNvPr id="60" name="Down Arrow 59"/>
          <p:cNvSpPr/>
          <p:nvPr/>
        </p:nvSpPr>
        <p:spPr>
          <a:xfrm rot="10800000">
            <a:off x="4395026" y="4988125"/>
            <a:ext cx="438672" cy="76233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Helvetica LT Std" pitchFamily="34" charset="0"/>
                <a:cs typeface="Helvetica"/>
              </a:rPr>
              <a:t>contains</a:t>
            </a:r>
            <a:endParaRPr lang="en-US" sz="1100" dirty="0">
              <a:solidFill>
                <a:schemeClr val="tx1"/>
              </a:solidFill>
              <a:latin typeface="Helvetica LT Std" pitchFamily="34" charset="0"/>
              <a:cs typeface="Helvetica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742177" y="638622"/>
            <a:ext cx="4069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  <a:hlinkClick r:id="rId2"/>
              </a:rPr>
              <a:t>https://simtk.org/home/</a:t>
            </a:r>
            <a:r>
              <a:rPr lang="en-US" dirty="0" smtClean="0">
                <a:latin typeface="Times New Roman"/>
                <a:cs typeface="Times New Roman"/>
                <a:hlinkClick r:id="rId2"/>
              </a:rPr>
              <a:t>mdseriessep2012</a:t>
            </a:r>
            <a:endParaRPr lang="en-US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“</a:t>
            </a:r>
            <a:r>
              <a:rPr lang="en-US" dirty="0" err="1" smtClean="0">
                <a:latin typeface="Times New Roman"/>
                <a:cs typeface="Times New Roman"/>
              </a:rPr>
              <a:t>OpenMM</a:t>
            </a:r>
            <a:r>
              <a:rPr lang="en-US" dirty="0" smtClean="0">
                <a:latin typeface="Times New Roman"/>
                <a:cs typeface="Times New Roman"/>
              </a:rPr>
              <a:t> Class Diagram” in Downloads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612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047" y="997074"/>
            <a:ext cx="85259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 smtClean="0">
                <a:latin typeface="Adobe Garamond Pro" pitchFamily="18" charset="0"/>
              </a:rPr>
              <a:t>Introduction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Force fields in molecular mechanics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The ingredients of a force field</a:t>
            </a:r>
          </a:p>
          <a:p>
            <a:pPr marL="1257300" lvl="2" indent="-342900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Functional form</a:t>
            </a:r>
          </a:p>
          <a:p>
            <a:pPr marL="1257300" lvl="2" indent="-342900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Reference data </a:t>
            </a:r>
          </a:p>
          <a:p>
            <a:pPr marL="1257300" lvl="2" indent="-342900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Optimization method</a:t>
            </a:r>
          </a:p>
          <a:p>
            <a:pPr>
              <a:lnSpc>
                <a:spcPct val="125000"/>
              </a:lnSpc>
            </a:pP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ForceBalance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program for force field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Overview of program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Application: Polarizable water model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Results and discussion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Basic program usage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Introduction: A wide range of simulation domains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" y="704548"/>
            <a:ext cx="5854299" cy="59873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38618" y="840555"/>
            <a:ext cx="2701945" cy="5478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Computer simulations of atoms and molecules span a vast range of detail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>
                <a:latin typeface="Adobe Garamond Pro" pitchFamily="18" charset="0"/>
              </a:rPr>
              <a:t> </a:t>
            </a:r>
            <a:r>
              <a:rPr lang="en-US" sz="2000" dirty="0">
                <a:latin typeface="Adobe Garamond Pro" pitchFamily="18" charset="0"/>
              </a:rPr>
              <a:t>More detailed theories can describe complex phenomena and offer higher accuracy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Less detailed theories allow for simulation of larger systems / longer timescales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 molecular mechanics simulation, the potential energy of molecules is represented using an empirical force field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5012" y="2809839"/>
            <a:ext cx="155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 </a:t>
            </a:r>
            <a:r>
              <a:rPr lang="en-US" sz="1400" dirty="0" err="1" smtClean="0">
                <a:latin typeface="Adobe Garamond Pro" pitchFamily="18" charset="0"/>
              </a:rPr>
              <a:t>ps</a:t>
            </a:r>
            <a:r>
              <a:rPr lang="en-US" sz="1400" dirty="0" smtClean="0">
                <a:latin typeface="Adobe Garamond Pro" pitchFamily="18" charset="0"/>
              </a:rPr>
              <a:t>, 100 atoms: chemical reactions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7801" y="1424880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100 </a:t>
            </a:r>
            <a:r>
              <a:rPr lang="en-US" sz="1400" dirty="0" err="1" smtClean="0">
                <a:latin typeface="Adobe Garamond Pro" pitchFamily="18" charset="0"/>
              </a:rPr>
              <a:t>fs</a:t>
            </a:r>
            <a:r>
              <a:rPr lang="en-US" sz="1400" dirty="0" smtClean="0">
                <a:latin typeface="Adobe Garamond Pro" pitchFamily="18" charset="0"/>
              </a:rPr>
              <a:t>, 10 atoms: photochemistry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1" y="3163038"/>
            <a:ext cx="2040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 </a:t>
            </a:r>
            <a:r>
              <a:rPr lang="en-US" sz="1400" dirty="0" err="1" smtClean="0">
                <a:latin typeface="Symbol" charset="2"/>
                <a:ea typeface="Lucida Grande"/>
                <a:cs typeface="Symbol" charset="2"/>
              </a:rPr>
              <a:t>m</a:t>
            </a:r>
            <a:r>
              <a:rPr lang="en-US" sz="1400" dirty="0" err="1" smtClean="0">
                <a:latin typeface="Adobe Garamond Pro" pitchFamily="18" charset="0"/>
              </a:rPr>
              <a:t>s</a:t>
            </a:r>
            <a:r>
              <a:rPr lang="en-US" sz="1400" dirty="0" smtClean="0">
                <a:latin typeface="Adobe Garamond Pro" pitchFamily="18" charset="0"/>
              </a:rPr>
              <a:t>, thousands of atoms: </a:t>
            </a:r>
            <a:br>
              <a:rPr lang="en-US" sz="1400" dirty="0" smtClean="0">
                <a:latin typeface="Adobe Garamond Pro" pitchFamily="18" charset="0"/>
              </a:rPr>
            </a:br>
            <a:r>
              <a:rPr lang="en-US" sz="1400" dirty="0" smtClean="0">
                <a:latin typeface="Adobe Garamond Pro" pitchFamily="18" charset="0"/>
              </a:rPr>
              <a:t>protein folding, </a:t>
            </a:r>
            <a:r>
              <a:rPr lang="en-US" sz="1400" dirty="0">
                <a:latin typeface="Adobe Garamond Pro" pitchFamily="18" charset="0"/>
              </a:rPr>
              <a:t/>
            </a:r>
            <a:br>
              <a:rPr lang="en-US" sz="1400" dirty="0">
                <a:latin typeface="Adobe Garamond Pro" pitchFamily="18" charset="0"/>
              </a:rPr>
            </a:br>
            <a:r>
              <a:rPr lang="en-US" sz="1400" dirty="0" smtClean="0">
                <a:latin typeface="Adobe Garamond Pro" pitchFamily="18" charset="0"/>
              </a:rPr>
              <a:t>drug binding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8600" y="557270"/>
            <a:ext cx="2324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Single-point, 2-3 atoms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8133" y="4912633"/>
            <a:ext cx="2115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 </a:t>
            </a:r>
            <a:r>
              <a:rPr lang="en-US" sz="1400" dirty="0" err="1" smtClean="0">
                <a:latin typeface="Adobe Garamond Pro" pitchFamily="18" charset="0"/>
              </a:rPr>
              <a:t>ms</a:t>
            </a:r>
            <a:r>
              <a:rPr lang="en-US" sz="1400" dirty="0" smtClean="0">
                <a:latin typeface="Adobe Garamond Pro" pitchFamily="18" charset="0"/>
              </a:rPr>
              <a:t>+, 1 million atoms: dynamics of large proteins, cell membranes, viruses</a:t>
            </a:r>
          </a:p>
        </p:txBody>
      </p:sp>
    </p:spTree>
    <p:extLst>
      <p:ext uri="{BB962C8B-B14F-4D97-AF65-F5344CB8AC3E}">
        <p14:creationId xmlns:p14="http://schemas.microsoft.com/office/powerpoint/2010/main" val="406067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Introduction: Force Fields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pic>
        <p:nvPicPr>
          <p:cNvPr id="11" name="Movie 4SI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6600" y="3810000"/>
            <a:ext cx="3048000" cy="3048000"/>
          </a:xfrm>
          <a:prstGeom prst="rect">
            <a:avLst/>
          </a:prstGeom>
        </p:spPr>
      </p:pic>
      <p:pic>
        <p:nvPicPr>
          <p:cNvPr id="12" name="Movie 1SI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33400"/>
            <a:ext cx="3048000" cy="3048000"/>
          </a:xfrm>
          <a:prstGeom prst="rect">
            <a:avLst/>
          </a:prstGeom>
        </p:spPr>
      </p:pic>
      <p:pic>
        <p:nvPicPr>
          <p:cNvPr id="13" name="Movie 2SI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bmkLst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810000"/>
            <a:ext cx="3048000" cy="3048000"/>
          </a:xfrm>
          <a:prstGeom prst="rect">
            <a:avLst/>
          </a:prstGeom>
        </p:spPr>
      </p:pic>
      <p:pic>
        <p:nvPicPr>
          <p:cNvPr id="14" name="Movie 3SI.avi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>
                  <p14:bmkLst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6600" y="533400"/>
            <a:ext cx="3048000" cy="30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0801" y="1233130"/>
            <a:ext cx="2626180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Force fields </a:t>
            </a:r>
            <a:r>
              <a:rPr lang="en-US" sz="2000" dirty="0" smtClean="0">
                <a:latin typeface="Adobe Garamond Pro" pitchFamily="18" charset="0"/>
              </a:rPr>
              <a:t>are built from </a:t>
            </a:r>
            <a:r>
              <a:rPr lang="en-US" sz="2000" i="1" dirty="0" smtClean="0">
                <a:latin typeface="Adobe Garamond Pro" pitchFamily="18" charset="0"/>
              </a:rPr>
              <a:t>functional forms</a:t>
            </a:r>
            <a:r>
              <a:rPr lang="en-US" sz="2000" dirty="0" smtClean="0">
                <a:latin typeface="Adobe Garamond Pro" pitchFamily="18" charset="0"/>
              </a:rPr>
              <a:t> and empirical </a:t>
            </a:r>
            <a:r>
              <a:rPr lang="en-US" sz="2000" i="1" dirty="0" smtClean="0">
                <a:latin typeface="Adobe Garamond Pro" pitchFamily="18" charset="0"/>
              </a:rPr>
              <a:t>parameters</a:t>
            </a:r>
            <a:endParaRPr lang="en-US" sz="2000" baseline="-25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Interactions include 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, 3-body, and 4-body interactions…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… as well as non-bonded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 interactions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Simulation accuracy depends critically on choice of parameters</a:t>
            </a:r>
          </a:p>
        </p:txBody>
      </p:sp>
    </p:spTree>
    <p:extLst>
      <p:ext uri="{BB962C8B-B14F-4D97-AF65-F5344CB8AC3E}">
        <p14:creationId xmlns:p14="http://schemas.microsoft.com/office/powerpoint/2010/main" val="429206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Introduction: Force Fields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The common paradigm for running simulations is to choose a force field from a large literature selection.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428" y="1698756"/>
            <a:ext cx="4117324" cy="4585871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 smtClean="0">
                <a:latin typeface="Helvetica LT Std" pitchFamily="34" charset="0"/>
              </a:rPr>
              <a:t>PROTEINS:</a:t>
            </a:r>
          </a:p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Helvetica LT Std" pitchFamily="34" charset="0"/>
              </a:rPr>
              <a:t>AMBER</a:t>
            </a:r>
            <a:br>
              <a:rPr lang="en-US" sz="1100" b="1" dirty="0" smtClean="0">
                <a:latin typeface="Helvetica LT Std" pitchFamily="34" charset="0"/>
              </a:rPr>
            </a:br>
            <a:r>
              <a:rPr lang="en-US" sz="1100" b="1" dirty="0" smtClean="0">
                <a:latin typeface="Helvetica LT Std" pitchFamily="34" charset="0"/>
              </a:rPr>
              <a:t>“Assisted Model Building with Energy Refinement”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Helvetica LT Std" pitchFamily="34" charset="0"/>
                <a:cs typeface="Monaco"/>
              </a:rPr>
              <a:t> Main series: ff94, ff96, ff99, ff03, ff10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Helvetica LT Std" pitchFamily="34" charset="0"/>
                <a:cs typeface="Monaco"/>
              </a:rPr>
              <a:t> Dihedral modifications: ff99sb, ff99sb-ildn, ff99sb-nmr, ff99-phi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Helvetica LT Std" pitchFamily="34" charset="0"/>
                <a:cs typeface="Monaco"/>
              </a:rPr>
              <a:t> GAFF (Generalized AMBER force field)</a:t>
            </a:r>
            <a:br>
              <a:rPr lang="en-US" sz="1100" dirty="0" smtClean="0">
                <a:latin typeface="Helvetica LT Std" pitchFamily="34" charset="0"/>
                <a:cs typeface="Monaco"/>
              </a:rPr>
            </a:br>
            <a:endParaRPr lang="en-US" sz="1100" dirty="0" smtClean="0">
              <a:latin typeface="Helvetica LT Std" pitchFamily="34" charset="0"/>
              <a:cs typeface="Monaco"/>
            </a:endParaRPr>
          </a:p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Helvetica LT Std" pitchFamily="34" charset="0"/>
                <a:cs typeface="Monaco"/>
              </a:rPr>
              <a:t>OPLS </a:t>
            </a:r>
            <a:br>
              <a:rPr lang="en-US" sz="1100" b="1" dirty="0" smtClean="0">
                <a:latin typeface="Helvetica LT Std" pitchFamily="34" charset="0"/>
                <a:cs typeface="Monaco"/>
              </a:rPr>
            </a:br>
            <a:r>
              <a:rPr lang="en-US" sz="1100" b="1" dirty="0" smtClean="0">
                <a:latin typeface="Helvetica LT Std" pitchFamily="34" charset="0"/>
                <a:cs typeface="Monaco"/>
              </a:rPr>
              <a:t>“Optimized Potential for Liquid Simulation”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Helvetica LT Std" pitchFamily="34" charset="0"/>
                <a:cs typeface="Monaco"/>
              </a:rPr>
              <a:t> OPLS-UA (united atom), OPLS-AA (all atom)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OPLS-AA/L (revised torsions)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OPLS-2001, OPLS-/2005 (improved solvation free energies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)</a:t>
            </a:r>
            <a:br>
              <a:rPr lang="en-US" sz="1100" dirty="0" smtClean="0">
                <a:latin typeface="Helvetica LT Std" pitchFamily="34" charset="0"/>
                <a:cs typeface="Monaco"/>
              </a:rPr>
            </a:br>
            <a:endParaRPr lang="en-US" sz="1100" dirty="0" smtClean="0">
              <a:latin typeface="Helvetica LT Std" pitchFamily="34" charset="0"/>
              <a:cs typeface="Monaco"/>
            </a:endParaRPr>
          </a:p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Helvetica LT Std" pitchFamily="34" charset="0"/>
                <a:cs typeface="Monaco"/>
              </a:rPr>
              <a:t>CHARMM </a:t>
            </a:r>
            <a:br>
              <a:rPr lang="en-US" sz="1100" b="1" dirty="0" smtClean="0">
                <a:latin typeface="Helvetica LT Std" pitchFamily="34" charset="0"/>
                <a:cs typeface="Monaco"/>
              </a:rPr>
            </a:br>
            <a:r>
              <a:rPr lang="en-US" sz="1100" b="1" dirty="0" smtClean="0">
                <a:latin typeface="Helvetica LT Std" pitchFamily="34" charset="0"/>
                <a:cs typeface="Monaco"/>
              </a:rPr>
              <a:t>“Chemistry </a:t>
            </a:r>
            <a:r>
              <a:rPr lang="en-US" sz="1100" b="1" dirty="0">
                <a:latin typeface="Helvetica LT Std" pitchFamily="34" charset="0"/>
                <a:cs typeface="Monaco"/>
              </a:rPr>
              <a:t>at Harvard Molecular </a:t>
            </a:r>
            <a:r>
              <a:rPr lang="en-US" sz="1100" b="1" dirty="0" smtClean="0">
                <a:latin typeface="Helvetica LT Std" pitchFamily="34" charset="0"/>
                <a:cs typeface="Monaco"/>
              </a:rPr>
              <a:t>Mechanics”</a:t>
            </a:r>
            <a:endParaRPr lang="en-US" sz="1100" b="1" dirty="0">
              <a:latin typeface="Helvetica LT Std" pitchFamily="34" charset="0"/>
              <a:cs typeface="Monaco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Helvetica LT Std" pitchFamily="34" charset="0"/>
                <a:cs typeface="Monaco"/>
              </a:rPr>
              <a:t> CHARMM19 (united atom), CHARMM27 (all atom)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CHARMM36 (carbohydrates)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CMAP (two-dimensional dihedral corrections)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err="1" smtClean="0">
                <a:latin typeface="Helvetica LT Std" pitchFamily="34" charset="0"/>
                <a:cs typeface="Monaco"/>
              </a:rPr>
              <a:t>CGenFF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 (General CHARMM force field)</a:t>
            </a:r>
            <a:br>
              <a:rPr lang="en-US" sz="1100" dirty="0" smtClean="0">
                <a:latin typeface="Helvetica LT Std" pitchFamily="34" charset="0"/>
                <a:cs typeface="Monaco"/>
              </a:rPr>
            </a:br>
            <a:endParaRPr lang="en-US" sz="1100" b="1" dirty="0" smtClean="0">
              <a:latin typeface="Helvetica LT Std" pitchFamily="34" charset="0"/>
              <a:cs typeface="Monaco"/>
            </a:endParaRPr>
          </a:p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Helvetica LT Std" pitchFamily="34" charset="0"/>
                <a:cs typeface="Monaco"/>
              </a:rPr>
              <a:t>AMOEBA</a:t>
            </a:r>
            <a:r>
              <a:rPr lang="en-US" sz="1100" dirty="0" smtClean="0">
                <a:latin typeface="Helvetica LT Std" pitchFamily="34" charset="0"/>
                <a:cs typeface="Monaco"/>
              </a:rPr>
              <a:t/>
            </a:r>
            <a:br>
              <a:rPr lang="en-US" sz="1100" dirty="0" smtClean="0">
                <a:latin typeface="Helvetica LT Std" pitchFamily="34" charset="0"/>
                <a:cs typeface="Monaco"/>
              </a:rPr>
            </a:br>
            <a:r>
              <a:rPr lang="en-US" sz="1100" dirty="0" smtClean="0">
                <a:latin typeface="Helvetica LT Std" pitchFamily="34" charset="0"/>
                <a:cs typeface="Monaco"/>
              </a:rPr>
              <a:t>“</a:t>
            </a:r>
            <a:r>
              <a:rPr lang="en-US" sz="1100" b="1" dirty="0" smtClean="0">
                <a:latin typeface="Helvetica LT Std" pitchFamily="34" charset="0"/>
                <a:cs typeface="Monaco"/>
              </a:rPr>
              <a:t>Atomic </a:t>
            </a:r>
            <a:r>
              <a:rPr lang="en-US" sz="1100" b="1" dirty="0" err="1" smtClean="0">
                <a:latin typeface="Helvetica LT Std" pitchFamily="34" charset="0"/>
                <a:cs typeface="Monaco"/>
              </a:rPr>
              <a:t>Multipole</a:t>
            </a:r>
            <a:r>
              <a:rPr lang="en-US" sz="1100" b="1" dirty="0" smtClean="0">
                <a:latin typeface="Helvetica LT Std" pitchFamily="34" charset="0"/>
                <a:cs typeface="Monaco"/>
              </a:rPr>
              <a:t> Optimized Energetics </a:t>
            </a:r>
            <a:br>
              <a:rPr lang="en-US" sz="1100" b="1" dirty="0" smtClean="0">
                <a:latin typeface="Helvetica LT Std" pitchFamily="34" charset="0"/>
                <a:cs typeface="Monaco"/>
              </a:rPr>
            </a:br>
            <a:r>
              <a:rPr lang="en-US" sz="1100" b="1" dirty="0" smtClean="0">
                <a:latin typeface="Helvetica LT Std" pitchFamily="34" charset="0"/>
                <a:cs typeface="Monaco"/>
              </a:rPr>
              <a:t>for </a:t>
            </a:r>
            <a:r>
              <a:rPr lang="en-US" sz="1100" b="1" dirty="0" err="1" smtClean="0">
                <a:latin typeface="Helvetica LT Std" pitchFamily="34" charset="0"/>
                <a:cs typeface="Monaco"/>
              </a:rPr>
              <a:t>Biomolecular</a:t>
            </a:r>
            <a:r>
              <a:rPr lang="en-US" sz="1100" b="1" dirty="0">
                <a:latin typeface="Helvetica LT Std" pitchFamily="34" charset="0"/>
                <a:cs typeface="Monaco"/>
              </a:rPr>
              <a:t> </a:t>
            </a:r>
            <a:r>
              <a:rPr lang="en-US" sz="1100" b="1" dirty="0" smtClean="0">
                <a:latin typeface="Helvetica LT Std" pitchFamily="34" charset="0"/>
                <a:cs typeface="Monaco"/>
              </a:rPr>
              <a:t>Applications”</a:t>
            </a:r>
            <a:endParaRPr lang="en-US" sz="1100" b="1" dirty="0">
              <a:latin typeface="Helvetica LT Std" pitchFamily="34" charset="0"/>
              <a:cs typeface="Monaco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Contains </a:t>
            </a:r>
            <a:r>
              <a:rPr lang="en-US" sz="1100" dirty="0">
                <a:latin typeface="Helvetica LT Std" pitchFamily="34" charset="0"/>
                <a:cs typeface="Monaco"/>
              </a:rPr>
              <a:t>p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olarizable point dipoles</a:t>
            </a:r>
            <a:endParaRPr lang="en-US" sz="1100" dirty="0">
              <a:latin typeface="Helvetica LT Std" pitchFamily="34" charset="0"/>
              <a:cs typeface="Monac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1798" y="1698756"/>
            <a:ext cx="4117324" cy="3985706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 smtClean="0">
                <a:latin typeface="Helvetica LT Std" pitchFamily="34" charset="0"/>
              </a:rPr>
              <a:t>WATER:</a:t>
            </a:r>
            <a:endParaRPr lang="en-US" sz="1400" b="1" dirty="0">
              <a:latin typeface="Helvetica LT Std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Helvetica LT Std" pitchFamily="34" charset="0"/>
              </a:rPr>
              <a:t>TIP3P, TIP4P, TIP5P</a:t>
            </a:r>
            <a:r>
              <a:rPr lang="en-US" sz="1100" b="1" dirty="0">
                <a:latin typeface="Helvetica LT Std" pitchFamily="34" charset="0"/>
              </a:rPr>
              <a:t/>
            </a:r>
            <a:br>
              <a:rPr lang="en-US" sz="1100" b="1" dirty="0">
                <a:latin typeface="Helvetica LT Std" pitchFamily="34" charset="0"/>
              </a:rPr>
            </a:br>
            <a:r>
              <a:rPr lang="en-US" sz="1100" b="1" dirty="0" smtClean="0">
                <a:latin typeface="Helvetica LT Std" pitchFamily="34" charset="0"/>
              </a:rPr>
              <a:t>“Transferable Intermolecular Potential”</a:t>
            </a:r>
            <a:endParaRPr lang="en-US" sz="1100" b="1" dirty="0">
              <a:latin typeface="Helvetica LT St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AMBER, OPLS, and CHARMM are “paired” with TIP3P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smtClean="0">
                <a:latin typeface="Helvetica LT Std" pitchFamily="34" charset="0"/>
                <a:cs typeface="Monaco"/>
              </a:rPr>
              <a:t>TIP3P water melts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at -146 ºC and boils at -90 ºC</a:t>
            </a:r>
            <a:r>
              <a:rPr lang="en-US" sz="1100" dirty="0">
                <a:latin typeface="Helvetica LT Std" pitchFamily="34" charset="0"/>
                <a:cs typeface="Monaco"/>
              </a:rPr>
              <a:t/>
            </a:r>
            <a:br>
              <a:rPr lang="en-US" sz="1100" dirty="0">
                <a:latin typeface="Helvetica LT Std" pitchFamily="34" charset="0"/>
                <a:cs typeface="Monaco"/>
              </a:rPr>
            </a:br>
            <a:endParaRPr lang="en-US" sz="1100" dirty="0">
              <a:latin typeface="Helvetica LT Std" pitchFamily="34" charset="0"/>
              <a:cs typeface="Monaco"/>
            </a:endParaRPr>
          </a:p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Helvetica LT Std" pitchFamily="34" charset="0"/>
                <a:cs typeface="Monaco"/>
              </a:rPr>
              <a:t>SPC, SPC/E, SPC/</a:t>
            </a:r>
            <a:r>
              <a:rPr lang="en-US" sz="1100" b="1" dirty="0" err="1" smtClean="0">
                <a:latin typeface="Helvetica LT Std" pitchFamily="34" charset="0"/>
                <a:cs typeface="Monaco"/>
              </a:rPr>
              <a:t>Fw</a:t>
            </a:r>
            <a:r>
              <a:rPr lang="en-US" sz="1100" b="1" dirty="0" smtClean="0">
                <a:latin typeface="Helvetica LT Std" pitchFamily="34" charset="0"/>
                <a:cs typeface="Monaco"/>
              </a:rPr>
              <a:t/>
            </a:r>
            <a:br>
              <a:rPr lang="en-US" sz="1100" b="1" dirty="0" smtClean="0">
                <a:latin typeface="Helvetica LT Std" pitchFamily="34" charset="0"/>
                <a:cs typeface="Monaco"/>
              </a:rPr>
            </a:br>
            <a:r>
              <a:rPr lang="en-US" sz="1100" b="1" dirty="0" smtClean="0">
                <a:latin typeface="Helvetica LT Std" pitchFamily="34" charset="0"/>
                <a:cs typeface="Monaco"/>
              </a:rPr>
              <a:t>“Simple Point Charge”</a:t>
            </a:r>
            <a:endParaRPr lang="en-US" sz="1100" b="1" dirty="0">
              <a:latin typeface="Helvetica LT Std" pitchFamily="34" charset="0"/>
              <a:cs typeface="Monaco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Helvetica LT Std" pitchFamily="34" charset="0"/>
                <a:cs typeface="Monaco"/>
              </a:rPr>
              <a:t> Same functional form as TIP3P, different parameters</a:t>
            </a:r>
            <a:endParaRPr lang="en-US" sz="1100" dirty="0">
              <a:latin typeface="Helvetica LT Std" pitchFamily="34" charset="0"/>
              <a:cs typeface="Monaco"/>
            </a:endParaRPr>
          </a:p>
          <a:p>
            <a:pPr algn="ctr">
              <a:spcAft>
                <a:spcPts val="600"/>
              </a:spcAft>
            </a:pPr>
            <a:endParaRPr lang="en-US" sz="1100" b="1" dirty="0" smtClean="0">
              <a:latin typeface="Helvetica LT Std" pitchFamily="34" charset="0"/>
              <a:cs typeface="Monaco"/>
            </a:endParaRPr>
          </a:p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Helvetica LT Std" pitchFamily="34" charset="0"/>
                <a:cs typeface="Monaco"/>
              </a:rPr>
              <a:t>TIP4P/</a:t>
            </a:r>
            <a:r>
              <a:rPr lang="en-US" sz="1100" b="1" dirty="0" err="1" smtClean="0">
                <a:latin typeface="Helvetica LT Std" pitchFamily="34" charset="0"/>
                <a:cs typeface="Monaco"/>
              </a:rPr>
              <a:t>Ew</a:t>
            </a:r>
            <a:r>
              <a:rPr lang="en-US" sz="1100" b="1" dirty="0" smtClean="0">
                <a:latin typeface="Helvetica LT Std" pitchFamily="34" charset="0"/>
                <a:cs typeface="Monaco"/>
              </a:rPr>
              <a:t>, TIP4P/Ice, TIP4P/2005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Helvetica LT Std" pitchFamily="34" charset="0"/>
                <a:cs typeface="Monaco"/>
              </a:rPr>
              <a:t> </a:t>
            </a:r>
            <a:r>
              <a:rPr lang="en-US" sz="1100" dirty="0" err="1" smtClean="0">
                <a:latin typeface="Helvetica LT Std" pitchFamily="34" charset="0"/>
                <a:cs typeface="Monaco"/>
              </a:rPr>
              <a:t>Reparameterization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 of TIP4P model 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Improved fits to experimental properties of water</a:t>
            </a:r>
          </a:p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Helvetica LT Std" pitchFamily="34" charset="0"/>
                <a:cs typeface="Monaco"/>
              </a:rPr>
              <a:t/>
            </a:r>
            <a:br>
              <a:rPr lang="en-US" sz="1100" b="1" dirty="0" smtClean="0">
                <a:latin typeface="Helvetica LT Std" pitchFamily="34" charset="0"/>
                <a:cs typeface="Monaco"/>
              </a:rPr>
            </a:br>
            <a:r>
              <a:rPr lang="en-US" sz="1100" b="1" dirty="0" smtClean="0">
                <a:latin typeface="Helvetica LT Std" pitchFamily="34" charset="0"/>
                <a:cs typeface="Monaco"/>
              </a:rPr>
              <a:t>Various polarizable models</a:t>
            </a:r>
            <a:endParaRPr lang="en-US" sz="1100" b="1" dirty="0">
              <a:latin typeface="Helvetica LT Std" pitchFamily="34" charset="0"/>
              <a:cs typeface="Monaco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Helvetica LT Std" pitchFamily="34" charset="0"/>
                <a:cs typeface="Monaco"/>
              </a:rPr>
              <a:t> SWM4-DP, SWM4-NDP (contains </a:t>
            </a:r>
            <a:r>
              <a:rPr lang="en-US" sz="1100" dirty="0" err="1" smtClean="0">
                <a:latin typeface="Helvetica LT Std" pitchFamily="34" charset="0"/>
                <a:cs typeface="Monaco"/>
              </a:rPr>
              <a:t>Drude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 particle)</a:t>
            </a:r>
            <a:endParaRPr lang="en-US" sz="1100" dirty="0">
              <a:latin typeface="Helvetica LT Std" pitchFamily="34" charset="0"/>
              <a:cs typeface="Monaco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AMOEBA (contains polarizable point dipoles)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DPP, DPP2 (distributed point polarizable model)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TTM2-F, TTM2-R, TTM3-F (</a:t>
            </a:r>
            <a:r>
              <a:rPr lang="en-US" sz="1100" dirty="0" err="1" smtClean="0">
                <a:latin typeface="Helvetica LT Std" pitchFamily="34" charset="0"/>
                <a:cs typeface="Monaco"/>
              </a:rPr>
              <a:t>Thole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 type model)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Helvetica LT Std" pitchFamily="34" charset="0"/>
                <a:cs typeface="Monaco"/>
              </a:rPr>
              <a:t> </a:t>
            </a:r>
            <a:r>
              <a:rPr lang="en-US" sz="1100" dirty="0" smtClean="0">
                <a:latin typeface="Helvetica LT Std" pitchFamily="34" charset="0"/>
                <a:cs typeface="Monaco"/>
              </a:rPr>
              <a:t>TIP4P-FQ, SPC-FQ (Fluctuating charge model)</a:t>
            </a:r>
            <a:endParaRPr lang="en-US" sz="1100" dirty="0">
              <a:latin typeface="Helvetica LT Std" pitchFamily="34" charset="0"/>
              <a:cs typeface="Monac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1103" y="5826304"/>
            <a:ext cx="3418714" cy="815608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C00000"/>
                </a:solidFill>
                <a:latin typeface="Johnston ITC Std Medium" pitchFamily="50" charset="0"/>
                <a:cs typeface="Monaco"/>
              </a:rPr>
              <a:t>There are too many to choose from…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B050"/>
                </a:solidFill>
                <a:latin typeface="Johnston ITC Std Medium" pitchFamily="50" charset="0"/>
                <a:cs typeface="Monaco"/>
              </a:rPr>
              <a:t>Can we create a force field that is best for our research project?</a:t>
            </a:r>
            <a:endParaRPr lang="en-US" sz="1100" dirty="0">
              <a:solidFill>
                <a:srgbClr val="00B050"/>
              </a:solidFill>
              <a:latin typeface="Johnston ITC Std Medium" pitchFamily="50" charset="0"/>
              <a:cs typeface="Monaco"/>
            </a:endParaRPr>
          </a:p>
        </p:txBody>
      </p:sp>
    </p:spTree>
    <p:extLst>
      <p:ext uri="{BB962C8B-B14F-4D97-AF65-F5344CB8AC3E}">
        <p14:creationId xmlns:p14="http://schemas.microsoft.com/office/powerpoint/2010/main" val="276227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4019387"/>
            <a:ext cx="4000500" cy="2267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99" y="5586435"/>
            <a:ext cx="3797300" cy="411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" y="4040948"/>
            <a:ext cx="3594100" cy="1394651"/>
          </a:xfrm>
          <a:prstGeom prst="rect">
            <a:avLst/>
          </a:prstGeom>
        </p:spPr>
      </p:pic>
      <p:pic>
        <p:nvPicPr>
          <p:cNvPr id="7" name="Picture 6" descr="WatMol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6" y="4422744"/>
            <a:ext cx="2540000" cy="1905000"/>
          </a:xfrm>
          <a:prstGeom prst="rect">
            <a:avLst/>
          </a:prstGeom>
        </p:spPr>
      </p:pic>
      <p:pic>
        <p:nvPicPr>
          <p:cNvPr id="8" name="NewMov3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56127" y="5847497"/>
            <a:ext cx="1070704" cy="116290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chemeClr val="bg1"/>
                </a:solidFill>
                <a:latin typeface="Johnston ITC Std Medium" pitchFamily="50" charset="0"/>
                <a:ea typeface="+mj-ea"/>
                <a:cs typeface="Johnston ITC Std Medium"/>
              </a:rPr>
              <a:t>Creating a force field: Functional form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 pitchFamily="50" charset="0"/>
              <a:ea typeface="+mj-ea"/>
              <a:cs typeface="Johnston ITC Std Medium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Step 1: Choose a functional form to represent the 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potential energy surface, or design your own.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00" y="4102100"/>
            <a:ext cx="3175000" cy="2667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1851811"/>
            <a:ext cx="676910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dobe Garamond Pro" pitchFamily="18" charset="0"/>
              </a:rPr>
              <a:t>AMBER fixed-charge force field: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Point charge on each atom</a:t>
            </a: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dobe Garamond Pro" pitchFamily="18" charset="0"/>
                <a:cs typeface="Monaco"/>
              </a:rPr>
              <a:t>AMOEBA polarizable force field: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Point charge, dipole, and </a:t>
            </a:r>
            <a:r>
              <a:rPr lang="en-US" sz="2000" dirty="0" err="1" smtClean="0">
                <a:latin typeface="Adobe Garamond Pro" pitchFamily="18" charset="0"/>
                <a:cs typeface="Monaco"/>
              </a:rPr>
              <a:t>quadrupole</a:t>
            </a:r>
            <a:r>
              <a:rPr lang="en-US" sz="2000" dirty="0" smtClean="0">
                <a:latin typeface="Adobe Garamond Pro" pitchFamily="18" charset="0"/>
                <a:cs typeface="Monaco"/>
              </a:rPr>
              <a:t> on each atom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Polarizable point dipole on each atom with short-range damping</a:t>
            </a:r>
            <a:endParaRPr lang="en-US" sz="2000" dirty="0">
              <a:latin typeface="Adobe Garamond Pro" pitchFamily="18" charset="0"/>
              <a:cs typeface="Monaco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30512" y="5232400"/>
            <a:ext cx="871747" cy="431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52660" y="4092189"/>
            <a:ext cx="1637939" cy="2477119"/>
            <a:chOff x="5652660" y="4377939"/>
            <a:chExt cx="1637939" cy="247711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660" y="4377939"/>
              <a:ext cx="832641" cy="9143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924" y="5946541"/>
              <a:ext cx="879675" cy="908517"/>
            </a:xfrm>
            <a:prstGeom prst="rect">
              <a:avLst/>
            </a:prstGeom>
          </p:spPr>
        </p:pic>
      </p:grpSp>
      <p:cxnSp>
        <p:nvCxnSpPr>
          <p:cNvPr id="17" name="Straight Arrow Connector 16"/>
          <p:cNvCxnSpPr/>
          <p:nvPr/>
        </p:nvCxnSpPr>
        <p:spPr>
          <a:xfrm flipH="1" flipV="1">
            <a:off x="5079955" y="5694244"/>
            <a:ext cx="67732" cy="327308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413375" y="5232400"/>
            <a:ext cx="463550" cy="838200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62600" y="5728029"/>
            <a:ext cx="1253822" cy="529896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478794" y="4095131"/>
            <a:ext cx="2585118" cy="2464419"/>
            <a:chOff x="6558882" y="4174739"/>
            <a:chExt cx="2585118" cy="246441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729" y="4174739"/>
              <a:ext cx="832641" cy="9144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869" y="4174739"/>
              <a:ext cx="832641" cy="914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324" y="5730641"/>
              <a:ext cx="879676" cy="90851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388" y="5730641"/>
              <a:ext cx="879676" cy="908517"/>
            </a:xfrm>
            <a:prstGeom prst="rect">
              <a:avLst/>
            </a:prstGeom>
          </p:spPr>
        </p:pic>
        <p:sp>
          <p:nvSpPr>
            <p:cNvPr id="25" name="Cross 24"/>
            <p:cNvSpPr/>
            <p:nvPr/>
          </p:nvSpPr>
          <p:spPr>
            <a:xfrm>
              <a:off x="7241979" y="6026266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Cross 25"/>
            <p:cNvSpPr/>
            <p:nvPr/>
          </p:nvSpPr>
          <p:spPr>
            <a:xfrm>
              <a:off x="8126585" y="6026266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" name="Cross 26"/>
            <p:cNvSpPr/>
            <p:nvPr/>
          </p:nvSpPr>
          <p:spPr>
            <a:xfrm>
              <a:off x="6558882" y="4461902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" name="Cross 27"/>
            <p:cNvSpPr/>
            <p:nvPr/>
          </p:nvSpPr>
          <p:spPr>
            <a:xfrm>
              <a:off x="7500693" y="4461902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pic>
        <p:nvPicPr>
          <p:cNvPr id="29" name="Picture 28" descr="HChg2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1" y="5651500"/>
            <a:ext cx="897101" cy="914400"/>
          </a:xfrm>
          <a:prstGeom prst="rect">
            <a:avLst/>
          </a:prstGeom>
        </p:spPr>
      </p:pic>
      <p:pic>
        <p:nvPicPr>
          <p:cNvPr id="30" name="Picture 29" descr="HDip2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1" y="5651500"/>
            <a:ext cx="897101" cy="91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1" y="5651500"/>
            <a:ext cx="897100" cy="914400"/>
          </a:xfrm>
          <a:prstGeom prst="rect">
            <a:avLst/>
          </a:prstGeom>
        </p:spPr>
      </p:pic>
      <p:sp>
        <p:nvSpPr>
          <p:cNvPr id="32" name="Cross 31"/>
          <p:cNvSpPr/>
          <p:nvPr/>
        </p:nvSpPr>
        <p:spPr>
          <a:xfrm>
            <a:off x="3224891" y="5946658"/>
            <a:ext cx="286018" cy="286018"/>
          </a:xfrm>
          <a:prstGeom prst="plus">
            <a:avLst>
              <a:gd name="adj" fmla="val 4166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Cross 32"/>
          <p:cNvSpPr/>
          <p:nvPr/>
        </p:nvSpPr>
        <p:spPr>
          <a:xfrm>
            <a:off x="4109497" y="5946658"/>
            <a:ext cx="286018" cy="286018"/>
          </a:xfrm>
          <a:prstGeom prst="plus">
            <a:avLst>
              <a:gd name="adj" fmla="val 4166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89526"/>
              </p:ext>
            </p:extLst>
          </p:nvPr>
        </p:nvGraphicFramePr>
        <p:xfrm>
          <a:off x="7410450" y="2051050"/>
          <a:ext cx="97155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20" imgW="469900" imgH="469900" progId="Equation.3">
                  <p:embed/>
                </p:oleObj>
              </mc:Choice>
              <mc:Fallback>
                <p:oleObj name="Equation" r:id="rId20" imgW="4699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410450" y="2051050"/>
                        <a:ext cx="971550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931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1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 build="p"/>
      <p:bldP spid="13" grpId="0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0" y="4686300"/>
            <a:ext cx="2463800" cy="2463800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7"/>
          <a:stretch/>
        </p:blipFill>
        <p:spPr bwMode="auto">
          <a:xfrm>
            <a:off x="0" y="1206500"/>
            <a:ext cx="4508500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Creating a force field: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Reference data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Step 2: Create a reference data set from theoretical calculations or experimental measurements.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-38100" y="1689100"/>
            <a:ext cx="4775200" cy="279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Energy </a:t>
            </a:r>
            <a:r>
              <a:rPr kumimoji="0" lang="en-US" sz="1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scan across 2 dihedral angles</a:t>
            </a:r>
            <a:endParaRPr kumimoji="0" lang="en-US" sz="16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68800" y="1485900"/>
            <a:ext cx="4775200" cy="3378201"/>
            <a:chOff x="4368800" y="1574800"/>
            <a:chExt cx="4775200" cy="3378201"/>
          </a:xfrm>
        </p:grpSpPr>
        <p:pic>
          <p:nvPicPr>
            <p:cNvPr id="6" name="Picture 5" descr="vmdscene1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5" r="9751"/>
            <a:stretch/>
          </p:blipFill>
          <p:spPr>
            <a:xfrm>
              <a:off x="4370832" y="1849709"/>
              <a:ext cx="4773168" cy="3103292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4368800" y="1574800"/>
              <a:ext cx="4476838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Electrostatic potential on a molecular surface 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</a:t>
              </a: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(red = positive, blue =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negative)</a:t>
              </a:r>
              <a:endParaRPr kumimoji="0" lang="en-US" sz="1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1149" y="4445000"/>
            <a:ext cx="5046951" cy="2463800"/>
            <a:chOff x="3881149" y="4445000"/>
            <a:chExt cx="5046951" cy="2463800"/>
          </a:xfrm>
        </p:grpSpPr>
        <p:pic>
          <p:nvPicPr>
            <p:cNvPr id="40" name="Picture 39" descr="protein-water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1149" y="5219801"/>
              <a:ext cx="1643351" cy="1688999"/>
            </a:xfrm>
            <a:prstGeom prst="rect">
              <a:avLst/>
            </a:prstGeom>
          </p:spPr>
        </p:pic>
        <p:sp>
          <p:nvSpPr>
            <p:cNvPr id="41" name="Title 1"/>
            <p:cNvSpPr txBox="1">
              <a:spLocks/>
            </p:cNvSpPr>
            <p:nvPr/>
          </p:nvSpPr>
          <p:spPr>
            <a:xfrm>
              <a:off x="4318000" y="4445000"/>
              <a:ext cx="4476838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Simulated vs.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</a:t>
              </a: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experimental NMR chemical shifts for proteins (red = bad, blue = good)</a:t>
              </a:r>
            </a:p>
          </p:txBody>
        </p:sp>
        <p:pic>
          <p:nvPicPr>
            <p:cNvPr id="39" name="Picture 38" descr="Bench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616" y="5125630"/>
              <a:ext cx="3416484" cy="1783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35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43462</TotalTime>
  <Words>1266</Words>
  <Application>Microsoft Macintosh PowerPoint</Application>
  <PresentationFormat>On-screen Show (4:3)</PresentationFormat>
  <Paragraphs>303</Paragraphs>
  <Slides>19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Helvetica</vt:lpstr>
      <vt:lpstr>Calibri</vt:lpstr>
      <vt:lpstr>SimSun-ExtB</vt:lpstr>
      <vt:lpstr>Consolas</vt:lpstr>
      <vt:lpstr>SimSun</vt:lpstr>
      <vt:lpstr>Helvetica World</vt:lpstr>
      <vt:lpstr>Office Theme</vt:lpstr>
      <vt:lpstr>Equation</vt:lpstr>
      <vt:lpstr>Systematic force field optimization for more accurate molecular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Introduction to Force Matching</dc:title>
  <dc:creator>leeping</dc:creator>
  <cp:lastModifiedBy>Lee-Ping Wang</cp:lastModifiedBy>
  <cp:revision>2137</cp:revision>
  <dcterms:created xsi:type="dcterms:W3CDTF">2011-05-18T22:37:59Z</dcterms:created>
  <dcterms:modified xsi:type="dcterms:W3CDTF">2012-09-07T16:39:31Z</dcterms:modified>
</cp:coreProperties>
</file>