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9" r:id="rId2"/>
    <p:sldId id="272" r:id="rId3"/>
    <p:sldId id="274" r:id="rId4"/>
    <p:sldId id="273" r:id="rId5"/>
    <p:sldId id="262" r:id="rId6"/>
    <p:sldId id="263" r:id="rId7"/>
    <p:sldId id="265" r:id="rId8"/>
    <p:sldId id="266" r:id="rId9"/>
    <p:sldId id="267" r:id="rId10"/>
    <p:sldId id="264" r:id="rId11"/>
    <p:sldId id="268" r:id="rId12"/>
    <p:sldId id="269" r:id="rId13"/>
    <p:sldId id="270" r:id="rId14"/>
    <p:sldId id="271" r:id="rId15"/>
    <p:sldId id="275" r:id="rId16"/>
    <p:sldId id="276" r:id="rId17"/>
    <p:sldId id="279" r:id="rId18"/>
    <p:sldId id="277"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53" autoAdjust="0"/>
  </p:normalViewPr>
  <p:slideViewPr>
    <p:cSldViewPr>
      <p:cViewPr varScale="1">
        <p:scale>
          <a:sx n="50" d="100"/>
          <a:sy n="50" d="100"/>
        </p:scale>
        <p:origin x="-18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13E1F-4F2E-4DBB-A42F-EDBEF1681382}" type="datetimeFigureOut">
              <a:rPr lang="en-US" smtClean="0"/>
              <a:pPr/>
              <a:t>4/10/2015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4B5475-FC87-42AD-A958-49A800AC973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Funding decisions for new technologies consider their costs and benefits, usually measured as quality adjusted life years (QALYs)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Opportunities for service improvement are infrequently assessed, and tend to focus on improvements in throughput, for which it is difficult to assign a value.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project used DES to represent hospital-based glaucoma services, allowing for the ongoing relationship between service use and costs, disease status, and QALYs. Scenario analyses identified service improvements that achieved QALY gains at low additional cost, when compared to funded new technologies.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resulted in changes at the study hospital and highlights the potential value of </a:t>
            </a:r>
            <a:r>
              <a:rPr lang="en-US" sz="1200" kern="1200" smtClean="0">
                <a:solidFill>
                  <a:schemeClr val="tx1"/>
                </a:solidFill>
                <a:effectLst/>
                <a:latin typeface="+mn-lt"/>
                <a:ea typeface="+mn-ea"/>
                <a:cs typeface="+mn-cs"/>
              </a:rPr>
              <a:t>service improvement.</a:t>
            </a:r>
            <a:r>
              <a:rPr lang="en-AU" smtClean="0">
                <a:effectLst/>
              </a:rPr>
              <a:t> </a:t>
            </a:r>
            <a:endParaRPr lang="en-US" baseline="0" dirty="0" smtClean="0"/>
          </a:p>
        </p:txBody>
      </p:sp>
      <p:sp>
        <p:nvSpPr>
          <p:cNvPr id="4" name="Slide Number Placeholder 3"/>
          <p:cNvSpPr>
            <a:spLocks noGrp="1"/>
          </p:cNvSpPr>
          <p:nvPr>
            <p:ph type="sldNum" sz="quarter" idx="10"/>
          </p:nvPr>
        </p:nvSpPr>
        <p:spPr/>
        <p:txBody>
          <a:bodyPr/>
          <a:lstStyle/>
          <a:p>
            <a:fld id="{1E4B5475-FC87-42AD-A958-49A800AC973C}"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RIVM=Dutch</a:t>
            </a:r>
            <a:r>
              <a:rPr lang="en-US" baseline="0" dirty="0" smtClean="0"/>
              <a:t> National Institute for Public Health and the Environment.  Joint work with Erasmus University Rotterdam. </a:t>
            </a:r>
          </a:p>
          <a:p>
            <a:endParaRPr lang="en-US" baseline="0" dirty="0" smtClean="0"/>
          </a:p>
          <a:p>
            <a:r>
              <a:rPr lang="en-US" baseline="0" dirty="0" smtClean="0"/>
              <a:t>Several population models both general and disease specific to support public policy in The Netherlands. Dynamo-</a:t>
            </a:r>
            <a:r>
              <a:rPr lang="en-US" baseline="0" dirty="0" err="1" smtClean="0"/>
              <a:t>hia</a:t>
            </a:r>
            <a:r>
              <a:rPr lang="en-US" baseline="0" dirty="0" smtClean="0"/>
              <a:t> chosen since it is international and available to everyone to use on their own data. </a:t>
            </a:r>
          </a:p>
          <a:p>
            <a:endParaRPr lang="en-US" baseline="0" dirty="0" smtClean="0"/>
          </a:p>
          <a:p>
            <a:r>
              <a:rPr lang="en-US" baseline="0" dirty="0" smtClean="0"/>
              <a:t>Show the animation which is an example of a scenario analysis.  In thi</a:t>
            </a:r>
            <a:r>
              <a:rPr lang="en-US" dirty="0" smtClean="0"/>
              <a:t>s scenario, Dutch prevalence of obesity was replaced by UK (higher) prevalence of obesity. Reflected by the red areas with more disability at higher ages over time. </a:t>
            </a: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circles in the bottom right </a:t>
            </a:r>
            <a:r>
              <a:rPr lang="en-US" sz="1200" kern="1200" dirty="0" err="1" smtClean="0">
                <a:solidFill>
                  <a:schemeClr val="tx1"/>
                </a:solidFill>
                <a:latin typeface="+mn-lt"/>
                <a:ea typeface="+mn-ea"/>
                <a:cs typeface="+mn-cs"/>
              </a:rPr>
              <a:t>timage</a:t>
            </a:r>
            <a:r>
              <a:rPr lang="en-US" sz="1200" kern="1200" dirty="0" smtClean="0">
                <a:solidFill>
                  <a:schemeClr val="tx1"/>
                </a:solidFill>
                <a:latin typeface="+mn-lt"/>
                <a:ea typeface="+mn-ea"/>
                <a:cs typeface="+mn-cs"/>
              </a:rPr>
              <a:t> are individual animals, with lines representing social relationships (based on spatial proximity). The colors are for males (blue), females (red), and juveniles (yellow), so the networks shows nicely the social structure of the species, in this case the rock hyrax.</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t"/>
            <a:r>
              <a:rPr lang="en-US" sz="1200" kern="1200" dirty="0" smtClean="0">
                <a:solidFill>
                  <a:schemeClr val="tx1"/>
                </a:solidFill>
                <a:latin typeface="+mn-lt"/>
                <a:ea typeface="+mn-ea"/>
                <a:cs typeface="+mn-cs"/>
              </a:rPr>
              <a:t>Top Visual: </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rtl="0" fontAlgn="t"/>
            <a:r>
              <a:rPr lang="en-US" sz="1200" kern="1200" dirty="0" smtClean="0">
                <a:solidFill>
                  <a:schemeClr val="tx1"/>
                </a:solidFill>
                <a:latin typeface="+mn-lt"/>
                <a:ea typeface="+mn-ea"/>
                <a:cs typeface="+mn-cs"/>
              </a:rPr>
              <a:t>We conceptually defined over a dozen dimensions of household vulnerability. This is a map illustrating the spatial variation of vulnerable households in Norfolk and Virginia Beach, part of the Hampton Roads region. These data are derived from our interview of more than 7,000 households following Hurricane Irene.</a:t>
            </a:r>
          </a:p>
          <a:p>
            <a:pPr rtl="0" fontAlgn="t"/>
            <a:r>
              <a:rPr lang="en-US" sz="1200" kern="1200" dirty="0" smtClean="0">
                <a:solidFill>
                  <a:schemeClr val="tx1"/>
                </a:solidFill>
                <a:latin typeface="+mn-lt"/>
                <a:ea typeface="+mn-ea"/>
                <a:cs typeface="+mn-cs"/>
              </a:rPr>
              <a:t>  Middle Visual: </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rtl="0" fontAlgn="t"/>
            <a:r>
              <a:rPr lang="en-US" sz="1200" kern="1200" dirty="0" err="1" smtClean="0">
                <a:solidFill>
                  <a:schemeClr val="tx1"/>
                </a:solidFill>
                <a:latin typeface="+mn-lt"/>
                <a:ea typeface="+mn-ea"/>
                <a:cs typeface="+mn-cs"/>
              </a:rPr>
              <a:t>Superstorm</a:t>
            </a:r>
            <a:r>
              <a:rPr lang="en-US" sz="1200" kern="1200" dirty="0" smtClean="0">
                <a:solidFill>
                  <a:schemeClr val="tx1"/>
                </a:solidFill>
                <a:latin typeface="+mn-lt"/>
                <a:ea typeface="+mn-ea"/>
                <a:cs typeface="+mn-cs"/>
              </a:rPr>
              <a:t> Sandy came up the east coast. We bent the path of Sandy so it crossed directly over Hampton Roads. We modeled the flooding and wind damage using FEMA's </a:t>
            </a:r>
            <a:r>
              <a:rPr lang="en-US" sz="1200" kern="1200" dirty="0" err="1" smtClean="0">
                <a:solidFill>
                  <a:schemeClr val="tx1"/>
                </a:solidFill>
                <a:latin typeface="+mn-lt"/>
                <a:ea typeface="+mn-ea"/>
                <a:cs typeface="+mn-cs"/>
              </a:rPr>
              <a:t>HazUS</a:t>
            </a:r>
            <a:r>
              <a:rPr lang="en-US" sz="1200" kern="1200" dirty="0" smtClean="0">
                <a:solidFill>
                  <a:schemeClr val="tx1"/>
                </a:solidFill>
                <a:latin typeface="+mn-lt"/>
                <a:ea typeface="+mn-ea"/>
                <a:cs typeface="+mn-cs"/>
              </a:rPr>
              <a:t> software. We dubbed this scenario "</a:t>
            </a:r>
            <a:r>
              <a:rPr lang="en-US" sz="1200" kern="1200" dirty="0" err="1" smtClean="0">
                <a:solidFill>
                  <a:schemeClr val="tx1"/>
                </a:solidFill>
                <a:latin typeface="+mn-lt"/>
                <a:ea typeface="+mn-ea"/>
                <a:cs typeface="+mn-cs"/>
              </a:rPr>
              <a:t>Sandtrina</a:t>
            </a:r>
            <a:r>
              <a:rPr lang="en-US" sz="1200" kern="1200" dirty="0" smtClean="0">
                <a:solidFill>
                  <a:schemeClr val="tx1"/>
                </a:solidFill>
                <a:latin typeface="+mn-lt"/>
                <a:ea typeface="+mn-ea"/>
                <a:cs typeface="+mn-cs"/>
              </a:rPr>
              <a:t>' (Sandy and Katrina combined). This map illustrates the storm surge and inundation from that modeling.</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rtl="0" fontAlgn="t"/>
            <a:r>
              <a:rPr lang="en-US" sz="1200" kern="1200" dirty="0" smtClean="0">
                <a:solidFill>
                  <a:schemeClr val="tx1"/>
                </a:solidFill>
                <a:latin typeface="+mn-lt"/>
                <a:ea typeface="+mn-ea"/>
                <a:cs typeface="+mn-cs"/>
              </a:rPr>
              <a:t> </a:t>
            </a:r>
          </a:p>
          <a:p>
            <a:pPr rtl="0" fontAlgn="t"/>
            <a:r>
              <a:rPr lang="en-US" sz="1200" kern="1200" dirty="0" smtClean="0">
                <a:solidFill>
                  <a:schemeClr val="tx1"/>
                </a:solidFill>
                <a:latin typeface="+mn-lt"/>
                <a:ea typeface="+mn-ea"/>
                <a:cs typeface="+mn-cs"/>
              </a:rPr>
              <a:t>Bottom Visual: </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rtl="0" fontAlgn="t"/>
            <a:r>
              <a:rPr lang="en-US" sz="1200" kern="1200" dirty="0" smtClean="0">
                <a:solidFill>
                  <a:schemeClr val="tx1"/>
                </a:solidFill>
                <a:latin typeface="+mn-lt"/>
                <a:ea typeface="+mn-ea"/>
                <a:cs typeface="+mn-cs"/>
              </a:rPr>
              <a:t>This is System Dynamics causal loop diagram illustrating factors driving the transition times of displaced vulnerable populations, especially medically fragile populations, through the states of immediate, intermediate, and long-range housing recovery. </a:t>
            </a:r>
          </a:p>
          <a:p>
            <a:pPr rtl="0" fontAlgn="t"/>
            <a:endParaRPr lang="en-US" sz="1200" kern="1200" dirty="0" smtClean="0">
              <a:solidFill>
                <a:schemeClr val="tx1"/>
              </a:solidFill>
              <a:latin typeface="+mn-lt"/>
              <a:ea typeface="+mn-ea"/>
              <a:cs typeface="+mn-cs"/>
            </a:endParaRPr>
          </a:p>
          <a:p>
            <a:pPr rtl="0" fontAlgn="t"/>
            <a:r>
              <a:rPr lang="en-US" sz="1200" kern="1200" dirty="0" smtClean="0">
                <a:solidFill>
                  <a:schemeClr val="tx1"/>
                </a:solidFill>
                <a:latin typeface="+mn-lt"/>
                <a:ea typeface="+mn-ea"/>
                <a:cs typeface="+mn-cs"/>
              </a:rPr>
              <a:t>KEY POINT: THIS SD MODEL LEVERAGES THE INTERSECTION OF TWO DATA STREAMS -- THE HOUSEHOLD VULNERABILITY DATA FROM OUR SURVEY AND THE DISPLACED PERSONS DATA FROM OUR HAZUS MODELING -- TO MAKE FORECASTS ABOUT HOUSING RECOVERY.</a:t>
            </a:r>
            <a:br>
              <a:rPr lang="en-US" sz="1200" kern="1200" dirty="0" smtClean="0">
                <a:solidFill>
                  <a:schemeClr val="tx1"/>
                </a:solidFill>
                <a:latin typeface="+mn-lt"/>
                <a:ea typeface="+mn-ea"/>
                <a:cs typeface="+mn-cs"/>
              </a:rPr>
            </a:b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E4B5475-FC87-42AD-A958-49A800AC973C}"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a:t>
            </a:r>
            <a:r>
              <a:rPr lang="en-US" baseline="0" dirty="0" smtClean="0"/>
              <a:t> URL:   https://www.youtube.com/watch?feature=player_embedded&amp;v=3GCminsqQgM</a:t>
            </a:r>
          </a:p>
          <a:p>
            <a:r>
              <a:rPr lang="en-US" baseline="0" smtClean="0"/>
              <a:t>Or  http://css.gmu.edu/cholera/Cholera/Home.html </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t"/>
            <a:r>
              <a:rPr lang="en-US" sz="1200" kern="1200" dirty="0" smtClean="0">
                <a:solidFill>
                  <a:schemeClr val="tx1"/>
                </a:solidFill>
                <a:latin typeface="+mn-lt"/>
                <a:ea typeface="+mn-ea"/>
                <a:cs typeface="+mn-cs"/>
              </a:rPr>
              <a:t>Top left image: We build ancestral models for tumors, which are collections (or populations) of cells, using the same intuition used to build </a:t>
            </a:r>
            <a:r>
              <a:rPr lang="en-US" sz="1200" kern="1200" dirty="0" err="1" smtClean="0">
                <a:solidFill>
                  <a:schemeClr val="tx1"/>
                </a:solidFill>
                <a:latin typeface="+mn-lt"/>
                <a:ea typeface="+mn-ea"/>
                <a:cs typeface="+mn-cs"/>
              </a:rPr>
              <a:t>phylogenetic</a:t>
            </a:r>
            <a:r>
              <a:rPr lang="en-US" sz="1200" kern="1200" dirty="0" smtClean="0">
                <a:solidFill>
                  <a:schemeClr val="tx1"/>
                </a:solidFill>
                <a:latin typeface="+mn-lt"/>
                <a:ea typeface="+mn-ea"/>
                <a:cs typeface="+mn-cs"/>
              </a:rPr>
              <a:t> trees from collections of samples from different species.</a:t>
            </a:r>
          </a:p>
          <a:p>
            <a:pPr fontAlgn="t"/>
            <a:endParaRPr lang="en-US" sz="1200" kern="1200" dirty="0" smtClean="0">
              <a:solidFill>
                <a:schemeClr val="tx1"/>
              </a:solidFill>
              <a:latin typeface="+mn-lt"/>
              <a:ea typeface="+mn-ea"/>
              <a:cs typeface="+mn-cs"/>
            </a:endParaRPr>
          </a:p>
          <a:p>
            <a:pPr fontAlgn="t"/>
            <a:r>
              <a:rPr lang="en-US" sz="1200" kern="1200" dirty="0" smtClean="0">
                <a:solidFill>
                  <a:schemeClr val="tx1"/>
                </a:solidFill>
                <a:latin typeface="+mn-lt"/>
                <a:ea typeface="+mn-ea"/>
                <a:cs typeface="+mn-cs"/>
              </a:rPr>
              <a:t>Top right image: We sample cells from different regions of the tumor (multiple cells from each of the left and right side) and then try to understand the ancestry of those cells over the lifetime of the tumor - this helps us understand how the tumor grew, and potentially how it might best be treated.</a:t>
            </a:r>
          </a:p>
          <a:p>
            <a:pPr fontAlgn="t"/>
            <a:endParaRPr lang="en-US" sz="1200" kern="1200" dirty="0" smtClean="0">
              <a:solidFill>
                <a:schemeClr val="tx1"/>
              </a:solidFill>
              <a:latin typeface="+mn-lt"/>
              <a:ea typeface="+mn-ea"/>
              <a:cs typeface="+mn-cs"/>
            </a:endParaRPr>
          </a:p>
          <a:p>
            <a:pPr fontAlgn="t"/>
            <a:r>
              <a:rPr lang="en-US" sz="1200" kern="1200" dirty="0" smtClean="0">
                <a:solidFill>
                  <a:schemeClr val="tx1"/>
                </a:solidFill>
                <a:latin typeface="+mn-lt"/>
                <a:ea typeface="+mn-ea"/>
                <a:cs typeface="+mn-cs"/>
              </a:rPr>
              <a:t>Bottom left image: Our analysis is model-based - we use a model that reflects both changes to the overall size of the population of cells that forms the tumor as well as the specifics of how cell and gland copying lead to those changes in overall population size.</a:t>
            </a:r>
          </a:p>
          <a:p>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top image shows fertility rates per</a:t>
            </a:r>
            <a:r>
              <a:rPr lang="en-US" baseline="0" dirty="0" smtClean="0"/>
              <a:t> age. In the bottom image on the </a:t>
            </a:r>
            <a:r>
              <a:rPr lang="en-US" sz="1200" kern="1200" dirty="0" smtClean="0">
                <a:solidFill>
                  <a:schemeClr val="tx1"/>
                </a:solidFill>
                <a:latin typeface="+mn-lt"/>
                <a:ea typeface="+mn-ea"/>
                <a:cs typeface="+mn-cs"/>
              </a:rPr>
              <a:t>y-axis the dots are ordered by their ID and on the x-axis is the time. So at time point zero you see all agents which are "created" with syphilis. The dots are connected to the other dots if agents infect each other. Red dots are males, black dots are females and a dotted line indicates a mother-child infection. The aim of the figure is to make the infections paths visible.</a:t>
            </a:r>
            <a:br>
              <a:rPr lang="en-US" sz="1200" kern="1200" dirty="0" smtClean="0">
                <a:solidFill>
                  <a:schemeClr val="tx1"/>
                </a:solidFill>
                <a:latin typeface="+mn-lt"/>
                <a:ea typeface="+mn-ea"/>
                <a:cs typeface="+mn-cs"/>
              </a:rPr>
            </a:b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00B05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3F6FF-6632-4E48-8F29-53F70D24E2CD}" type="datetimeFigureOut">
              <a:rPr lang="en-US" smtClean="0">
                <a:solidFill>
                  <a:prstClr val="black">
                    <a:tint val="75000"/>
                  </a:prstClr>
                </a:solidFill>
              </a:rPr>
              <a:pPr/>
              <a:t>4/10/2015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3F6FF-6632-4E48-8F29-53F70D24E2CD}" type="datetimeFigureOut">
              <a:rPr lang="en-US" smtClean="0">
                <a:solidFill>
                  <a:prstClr val="black">
                    <a:tint val="75000"/>
                  </a:prstClr>
                </a:solidFill>
              </a:rPr>
              <a:pPr/>
              <a:t>4/10/2015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anchor="b"/>
          <a:lstStyle/>
          <a:p>
            <a:pPr lvl="0">
              <a:defRPr sz="1800"/>
            </a:pPr>
            <a:r>
              <a:rPr sz="5600" dirty="0"/>
              <a:t>Title Text</a:t>
            </a:r>
          </a:p>
        </p:txBody>
      </p:sp>
      <p:sp>
        <p:nvSpPr>
          <p:cNvPr id="6" name="Shape 6"/>
          <p:cNvSpPr>
            <a:spLocks noGrp="1"/>
          </p:cNvSpPr>
          <p:nvPr>
            <p:ph type="body" idx="1"/>
          </p:nvPr>
        </p:nvSpPr>
        <p:spPr>
          <a:xfrm>
            <a:off x="892969" y="3536156"/>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dirty="0"/>
              <a:t>Body Level One</a:t>
            </a:r>
          </a:p>
          <a:p>
            <a:pPr lvl="1">
              <a:defRPr sz="1800"/>
            </a:pPr>
            <a:r>
              <a:rPr sz="2200" dirty="0"/>
              <a:t>Body Level Two</a:t>
            </a:r>
          </a:p>
          <a:p>
            <a:pPr lvl="2">
              <a:defRPr sz="1800"/>
            </a:pPr>
            <a:r>
              <a:rPr sz="2200" dirty="0"/>
              <a:t>Body Level Three</a:t>
            </a:r>
          </a:p>
          <a:p>
            <a:pPr lvl="3">
              <a:defRPr sz="1800"/>
            </a:pPr>
            <a:r>
              <a:rPr sz="2200" dirty="0"/>
              <a:t>Body Level Four</a:t>
            </a:r>
          </a:p>
          <a:p>
            <a:pPr lvl="4">
              <a:defRPr sz="1800"/>
            </a:pPr>
            <a:r>
              <a:rPr sz="2200"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B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6096000" y="6400800"/>
            <a:ext cx="2846189" cy="307777"/>
          </a:xfrm>
          <a:prstGeom prst="rect">
            <a:avLst/>
          </a:prstGeom>
        </p:spPr>
        <p:txBody>
          <a:bodyPr wrap="square">
            <a:spAutoFit/>
          </a:bodyPr>
          <a:lstStyle/>
          <a:p>
            <a:r>
              <a:rPr lang="en-US" sz="1400" dirty="0" smtClean="0">
                <a:solidFill>
                  <a:prstClr val="black">
                    <a:lumMod val="65000"/>
                    <a:lumOff val="35000"/>
                  </a:prstClr>
                </a:solidFill>
              </a:rPr>
              <a:t>Population Modeling Working</a:t>
            </a:r>
            <a:r>
              <a:rPr lang="en-US" sz="1400" baseline="0" dirty="0" smtClean="0">
                <a:solidFill>
                  <a:prstClr val="black">
                    <a:lumMod val="65000"/>
                    <a:lumOff val="35000"/>
                  </a:prstClr>
                </a:solidFill>
              </a:rPr>
              <a:t> Group</a:t>
            </a:r>
            <a:r>
              <a:rPr lang="en-US" sz="1400" dirty="0" smtClean="0">
                <a:solidFill>
                  <a:prstClr val="black">
                    <a:lumMod val="65000"/>
                    <a:lumOff val="35000"/>
                  </a:prstClr>
                </a:solidFill>
              </a:rPr>
              <a:t> </a:t>
            </a:r>
            <a:endParaRPr lang="en-US" sz="1400" dirty="0">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3F6FF-6632-4E48-8F29-53F70D24E2CD}" type="datetimeFigureOut">
              <a:rPr lang="en-US" smtClean="0">
                <a:solidFill>
                  <a:prstClr val="black">
                    <a:tint val="75000"/>
                  </a:prstClr>
                </a:solidFill>
              </a:rPr>
              <a:pPr/>
              <a:t>4/10/2015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73F6FF-6632-4E48-8F29-53F70D24E2CD}" type="datetimeFigureOut">
              <a:rPr lang="en-US" smtClean="0">
                <a:solidFill>
                  <a:prstClr val="black">
                    <a:tint val="75000"/>
                  </a:prstClr>
                </a:solidFill>
              </a:rPr>
              <a:pPr/>
              <a:t>4/10/2015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73F6FF-6632-4E48-8F29-53F70D24E2CD}" type="datetimeFigureOut">
              <a:rPr lang="en-US" smtClean="0">
                <a:solidFill>
                  <a:prstClr val="black">
                    <a:tint val="75000"/>
                  </a:prstClr>
                </a:solidFill>
              </a:rPr>
              <a:pPr/>
              <a:t>4/10/2015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73F6FF-6632-4E48-8F29-53F70D24E2CD}" type="datetimeFigureOut">
              <a:rPr lang="en-US" smtClean="0">
                <a:solidFill>
                  <a:prstClr val="black">
                    <a:tint val="75000"/>
                  </a:prstClr>
                </a:solidFill>
              </a:rPr>
              <a:pPr/>
              <a:t>4/10/2015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3F6FF-6632-4E48-8F29-53F70D24E2CD}" type="datetimeFigureOut">
              <a:rPr lang="en-US" smtClean="0">
                <a:solidFill>
                  <a:prstClr val="black">
                    <a:tint val="75000"/>
                  </a:prstClr>
                </a:solidFill>
              </a:rPr>
              <a:pPr/>
              <a:t>4/10/2015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3F6FF-6632-4E48-8F29-53F70D24E2CD}" type="datetimeFigureOut">
              <a:rPr lang="en-US" smtClean="0">
                <a:solidFill>
                  <a:prstClr val="black">
                    <a:tint val="75000"/>
                  </a:prstClr>
                </a:solidFill>
              </a:rPr>
              <a:pPr/>
              <a:t>4/10/2015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3F6FF-6632-4E48-8F29-53F70D24E2CD}" type="datetimeFigureOut">
              <a:rPr lang="en-US" smtClean="0">
                <a:solidFill>
                  <a:prstClr val="black">
                    <a:tint val="75000"/>
                  </a:prstClr>
                </a:solidFill>
              </a:rPr>
              <a:pPr/>
              <a:t>4/10/2015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3F6FF-6632-4E48-8F29-53F70D24E2CD}" type="datetimeFigureOut">
              <a:rPr lang="en-US" smtClean="0">
                <a:solidFill>
                  <a:prstClr val="black">
                    <a:tint val="75000"/>
                  </a:prstClr>
                </a:solidFill>
              </a:rPr>
              <a:pPr/>
              <a:t>4/10/2015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opmodwkgrpimag-news@simtk.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cvm.ncsu.edu/dphp/personnel/lanzas.html" TargetMode="External"/><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tiff"/><Relationship Id="rId7" Type="http://schemas.openxmlformats.org/officeDocument/2006/relationships/image" Target="../media/image43.png"/><Relationship Id="rId2"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image" Target="../media/image42.tiff"/><Relationship Id="rId11" Type="http://schemas.microsoft.com/office/2007/relationships/hdphoto" Target="../media/hdphoto2.wdp"/><Relationship Id="rId5" Type="http://schemas.openxmlformats.org/officeDocument/2006/relationships/image" Target="../media/image41.tiff"/><Relationship Id="rId10" Type="http://schemas.openxmlformats.org/officeDocument/2006/relationships/image" Target="../media/image45.png"/><Relationship Id="rId4" Type="http://schemas.openxmlformats.org/officeDocument/2006/relationships/image" Target="../media/image40.tiff"/><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imtk.org/mailman/listinfo/popmodwkgrpimag-news" TargetMode="External"/><Relationship Id="rId5" Type="http://schemas.openxmlformats.org/officeDocument/2006/relationships/image" Target="../media/image47.gif"/><Relationship Id="rId4" Type="http://schemas.openxmlformats.org/officeDocument/2006/relationships/hyperlink" Target="https://simtk.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hyperlink" Target="mailto:Hendriek.Boshuizen@rivm.nl" TargetMode="External"/><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hyperlink" Target="http://www.dynamo-hia.eu/" TargetMode="External"/><Relationship Id="rId10" Type="http://schemas.openxmlformats.org/officeDocument/2006/relationships/image" Target="../media/image11.png"/><Relationship Id="rId4" Type="http://schemas.openxmlformats.org/officeDocument/2006/relationships/hyperlink" Target="mailto:Talitha.Feenstra@rivm.nl"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youtube.com/watch?feature=player_embedded&amp;v=3GCminsqQg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Population Modeling by Examples </a:t>
            </a:r>
            <a:endParaRPr lang="en-US" dirty="0"/>
          </a:p>
        </p:txBody>
      </p:sp>
      <p:sp>
        <p:nvSpPr>
          <p:cNvPr id="4" name="Subtitle 3"/>
          <p:cNvSpPr>
            <a:spLocks noGrp="1"/>
          </p:cNvSpPr>
          <p:nvPr>
            <p:ph type="subTitle" idx="1"/>
          </p:nvPr>
        </p:nvSpPr>
        <p:spPr>
          <a:xfrm>
            <a:off x="1371600" y="3886200"/>
            <a:ext cx="6400800" cy="2590800"/>
          </a:xfrm>
        </p:spPr>
        <p:txBody>
          <a:bodyPr>
            <a:normAutofit fontScale="85000" lnSpcReduction="20000"/>
          </a:bodyPr>
          <a:lstStyle/>
          <a:p>
            <a:pPr marL="342900" indent="-342900"/>
            <a:r>
              <a:rPr lang="en-US" b="1" dirty="0" smtClean="0">
                <a:solidFill>
                  <a:schemeClr val="tx1"/>
                </a:solidFill>
              </a:rPr>
              <a:t>Population Modeling Working Group</a:t>
            </a:r>
          </a:p>
          <a:p>
            <a:r>
              <a:rPr lang="en-US" b="1" dirty="0" smtClean="0">
                <a:hlinkClick r:id="rId2"/>
              </a:rPr>
              <a:t>popmodwkgrpimag-news@simtk.org</a:t>
            </a:r>
            <a:endParaRPr lang="en-US" b="1" dirty="0" smtClean="0"/>
          </a:p>
          <a:p>
            <a:endParaRPr lang="en-US" dirty="0" smtClean="0"/>
          </a:p>
          <a:p>
            <a:r>
              <a:rPr lang="en-US" dirty="0" err="1" smtClean="0">
                <a:solidFill>
                  <a:schemeClr val="tx1"/>
                </a:solidFill>
              </a:rPr>
              <a:t>SpringSim</a:t>
            </a:r>
            <a:r>
              <a:rPr lang="en-US" dirty="0" smtClean="0">
                <a:solidFill>
                  <a:schemeClr val="tx1"/>
                </a:solidFill>
              </a:rPr>
              <a:t> 2015</a:t>
            </a:r>
          </a:p>
          <a:p>
            <a:r>
              <a:rPr lang="en-US" dirty="0" smtClean="0">
                <a:solidFill>
                  <a:schemeClr val="tx1"/>
                </a:solidFill>
              </a:rPr>
              <a:t>April 12 - 15, 2015 </a:t>
            </a:r>
          </a:p>
          <a:p>
            <a:r>
              <a:rPr lang="en-US" dirty="0" smtClean="0">
                <a:solidFill>
                  <a:schemeClr val="tx1"/>
                </a:solidFill>
              </a:rPr>
              <a:t>Alexandria, VA, USA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SILAS model</a:t>
            </a:r>
            <a:br>
              <a:rPr lang="en-US" dirty="0" smtClean="0"/>
            </a:br>
            <a:r>
              <a:rPr lang="en-US" sz="2700" u="sng" dirty="0" smtClean="0"/>
              <a:t>S</a:t>
            </a:r>
            <a:r>
              <a:rPr lang="en-US" sz="2700" dirty="0" smtClean="0"/>
              <a:t>exual </a:t>
            </a:r>
            <a:r>
              <a:rPr lang="en-US" sz="2700" u="sng" dirty="0" smtClean="0"/>
              <a:t>I</a:t>
            </a:r>
            <a:r>
              <a:rPr lang="en-US" sz="2700" dirty="0" smtClean="0"/>
              <a:t>nfections as </a:t>
            </a:r>
            <a:r>
              <a:rPr lang="en-US" sz="2700" u="sng" dirty="0" smtClean="0"/>
              <a:t>L</a:t>
            </a:r>
            <a:r>
              <a:rPr lang="en-US" sz="2700" dirty="0" smtClean="0"/>
              <a:t>arge-scale </a:t>
            </a:r>
            <a:r>
              <a:rPr lang="en-US" sz="2700" u="sng" dirty="0" smtClean="0"/>
              <a:t>A</a:t>
            </a:r>
            <a:r>
              <a:rPr lang="en-US" sz="2700" dirty="0" smtClean="0"/>
              <a:t>gent-based </a:t>
            </a:r>
            <a:r>
              <a:rPr lang="en-US" sz="2700" u="sng" dirty="0" smtClean="0"/>
              <a:t>S</a:t>
            </a:r>
            <a:r>
              <a:rPr lang="en-US" sz="2700" dirty="0" smtClean="0"/>
              <a:t>imulation</a:t>
            </a:r>
            <a:endParaRPr lang="en-US" dirty="0"/>
          </a:p>
        </p:txBody>
      </p:sp>
      <p:sp>
        <p:nvSpPr>
          <p:cNvPr id="3" name="Content Placeholder 2"/>
          <p:cNvSpPr>
            <a:spLocks noGrp="1"/>
          </p:cNvSpPr>
          <p:nvPr>
            <p:ph idx="1"/>
          </p:nvPr>
        </p:nvSpPr>
        <p:spPr>
          <a:xfrm>
            <a:off x="457199" y="1600200"/>
            <a:ext cx="5334001" cy="4525963"/>
          </a:xfrm>
        </p:spPr>
        <p:txBody>
          <a:bodyPr>
            <a:normAutofit fontScale="70000" lnSpcReduction="20000"/>
          </a:bodyPr>
          <a:lstStyle/>
          <a:p>
            <a:pPr>
              <a:lnSpc>
                <a:spcPts val="3340"/>
              </a:lnSpc>
              <a:spcBef>
                <a:spcPts val="600"/>
              </a:spcBef>
            </a:pPr>
            <a:r>
              <a:rPr lang="en-US" sz="3700" i="1" dirty="0" smtClean="0">
                <a:solidFill>
                  <a:schemeClr val="accent1"/>
                </a:solidFill>
              </a:rPr>
              <a:t>Stefan </a:t>
            </a:r>
            <a:r>
              <a:rPr lang="en-US" sz="3700" i="1" dirty="0" err="1" smtClean="0">
                <a:solidFill>
                  <a:schemeClr val="accent1"/>
                </a:solidFill>
              </a:rPr>
              <a:t>Scholz</a:t>
            </a:r>
            <a:r>
              <a:rPr lang="en-US" sz="3700" i="1" dirty="0" smtClean="0">
                <a:solidFill>
                  <a:schemeClr val="accent1"/>
                </a:solidFill>
              </a:rPr>
              <a:t>, University of Bielefeld, Germany</a:t>
            </a:r>
          </a:p>
          <a:p>
            <a:r>
              <a:rPr lang="en-US" dirty="0" smtClean="0"/>
              <a:t>Agent-based model in FLAME </a:t>
            </a:r>
          </a:p>
          <a:p>
            <a:r>
              <a:rPr lang="en-US" dirty="0" smtClean="0"/>
              <a:t>Simulates sexual behavior of humans for the analysis of STI-spreads</a:t>
            </a:r>
          </a:p>
          <a:p>
            <a:r>
              <a:rPr lang="en-US" dirty="0" smtClean="0"/>
              <a:t>Age-, sex-, sexual orientation- and relationship-status-specific, social, sexual and </a:t>
            </a:r>
            <a:r>
              <a:rPr lang="en-US" dirty="0" err="1" smtClean="0"/>
              <a:t>contraceptual</a:t>
            </a:r>
            <a:r>
              <a:rPr lang="en-US" dirty="0" smtClean="0"/>
              <a:t> behavior </a:t>
            </a:r>
          </a:p>
          <a:p>
            <a:r>
              <a:rPr lang="en-US" dirty="0" smtClean="0"/>
              <a:t>Behavior estimated via GLMs from panel datasets</a:t>
            </a:r>
          </a:p>
          <a:p>
            <a:r>
              <a:rPr lang="en-US" dirty="0" smtClean="0"/>
              <a:t>Pregnancy as internal result of sexual contacts to simulate </a:t>
            </a:r>
            <a:r>
              <a:rPr lang="en-US" dirty="0" err="1" smtClean="0"/>
              <a:t>perinatal</a:t>
            </a:r>
            <a:r>
              <a:rPr lang="en-US" dirty="0" smtClean="0"/>
              <a:t> infections</a:t>
            </a:r>
          </a:p>
        </p:txBody>
      </p:sp>
      <p:grpSp>
        <p:nvGrpSpPr>
          <p:cNvPr id="7" name="Gruppieren 6"/>
          <p:cNvGrpSpPr/>
          <p:nvPr/>
        </p:nvGrpSpPr>
        <p:grpSpPr>
          <a:xfrm>
            <a:off x="5883027" y="1657352"/>
            <a:ext cx="3108573" cy="4441999"/>
            <a:chOff x="5530615" y="1657352"/>
            <a:chExt cx="3108573" cy="4441999"/>
          </a:xfrm>
        </p:grpSpPr>
        <p:pic>
          <p:nvPicPr>
            <p:cNvPr id="5" name="Grafik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30615" y="1657352"/>
              <a:ext cx="3108572" cy="2245943"/>
            </a:xfrm>
            <a:prstGeom prst="rect">
              <a:avLst/>
            </a:prstGeom>
            <a:ln>
              <a:solidFill>
                <a:schemeClr val="tx1"/>
              </a:solidFill>
            </a:ln>
          </p:spPr>
        </p:pic>
        <p:pic>
          <p:nvPicPr>
            <p:cNvPr id="6" name="Grafik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530616" y="3903295"/>
              <a:ext cx="3108572" cy="2196056"/>
            </a:xfrm>
            <a:prstGeom prst="rect">
              <a:avLst/>
            </a:prstGeom>
            <a:ln>
              <a:solidFill>
                <a:schemeClr val="tx1"/>
              </a:solidFill>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2187" y="6504374"/>
            <a:ext cx="4286250" cy="276999"/>
          </a:xfrm>
          <a:prstGeom prst="rect">
            <a:avLst/>
          </a:prstGeom>
          <a:noFill/>
        </p:spPr>
        <p:txBody>
          <a:bodyPr wrap="square" rtlCol="0">
            <a:spAutoFit/>
          </a:bodyPr>
          <a:lstStyle/>
          <a:p>
            <a:r>
              <a:rPr lang="en-US" sz="1200" dirty="0" smtClean="0"/>
              <a:t>Papers at AAMAS ‘13, WSC ‘13, BDSE ‘13, SBP ‘13, and more</a:t>
            </a:r>
            <a:endParaRPr lang="en-US" sz="1200" dirty="0"/>
          </a:p>
        </p:txBody>
      </p:sp>
      <p:grpSp>
        <p:nvGrpSpPr>
          <p:cNvPr id="2" name="Group 15"/>
          <p:cNvGrpSpPr/>
          <p:nvPr/>
        </p:nvGrpSpPr>
        <p:grpSpPr>
          <a:xfrm>
            <a:off x="155572" y="3370864"/>
            <a:ext cx="4083054" cy="3410509"/>
            <a:chOff x="377822" y="2795428"/>
            <a:chExt cx="4083054" cy="3410509"/>
          </a:xfrm>
        </p:grpSpPr>
        <p:pic>
          <p:nvPicPr>
            <p:cNvPr id="5" name="Picture 3" descr="low-health-count-avg-diff.pdf"/>
            <p:cNvPicPr>
              <a:picLocks noChangeAspect="1"/>
            </p:cNvPicPr>
            <p:nvPr/>
          </p:nvPicPr>
          <p:blipFill>
            <a:blip r:embed="rId2" cstate="print"/>
            <a:srcRect/>
            <a:stretch>
              <a:fillRect/>
            </a:stretch>
          </p:blipFill>
          <p:spPr bwMode="auto">
            <a:xfrm>
              <a:off x="886089" y="4042174"/>
              <a:ext cx="3066520" cy="2163763"/>
            </a:xfrm>
            <a:prstGeom prst="rect">
              <a:avLst/>
            </a:prstGeom>
            <a:noFill/>
            <a:ln w="9525">
              <a:noFill/>
              <a:miter lim="800000"/>
              <a:headEnd/>
              <a:tailEnd/>
            </a:ln>
          </p:spPr>
        </p:pic>
        <p:grpSp>
          <p:nvGrpSpPr>
            <p:cNvPr id="3" name="Group 14"/>
            <p:cNvGrpSpPr/>
            <p:nvPr/>
          </p:nvGrpSpPr>
          <p:grpSpPr>
            <a:xfrm>
              <a:off x="377822" y="2795428"/>
              <a:ext cx="4083054" cy="1151496"/>
              <a:chOff x="377822" y="2795428"/>
              <a:chExt cx="4083054" cy="1151496"/>
            </a:xfrm>
          </p:grpSpPr>
          <p:grpSp>
            <p:nvGrpSpPr>
              <p:cNvPr id="8" name="Group 7"/>
              <p:cNvGrpSpPr/>
              <p:nvPr/>
            </p:nvGrpSpPr>
            <p:grpSpPr>
              <a:xfrm>
                <a:off x="433388" y="2858932"/>
                <a:ext cx="4027488" cy="1087992"/>
                <a:chOff x="457200" y="416243"/>
                <a:chExt cx="4027488" cy="1087992"/>
              </a:xfrm>
            </p:grpSpPr>
            <p:graphicFrame>
              <p:nvGraphicFramePr>
                <p:cNvPr id="6" name="Content Placeholder 3"/>
                <p:cNvGraphicFramePr>
                  <a:graphicFrameLocks/>
                </p:cNvGraphicFramePr>
                <p:nvPr>
                  <p:extLst>
                    <p:ext uri="{D42A27DB-BD31-4B8C-83A1-F6EECF244321}">
                      <p14:modId xmlns="" xmlns:p14="http://schemas.microsoft.com/office/powerpoint/2010/main" val="3157992639"/>
                    </p:ext>
                  </p:extLst>
                </p:nvPr>
              </p:nvGraphicFramePr>
              <p:xfrm>
                <a:off x="457200" y="416243"/>
                <a:ext cx="4027488" cy="792244"/>
              </p:xfrm>
              <a:graphic>
                <a:graphicData uri="http://schemas.openxmlformats.org/drawingml/2006/table">
                  <a:tbl>
                    <a:tblPr/>
                    <a:tblGrid>
                      <a:gridCol w="2013744"/>
                      <a:gridCol w="2013744"/>
                    </a:tblGrid>
                    <a:tr h="32960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No communication restoration,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Pr</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a:t>
                            </a: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Sheltering|EBR</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 </a:t>
                            </a: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0.1</a:t>
                            </a:r>
                            <a:endParaRPr kumimoji="0" lang="en-US" sz="10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661" marB="4566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Partial </a:t>
                            </a: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comm</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 </a:t>
                            </a: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restoration,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Pr</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a:t>
                            </a: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Sheltering|EBR</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 </a:t>
                            </a: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0.1</a:t>
                            </a:r>
                            <a:endParaRPr kumimoji="0" lang="en-US" sz="10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661" marB="4566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noFill/>
                        </a:tcPr>
                      </a:tc>
                    </a:tr>
                    <a:tr h="32960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No communication restoration,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Pr</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a:t>
                            </a: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Sheltering|EBR</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 </a:t>
                            </a: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0.9</a:t>
                            </a:r>
                            <a:endParaRPr kumimoji="0" lang="en-US" sz="10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661" marB="4566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Partial </a:t>
                            </a: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comm</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 </a:t>
                            </a: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restoration,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Pr</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a:t>
                            </a: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Sheltering|EBR</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 </a:t>
                            </a: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0.9</a:t>
                            </a:r>
                            <a:endParaRPr kumimoji="0" lang="en-US" sz="10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661" marB="4566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r>
                  </a:tbl>
                </a:graphicData>
              </a:graphic>
            </p:graphicFrame>
            <p:sp>
              <p:nvSpPr>
                <p:cNvPr id="7" name="TextBox 6"/>
                <p:cNvSpPr txBox="1"/>
                <p:nvPr/>
              </p:nvSpPr>
              <p:spPr>
                <a:xfrm>
                  <a:off x="1169194" y="1258014"/>
                  <a:ext cx="2603500" cy="246221"/>
                </a:xfrm>
                <a:prstGeom prst="rect">
                  <a:avLst/>
                </a:prstGeom>
                <a:noFill/>
              </p:spPr>
              <p:txBody>
                <a:bodyPr wrap="square" rtlCol="0">
                  <a:spAutoFit/>
                </a:bodyPr>
                <a:lstStyle/>
                <a:p>
                  <a:pPr algn="ctr"/>
                  <a:r>
                    <a:rPr lang="en-US" sz="1000" dirty="0" smtClean="0"/>
                    <a:t>EBR: Emergency Broadcast Received</a:t>
                  </a:r>
                  <a:endParaRPr lang="en-US" sz="1000" dirty="0"/>
                </a:p>
              </p:txBody>
            </p:sp>
          </p:grpSp>
          <p:sp>
            <p:nvSpPr>
              <p:cNvPr id="10" name="TextBox 9"/>
              <p:cNvSpPr txBox="1"/>
              <p:nvPr/>
            </p:nvSpPr>
            <p:spPr>
              <a:xfrm>
                <a:off x="385760" y="2795428"/>
                <a:ext cx="130175" cy="246221"/>
              </a:xfrm>
              <a:prstGeom prst="rect">
                <a:avLst/>
              </a:prstGeom>
              <a:noFill/>
            </p:spPr>
            <p:txBody>
              <a:bodyPr wrap="square" rtlCol="0">
                <a:spAutoFit/>
              </a:bodyPr>
              <a:lstStyle/>
              <a:p>
                <a:r>
                  <a:rPr lang="en-US" sz="1000" dirty="0" smtClean="0"/>
                  <a:t>1</a:t>
                </a:r>
                <a:endParaRPr lang="en-US" sz="1000" dirty="0"/>
              </a:p>
            </p:txBody>
          </p:sp>
          <p:sp>
            <p:nvSpPr>
              <p:cNvPr id="11" name="TextBox 10"/>
              <p:cNvSpPr txBox="1"/>
              <p:nvPr/>
            </p:nvSpPr>
            <p:spPr>
              <a:xfrm>
                <a:off x="377822" y="3199524"/>
                <a:ext cx="130175" cy="246221"/>
              </a:xfrm>
              <a:prstGeom prst="rect">
                <a:avLst/>
              </a:prstGeom>
              <a:noFill/>
            </p:spPr>
            <p:txBody>
              <a:bodyPr wrap="square" rtlCol="0">
                <a:spAutoFit/>
              </a:bodyPr>
              <a:lstStyle/>
              <a:p>
                <a:r>
                  <a:rPr lang="en-US" sz="1000" dirty="0" smtClean="0"/>
                  <a:t>3</a:t>
                </a:r>
                <a:endParaRPr lang="en-US" sz="1000" dirty="0"/>
              </a:p>
            </p:txBody>
          </p:sp>
          <p:sp>
            <p:nvSpPr>
              <p:cNvPr id="12" name="TextBox 11"/>
              <p:cNvSpPr txBox="1"/>
              <p:nvPr/>
            </p:nvSpPr>
            <p:spPr>
              <a:xfrm>
                <a:off x="2401879" y="2795428"/>
                <a:ext cx="130175" cy="246221"/>
              </a:xfrm>
              <a:prstGeom prst="rect">
                <a:avLst/>
              </a:prstGeom>
              <a:noFill/>
            </p:spPr>
            <p:txBody>
              <a:bodyPr wrap="square" rtlCol="0">
                <a:spAutoFit/>
              </a:bodyPr>
              <a:lstStyle/>
              <a:p>
                <a:r>
                  <a:rPr lang="en-US" sz="1000" dirty="0" smtClean="0"/>
                  <a:t>2</a:t>
                </a:r>
                <a:endParaRPr lang="en-US" sz="1000" dirty="0"/>
              </a:p>
            </p:txBody>
          </p:sp>
          <p:sp>
            <p:nvSpPr>
              <p:cNvPr id="13" name="TextBox 12"/>
              <p:cNvSpPr txBox="1"/>
              <p:nvPr/>
            </p:nvSpPr>
            <p:spPr>
              <a:xfrm>
                <a:off x="2406645" y="3199524"/>
                <a:ext cx="130175" cy="246221"/>
              </a:xfrm>
              <a:prstGeom prst="rect">
                <a:avLst/>
              </a:prstGeom>
              <a:noFill/>
            </p:spPr>
            <p:txBody>
              <a:bodyPr wrap="square" rtlCol="0">
                <a:spAutoFit/>
              </a:bodyPr>
              <a:lstStyle/>
              <a:p>
                <a:r>
                  <a:rPr lang="en-US" sz="1000" dirty="0" smtClean="0"/>
                  <a:t>4</a:t>
                </a:r>
                <a:endParaRPr lang="en-US" sz="1000" dirty="0"/>
              </a:p>
            </p:txBody>
          </p:sp>
        </p:grpSp>
      </p:grpSp>
      <p:sp>
        <p:nvSpPr>
          <p:cNvPr id="17" name="TextBox 16"/>
          <p:cNvSpPr txBox="1"/>
          <p:nvPr/>
        </p:nvSpPr>
        <p:spPr>
          <a:xfrm>
            <a:off x="0" y="82144"/>
            <a:ext cx="6178554" cy="646331"/>
          </a:xfrm>
          <a:prstGeom prst="rect">
            <a:avLst/>
          </a:prstGeom>
          <a:noFill/>
        </p:spPr>
        <p:txBody>
          <a:bodyPr wrap="square" rtlCol="0">
            <a:spAutoFit/>
          </a:bodyPr>
          <a:lstStyle/>
          <a:p>
            <a:r>
              <a:rPr lang="en-US" b="1" dirty="0" smtClean="0">
                <a:solidFill>
                  <a:srgbClr val="00B050"/>
                </a:solidFill>
                <a:ea typeface="+mj-ea"/>
                <a:cs typeface="+mj-cs"/>
              </a:rPr>
              <a:t>A Large-Scale Simulation of a Behaving Human Population in the Aftermath of a Hypothetical Nuclear Detonation</a:t>
            </a:r>
            <a:endParaRPr lang="en-US" dirty="0"/>
          </a:p>
        </p:txBody>
      </p:sp>
      <p:sp>
        <p:nvSpPr>
          <p:cNvPr id="18" name="TextBox 17"/>
          <p:cNvSpPr txBox="1"/>
          <p:nvPr/>
        </p:nvSpPr>
        <p:spPr>
          <a:xfrm>
            <a:off x="0" y="625284"/>
            <a:ext cx="5591178" cy="1200329"/>
          </a:xfrm>
          <a:prstGeom prst="rect">
            <a:avLst/>
          </a:prstGeom>
          <a:noFill/>
        </p:spPr>
        <p:txBody>
          <a:bodyPr wrap="square" rtlCol="0">
            <a:spAutoFit/>
          </a:bodyPr>
          <a:lstStyle/>
          <a:p>
            <a:r>
              <a:rPr lang="en-US" b="1" i="1" dirty="0" smtClean="0">
                <a:solidFill>
                  <a:srgbClr val="0000FF"/>
                </a:solidFill>
              </a:rPr>
              <a:t>Christopher L. Barrett, Madhav V. Marathe, Stephen G. Eubank, Samarth Swarup, et al.</a:t>
            </a:r>
          </a:p>
          <a:p>
            <a:r>
              <a:rPr lang="en-US" b="1" i="1" dirty="0" smtClean="0">
                <a:solidFill>
                  <a:srgbClr val="0000FF"/>
                </a:solidFill>
              </a:rPr>
              <a:t>Network Dynamics and Simulation Science Lab, Virginia Bioinformatics Institute, Virginia Tech</a:t>
            </a:r>
            <a:endParaRPr lang="en-US" b="1" i="1" dirty="0">
              <a:solidFill>
                <a:srgbClr val="0000FF"/>
              </a:solidFill>
            </a:endParaRPr>
          </a:p>
        </p:txBody>
      </p:sp>
      <p:grpSp>
        <p:nvGrpSpPr>
          <p:cNvPr id="14" name="Group 19"/>
          <p:cNvGrpSpPr/>
          <p:nvPr/>
        </p:nvGrpSpPr>
        <p:grpSpPr>
          <a:xfrm>
            <a:off x="5591178" y="700436"/>
            <a:ext cx="3049056" cy="2733932"/>
            <a:chOff x="6111084" y="282891"/>
            <a:chExt cx="2783150" cy="2404502"/>
          </a:xfrm>
        </p:grpSpPr>
        <p:pic>
          <p:nvPicPr>
            <p:cNvPr id="4" name="Picture 3" descr="DC_Still_allMaps.png"/>
            <p:cNvPicPr>
              <a:picLocks noChangeAspect="1"/>
            </p:cNvPicPr>
            <p:nvPr/>
          </p:nvPicPr>
          <p:blipFill>
            <a:blip r:embed="rId3" cstate="print"/>
            <a:stretch>
              <a:fillRect/>
            </a:stretch>
          </p:blipFill>
          <p:spPr>
            <a:xfrm>
              <a:off x="6111084" y="282891"/>
              <a:ext cx="2783150" cy="1565522"/>
            </a:xfrm>
            <a:prstGeom prst="rect">
              <a:avLst/>
            </a:prstGeom>
          </p:spPr>
        </p:pic>
        <p:sp>
          <p:nvSpPr>
            <p:cNvPr id="19" name="TextBox 18"/>
            <p:cNvSpPr txBox="1"/>
            <p:nvPr/>
          </p:nvSpPr>
          <p:spPr>
            <a:xfrm>
              <a:off x="6111084" y="1825619"/>
              <a:ext cx="2783150" cy="861774"/>
            </a:xfrm>
            <a:prstGeom prst="rect">
              <a:avLst/>
            </a:prstGeom>
            <a:noFill/>
          </p:spPr>
          <p:txBody>
            <a:bodyPr wrap="square" rtlCol="0">
              <a:spAutoFit/>
            </a:bodyPr>
            <a:lstStyle/>
            <a:p>
              <a:r>
                <a:rPr lang="en-US" sz="1000" i="1" dirty="0" smtClean="0"/>
                <a:t>Scenario</a:t>
              </a:r>
              <a:r>
                <a:rPr lang="en-US" sz="1000" dirty="0" smtClean="0"/>
                <a:t>: A 10kT IND is detonated at ground level </a:t>
              </a:r>
            </a:p>
            <a:p>
              <a:r>
                <a:rPr lang="en-US" sz="1000" i="1" dirty="0" smtClean="0"/>
                <a:t>Location</a:t>
              </a:r>
              <a:r>
                <a:rPr lang="en-US" sz="1000" dirty="0" smtClean="0"/>
                <a:t>: 16</a:t>
              </a:r>
              <a:r>
                <a:rPr lang="en-US" sz="1000" baseline="30000" dirty="0" smtClean="0"/>
                <a:t>th</a:t>
              </a:r>
              <a:r>
                <a:rPr lang="en-US" sz="1000" dirty="0" smtClean="0"/>
                <a:t> and K Street, Washington D.C., USA</a:t>
              </a:r>
            </a:p>
            <a:p>
              <a:r>
                <a:rPr lang="en-US" sz="1000" i="1" dirty="0" smtClean="0"/>
                <a:t>Day and Time</a:t>
              </a:r>
              <a:r>
                <a:rPr lang="en-US" sz="1000" dirty="0" smtClean="0"/>
                <a:t>: Tuesday, 11:15 a.m.</a:t>
              </a:r>
            </a:p>
            <a:p>
              <a:r>
                <a:rPr lang="en-US" sz="1000" dirty="0" smtClean="0"/>
                <a:t>The figure above shows the building damage and the expected path of the fallout cloud.</a:t>
              </a:r>
              <a:endParaRPr lang="en-US" sz="1000" dirty="0"/>
            </a:p>
          </p:txBody>
        </p:sp>
      </p:grpSp>
      <p:sp>
        <p:nvSpPr>
          <p:cNvPr id="21" name="TextBox 20"/>
          <p:cNvSpPr txBox="1"/>
          <p:nvPr/>
        </p:nvSpPr>
        <p:spPr>
          <a:xfrm>
            <a:off x="84138" y="1490430"/>
            <a:ext cx="5368925" cy="1754326"/>
          </a:xfrm>
          <a:prstGeom prst="rect">
            <a:avLst/>
          </a:prstGeom>
          <a:noFill/>
        </p:spPr>
        <p:txBody>
          <a:bodyPr wrap="square" rtlCol="0">
            <a:spAutoFit/>
          </a:bodyPr>
          <a:lstStyle/>
          <a:p>
            <a:pPr marL="285750" indent="-285750">
              <a:buFont typeface="Arial"/>
              <a:buChar char="•"/>
            </a:pPr>
            <a:endParaRPr lang="en-US" sz="1200" dirty="0" smtClean="0"/>
          </a:p>
          <a:p>
            <a:pPr marL="285750" indent="-285750">
              <a:buFont typeface="Arial"/>
              <a:buChar char="•"/>
            </a:pPr>
            <a:endParaRPr lang="en-US" sz="1200" dirty="0" smtClean="0"/>
          </a:p>
          <a:p>
            <a:pPr marL="285750" indent="-285750">
              <a:buFont typeface="Arial"/>
              <a:buChar char="•"/>
            </a:pPr>
            <a:r>
              <a:rPr lang="en-US" sz="1200" dirty="0" smtClean="0"/>
              <a:t>Models interactions between individuals and infrastructures in the aftermath of a large human-initiated crisis.</a:t>
            </a:r>
          </a:p>
          <a:p>
            <a:pPr marL="285750" indent="-285750">
              <a:buFont typeface="Arial"/>
              <a:buChar char="•"/>
            </a:pPr>
            <a:r>
              <a:rPr lang="en-US" sz="1200" dirty="0" smtClean="0"/>
              <a:t>Model includes the population (with demographics and family structure), physical locations, and multiple infrastructures (transportation, cell phone communication, health, and power). </a:t>
            </a:r>
          </a:p>
          <a:p>
            <a:pPr marL="285750" indent="-285750">
              <a:buFont typeface="Arial"/>
              <a:buChar char="•"/>
            </a:pPr>
            <a:r>
              <a:rPr lang="en-US" sz="1200" dirty="0" smtClean="0"/>
              <a:t>Multiple human behaviors are modeled, including household reconstitution, shelter-seeking, healthcare-seeking, evacuation, panic, and </a:t>
            </a:r>
            <a:r>
              <a:rPr lang="en-US" sz="1200" dirty="0" err="1" smtClean="0"/>
              <a:t>aid&amp;assist</a:t>
            </a:r>
            <a:r>
              <a:rPr lang="en-US" sz="1200" dirty="0" smtClean="0"/>
              <a:t>.</a:t>
            </a:r>
          </a:p>
        </p:txBody>
      </p:sp>
      <p:sp>
        <p:nvSpPr>
          <p:cNvPr id="22" name="TextBox 21"/>
          <p:cNvSpPr txBox="1"/>
          <p:nvPr/>
        </p:nvSpPr>
        <p:spPr>
          <a:xfrm>
            <a:off x="4500562" y="3309938"/>
            <a:ext cx="4393671" cy="3231653"/>
          </a:xfrm>
          <a:prstGeom prst="rect">
            <a:avLst/>
          </a:prstGeom>
          <a:noFill/>
        </p:spPr>
        <p:txBody>
          <a:bodyPr wrap="square" rtlCol="0">
            <a:spAutoFit/>
          </a:bodyPr>
          <a:lstStyle/>
          <a:p>
            <a:r>
              <a:rPr lang="en-US" sz="1200" dirty="0" smtClean="0"/>
              <a:t>The figure on the left shows a four-cell experiment investigating the effects of early (partial) restoration of communication on health outcomes. We suppose that emergency broadcasts are sent over the cell phone network, advising people to shelter in place. The probability that people will actually do so upon receiving the broadcasts is one of the parameters in the experiment.</a:t>
            </a:r>
          </a:p>
          <a:p>
            <a:pPr marL="171450" indent="-171450">
              <a:buFont typeface="Arial"/>
              <a:buChar char="•"/>
            </a:pPr>
            <a:r>
              <a:rPr lang="en-US" sz="1200" dirty="0" smtClean="0"/>
              <a:t>If communication if not restored, it doesn’t matter how likely people are to shelter upon receiving broadcasts, because the right people don’t get the broadcasts.</a:t>
            </a:r>
          </a:p>
          <a:p>
            <a:pPr marL="171450" indent="-171450">
              <a:buFont typeface="Arial"/>
              <a:buChar char="•"/>
            </a:pPr>
            <a:r>
              <a:rPr lang="en-US" sz="1200" dirty="0" smtClean="0"/>
              <a:t>Restoring communication helps even if people have a low probability of following advice to shelter. This is due to secondary benefits like helping people determine their families are safe.</a:t>
            </a:r>
          </a:p>
          <a:p>
            <a:pPr marL="171450" indent="-171450">
              <a:buFont typeface="Arial"/>
              <a:buChar char="•"/>
            </a:pPr>
            <a:r>
              <a:rPr lang="en-US" sz="1200" dirty="0" smtClean="0"/>
              <a:t>Communication restoration (an engineering intervention) combined with a high probability of sheltering (attainable through advance education/training of people) leads to a large health benefit.</a:t>
            </a:r>
            <a:endParaRPr lang="en-US" sz="1200" dirty="0"/>
          </a:p>
        </p:txBody>
      </p:sp>
      <p:cxnSp>
        <p:nvCxnSpPr>
          <p:cNvPr id="24" name="Straight Arrow Connector 23"/>
          <p:cNvCxnSpPr/>
          <p:nvPr/>
        </p:nvCxnSpPr>
        <p:spPr>
          <a:xfrm flipH="1">
            <a:off x="3619501" y="4617610"/>
            <a:ext cx="936625" cy="303640"/>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3619501" y="5158947"/>
            <a:ext cx="936625" cy="303640"/>
          </a:xfrm>
          <a:prstGeom prst="straightConnector1">
            <a:avLst/>
          </a:prstGeom>
          <a:ln>
            <a:solidFill>
              <a:srgbClr val="7F7F7F"/>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3619501" y="5960635"/>
            <a:ext cx="936625" cy="303640"/>
          </a:xfrm>
          <a:prstGeom prst="straightConnector1">
            <a:avLst/>
          </a:prstGeom>
          <a:ln>
            <a:solidFill>
              <a:srgbClr val="7F7F7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84753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33400" y="5029200"/>
            <a:ext cx="8208912" cy="1569660"/>
          </a:xfrm>
          <a:prstGeom prst="rect">
            <a:avLst/>
          </a:prstGeom>
          <a:noFill/>
        </p:spPr>
        <p:txBody>
          <a:bodyPr wrap="square" rtlCol="0">
            <a:spAutoFit/>
          </a:bodyPr>
          <a:lstStyle/>
          <a:p>
            <a:r>
              <a:rPr lang="en-US" sz="2400" b="1" dirty="0" smtClean="0"/>
              <a:t>Applications:</a:t>
            </a:r>
          </a:p>
          <a:p>
            <a:pPr>
              <a:buFont typeface="Arial" pitchFamily="34" charset="0"/>
              <a:buChar char="•"/>
            </a:pPr>
            <a:r>
              <a:rPr lang="en-US" sz="2400" dirty="0" smtClean="0"/>
              <a:t>Mental Health System Planning</a:t>
            </a:r>
          </a:p>
          <a:p>
            <a:pPr>
              <a:buFont typeface="Arial" pitchFamily="34" charset="0"/>
              <a:buChar char="•"/>
            </a:pPr>
            <a:r>
              <a:rPr lang="en-US" sz="2400" dirty="0" smtClean="0"/>
              <a:t>Mental Health System Resource Allocation</a:t>
            </a:r>
          </a:p>
          <a:p>
            <a:pPr>
              <a:buFont typeface="Arial" pitchFamily="34" charset="0"/>
              <a:buChar char="•"/>
            </a:pPr>
            <a:r>
              <a:rPr lang="en-US" sz="2400" dirty="0" smtClean="0"/>
              <a:t>Mental Health System Performance Measurement</a:t>
            </a:r>
            <a:endParaRPr lang="en-US" sz="2400" dirty="0"/>
          </a:p>
        </p:txBody>
      </p:sp>
      <p:sp>
        <p:nvSpPr>
          <p:cNvPr id="7" name="Title 6"/>
          <p:cNvSpPr>
            <a:spLocks noGrp="1"/>
          </p:cNvSpPr>
          <p:nvPr>
            <p:ph type="title"/>
          </p:nvPr>
        </p:nvSpPr>
        <p:spPr/>
        <p:txBody>
          <a:bodyPr>
            <a:normAutofit fontScale="90000"/>
          </a:bodyPr>
          <a:lstStyle/>
          <a:p>
            <a:r>
              <a:rPr lang="en-US" dirty="0" smtClean="0"/>
              <a:t>Computer Implemented, Markov Mental Health Simulation Model</a:t>
            </a:r>
            <a:br>
              <a:rPr lang="en-US" dirty="0" smtClean="0"/>
            </a:br>
            <a:r>
              <a:rPr lang="en-US" sz="2200" i="1" dirty="0" smtClean="0">
                <a:solidFill>
                  <a:srgbClr val="0000FF"/>
                </a:solidFill>
              </a:rPr>
              <a:t>Steve </a:t>
            </a:r>
            <a:r>
              <a:rPr lang="en-US" sz="2200" i="1" dirty="0" err="1" smtClean="0">
                <a:solidFill>
                  <a:srgbClr val="0000FF"/>
                </a:solidFill>
              </a:rPr>
              <a:t>Leff</a:t>
            </a:r>
            <a:r>
              <a:rPr lang="en-US" sz="2200" i="1" dirty="0" smtClean="0">
                <a:solidFill>
                  <a:srgbClr val="0000FF"/>
                </a:solidFill>
              </a:rPr>
              <a:t>, Harvard Medical &amp; Human Services Research Institute</a:t>
            </a:r>
            <a:endParaRPr lang="en-US" i="1" dirty="0" smtClean="0">
              <a:solidFill>
                <a:srgbClr val="0000FF"/>
              </a:solidFill>
            </a:endParaRPr>
          </a:p>
        </p:txBody>
      </p:sp>
      <p:pic>
        <p:nvPicPr>
          <p:cNvPr id="73" name="Picture 72"/>
          <p:cNvPicPr>
            <a:picLocks noChangeAspect="1" noChangeArrowheads="1"/>
          </p:cNvPicPr>
          <p:nvPr/>
        </p:nvPicPr>
        <p:blipFill>
          <a:blip r:embed="rId2" cstate="print"/>
          <a:srcRect/>
          <a:stretch>
            <a:fillRect/>
          </a:stretch>
        </p:blipFill>
        <p:spPr bwMode="auto">
          <a:xfrm>
            <a:off x="381000" y="1524000"/>
            <a:ext cx="8280920" cy="3744416"/>
          </a:xfrm>
          <a:prstGeom prst="rect">
            <a:avLst/>
          </a:prstGeom>
          <a:noFill/>
          <a:ln w="9525">
            <a:noFill/>
            <a:miter lim="800000"/>
            <a:headEnd/>
            <a:tailEnd/>
          </a:ln>
          <a:effectLst/>
        </p:spPr>
      </p:pic>
      <p:sp>
        <p:nvSpPr>
          <p:cNvPr id="74" name="Rectangle 73"/>
          <p:cNvSpPr/>
          <p:nvPr/>
        </p:nvSpPr>
        <p:spPr>
          <a:xfrm>
            <a:off x="7149752" y="3468216"/>
            <a:ext cx="1368152" cy="1103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7099003" y="3414712"/>
            <a:ext cx="1440160" cy="1169551"/>
          </a:xfrm>
          <a:prstGeom prst="rect">
            <a:avLst/>
          </a:prstGeom>
          <a:solidFill>
            <a:schemeClr val="lt1"/>
          </a:solidFill>
          <a:ln>
            <a:solidFill>
              <a:schemeClr val="tx1"/>
            </a:solidFill>
          </a:ln>
        </p:spPr>
        <p:txBody>
          <a:bodyPr wrap="square" rtlCol="0">
            <a:spAutoFit/>
          </a:bodyPr>
          <a:lstStyle/>
          <a:p>
            <a:r>
              <a:rPr lang="en-US" sz="1400" dirty="0" smtClean="0"/>
              <a:t>Service Utilization, Expenditures, Revenues</a:t>
            </a:r>
          </a:p>
          <a:p>
            <a:endParaRPr lang="en-US" sz="1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Reference Model for Disease Progression </a:t>
            </a:r>
            <a:br>
              <a:rPr lang="en-US" dirty="0" smtClean="0"/>
            </a:br>
            <a:r>
              <a:rPr lang="en-US" sz="2200" i="1" dirty="0" smtClean="0">
                <a:solidFill>
                  <a:srgbClr val="0000FF"/>
                </a:solidFill>
              </a:rPr>
              <a:t> Jacob </a:t>
            </a:r>
            <a:r>
              <a:rPr lang="en-US" sz="2200" i="1" dirty="0" err="1" smtClean="0">
                <a:solidFill>
                  <a:srgbClr val="0000FF"/>
                </a:solidFill>
              </a:rPr>
              <a:t>Barhak</a:t>
            </a:r>
            <a:endParaRPr lang="en-US" sz="2200" i="1" dirty="0">
              <a:solidFill>
                <a:srgbClr val="0000FF"/>
              </a:solidFill>
            </a:endParaRPr>
          </a:p>
        </p:txBody>
      </p:sp>
      <p:sp>
        <p:nvSpPr>
          <p:cNvPr id="3" name="Content Placeholder 2"/>
          <p:cNvSpPr>
            <a:spLocks noGrp="1"/>
          </p:cNvSpPr>
          <p:nvPr>
            <p:ph idx="1"/>
          </p:nvPr>
        </p:nvSpPr>
        <p:spPr/>
        <p:txBody>
          <a:bodyPr>
            <a:normAutofit fontScale="40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Built from literature references and hence the name: The Reference Model</a:t>
            </a:r>
          </a:p>
          <a:p>
            <a:r>
              <a:rPr lang="en-US" dirty="0" smtClean="0"/>
              <a:t>Compares equations to populations from multiple studies /clinical trials</a:t>
            </a:r>
          </a:p>
          <a:p>
            <a:r>
              <a:rPr lang="en-US" dirty="0" smtClean="0"/>
              <a:t>A League / Consumers Report for disease models</a:t>
            </a:r>
          </a:p>
          <a:p>
            <a:r>
              <a:rPr lang="en-US" dirty="0" smtClean="0"/>
              <a:t>Current version deals with diabetic populations</a:t>
            </a:r>
          </a:p>
          <a:p>
            <a:endParaRPr lang="en-US" dirty="0" smtClean="0"/>
          </a:p>
        </p:txBody>
      </p:sp>
      <p:sp>
        <p:nvSpPr>
          <p:cNvPr id="4" name="Rounded Rectangle 3"/>
          <p:cNvSpPr/>
          <p:nvPr/>
        </p:nvSpPr>
        <p:spPr>
          <a:xfrm>
            <a:off x="1676400" y="17526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Decision 4"/>
          <p:cNvSpPr/>
          <p:nvPr/>
        </p:nvSpPr>
        <p:spPr>
          <a:xfrm>
            <a:off x="2895600" y="2133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MI</a:t>
            </a:r>
            <a:endParaRPr lang="en-US" sz="1000" dirty="0">
              <a:solidFill>
                <a:schemeClr val="tx1"/>
              </a:solidFill>
            </a:endParaRPr>
          </a:p>
        </p:txBody>
      </p:sp>
      <p:cxnSp>
        <p:nvCxnSpPr>
          <p:cNvPr id="6" name="Straight Arrow Connector 5"/>
          <p:cNvCxnSpPr/>
          <p:nvPr/>
        </p:nvCxnSpPr>
        <p:spPr>
          <a:xfrm>
            <a:off x="2590800" y="2362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28800" y="2133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CHD</a:t>
            </a:r>
            <a:endParaRPr lang="en-US" sz="1000" dirty="0">
              <a:solidFill>
                <a:schemeClr val="tx1"/>
              </a:solidFill>
            </a:endParaRPr>
          </a:p>
        </p:txBody>
      </p:sp>
      <p:cxnSp>
        <p:nvCxnSpPr>
          <p:cNvPr id="8" name="Straight Arrow Connector 7"/>
          <p:cNvCxnSpPr/>
          <p:nvPr/>
        </p:nvCxnSpPr>
        <p:spPr>
          <a:xfrm>
            <a:off x="3657600" y="2362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62400" y="2133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MI</a:t>
            </a:r>
            <a:endParaRPr lang="en-US" sz="1000" dirty="0">
              <a:solidFill>
                <a:schemeClr val="tx1"/>
              </a:solidFill>
            </a:endParaRPr>
          </a:p>
        </p:txBody>
      </p:sp>
      <p:sp>
        <p:nvSpPr>
          <p:cNvPr id="10" name="Flowchart: Decision 9"/>
          <p:cNvSpPr/>
          <p:nvPr/>
        </p:nvSpPr>
        <p:spPr>
          <a:xfrm>
            <a:off x="4953000" y="2133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CHD Death</a:t>
            </a:r>
            <a:endParaRPr lang="en-US" sz="1000" dirty="0">
              <a:solidFill>
                <a:schemeClr val="tx1"/>
              </a:solidFill>
            </a:endParaRPr>
          </a:p>
        </p:txBody>
      </p:sp>
      <p:cxnSp>
        <p:nvCxnSpPr>
          <p:cNvPr id="11" name="Straight Arrow Connector 10"/>
          <p:cNvCxnSpPr/>
          <p:nvPr/>
        </p:nvCxnSpPr>
        <p:spPr>
          <a:xfrm>
            <a:off x="3276600" y="19050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76600" y="19050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334000" y="19050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505200" y="24384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676400" y="28956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cision 15"/>
          <p:cNvSpPr/>
          <p:nvPr/>
        </p:nvSpPr>
        <p:spPr>
          <a:xfrm>
            <a:off x="2895600" y="3276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a:t>
            </a:r>
            <a:endParaRPr lang="en-US" sz="1000" dirty="0">
              <a:solidFill>
                <a:schemeClr val="tx1"/>
              </a:solidFill>
            </a:endParaRPr>
          </a:p>
        </p:txBody>
      </p:sp>
      <p:cxnSp>
        <p:nvCxnSpPr>
          <p:cNvPr id="17" name="Straight Arrow Connector 16"/>
          <p:cNvCxnSpPr/>
          <p:nvPr/>
        </p:nvCxnSpPr>
        <p:spPr>
          <a:xfrm>
            <a:off x="2590800" y="3505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828800" y="3276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Stroke</a:t>
            </a:r>
            <a:endParaRPr lang="en-US" sz="1000" dirty="0">
              <a:solidFill>
                <a:schemeClr val="tx1"/>
              </a:solidFill>
            </a:endParaRPr>
          </a:p>
        </p:txBody>
      </p:sp>
      <p:cxnSp>
        <p:nvCxnSpPr>
          <p:cNvPr id="19" name="Straight Arrow Connector 18"/>
          <p:cNvCxnSpPr/>
          <p:nvPr/>
        </p:nvCxnSpPr>
        <p:spPr>
          <a:xfrm>
            <a:off x="3657600" y="3505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62400" y="3276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Stroke</a:t>
            </a:r>
            <a:endParaRPr lang="en-US" sz="1000" dirty="0">
              <a:solidFill>
                <a:schemeClr val="tx1"/>
              </a:solidFill>
            </a:endParaRPr>
          </a:p>
        </p:txBody>
      </p:sp>
      <p:sp>
        <p:nvSpPr>
          <p:cNvPr id="21" name="Flowchart: Decision 20"/>
          <p:cNvSpPr/>
          <p:nvPr/>
        </p:nvSpPr>
        <p:spPr>
          <a:xfrm>
            <a:off x="4953000" y="3276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 Death</a:t>
            </a:r>
            <a:endParaRPr lang="en-US" sz="1000" dirty="0">
              <a:solidFill>
                <a:schemeClr val="tx1"/>
              </a:solidFill>
            </a:endParaRPr>
          </a:p>
        </p:txBody>
      </p:sp>
      <p:cxnSp>
        <p:nvCxnSpPr>
          <p:cNvPr id="22" name="Straight Arrow Connector 21"/>
          <p:cNvCxnSpPr/>
          <p:nvPr/>
        </p:nvCxnSpPr>
        <p:spPr>
          <a:xfrm>
            <a:off x="3276600" y="30480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276600" y="30480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34000" y="30480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505200" y="35814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1676400" y="4038600"/>
            <a:ext cx="3505200" cy="7620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2590800" y="44196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828800" y="41910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Alive</a:t>
            </a:r>
            <a:endParaRPr lang="en-US" sz="1000" dirty="0">
              <a:solidFill>
                <a:schemeClr val="tx1"/>
              </a:solidFill>
            </a:endParaRPr>
          </a:p>
        </p:txBody>
      </p:sp>
      <p:sp>
        <p:nvSpPr>
          <p:cNvPr id="29" name="Flowchart: Decision 28"/>
          <p:cNvSpPr/>
          <p:nvPr/>
        </p:nvSpPr>
        <p:spPr>
          <a:xfrm>
            <a:off x="2895600" y="41910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Other Death</a:t>
            </a:r>
            <a:endParaRPr lang="en-US" sz="1000" dirty="0">
              <a:solidFill>
                <a:schemeClr val="tx1"/>
              </a:solidFill>
            </a:endParaRPr>
          </a:p>
        </p:txBody>
      </p:sp>
      <p:cxnSp>
        <p:nvCxnSpPr>
          <p:cNvPr id="30" name="Straight Arrow Connector 29"/>
          <p:cNvCxnSpPr/>
          <p:nvPr/>
        </p:nvCxnSpPr>
        <p:spPr>
          <a:xfrm>
            <a:off x="1524000" y="44196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524000" y="3505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524000" y="2362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524000" y="23622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705600" y="3124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705600" y="23622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715000" y="2362200"/>
            <a:ext cx="990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715000" y="3505200"/>
            <a:ext cx="990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 idx="3"/>
          </p:cNvCxnSpPr>
          <p:nvPr/>
        </p:nvCxnSpPr>
        <p:spPr>
          <a:xfrm>
            <a:off x="3657600" y="4419600"/>
            <a:ext cx="3048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010400" y="2971800"/>
            <a:ext cx="762000" cy="457200"/>
          </a:xfrm>
          <a:prstGeom prst="ellipse">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Death</a:t>
            </a:r>
            <a:endParaRPr lang="en-US" sz="1000" dirty="0">
              <a:solidFill>
                <a:schemeClr val="tx1"/>
              </a:solidFill>
            </a:endParaRPr>
          </a:p>
        </p:txBody>
      </p:sp>
      <p:sp>
        <p:nvSpPr>
          <p:cNvPr id="41" name="Rectangle 40"/>
          <p:cNvSpPr/>
          <p:nvPr/>
        </p:nvSpPr>
        <p:spPr>
          <a:xfrm>
            <a:off x="5638800" y="17526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CHD</a:t>
            </a:r>
            <a:endParaRPr lang="en-US" sz="1000" dirty="0">
              <a:solidFill>
                <a:srgbClr val="00B050"/>
              </a:solidFill>
            </a:endParaRPr>
          </a:p>
        </p:txBody>
      </p:sp>
      <p:sp>
        <p:nvSpPr>
          <p:cNvPr id="42" name="Rectangle 41"/>
          <p:cNvSpPr/>
          <p:nvPr/>
        </p:nvSpPr>
        <p:spPr>
          <a:xfrm>
            <a:off x="5638800" y="28956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Stroke</a:t>
            </a:r>
            <a:endParaRPr lang="en-US" sz="1000" dirty="0">
              <a:solidFill>
                <a:srgbClr val="00B050"/>
              </a:solidFill>
            </a:endParaRPr>
          </a:p>
        </p:txBody>
      </p:sp>
      <p:sp>
        <p:nvSpPr>
          <p:cNvPr id="43" name="Rectangle 42"/>
          <p:cNvSpPr/>
          <p:nvPr/>
        </p:nvSpPr>
        <p:spPr>
          <a:xfrm>
            <a:off x="3505200" y="4038600"/>
            <a:ext cx="16764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Competing Mortality</a:t>
            </a:r>
            <a:endParaRPr lang="en-US" sz="1000" dirty="0">
              <a:solidFill>
                <a:srgbClr val="00B050"/>
              </a:solidFill>
            </a:endParaRPr>
          </a:p>
        </p:txBody>
      </p:sp>
      <p:sp>
        <p:nvSpPr>
          <p:cNvPr id="44" name="TextBox 43"/>
          <p:cNvSpPr txBox="1"/>
          <p:nvPr/>
        </p:nvSpPr>
        <p:spPr>
          <a:xfrm>
            <a:off x="2514600" y="1676400"/>
            <a:ext cx="276038" cy="338554"/>
          </a:xfrm>
          <a:prstGeom prst="rect">
            <a:avLst/>
          </a:prstGeom>
          <a:noFill/>
        </p:spPr>
        <p:txBody>
          <a:bodyPr wrap="square" rtlCol="0">
            <a:spAutoFit/>
          </a:bodyPr>
          <a:lstStyle/>
          <a:p>
            <a:r>
              <a:rPr lang="en-US" sz="1600" b="1" dirty="0" smtClean="0">
                <a:solidFill>
                  <a:srgbClr val="7030A0"/>
                </a:solidFill>
              </a:rPr>
              <a:t>A</a:t>
            </a:r>
          </a:p>
        </p:txBody>
      </p:sp>
      <p:sp>
        <p:nvSpPr>
          <p:cNvPr id="45" name="TextBox 44"/>
          <p:cNvSpPr txBox="1"/>
          <p:nvPr/>
        </p:nvSpPr>
        <p:spPr>
          <a:xfrm>
            <a:off x="2895600" y="1676400"/>
            <a:ext cx="276038" cy="338554"/>
          </a:xfrm>
          <a:prstGeom prst="rect">
            <a:avLst/>
          </a:prstGeom>
          <a:noFill/>
        </p:spPr>
        <p:txBody>
          <a:bodyPr wrap="square" rtlCol="0">
            <a:spAutoFit/>
          </a:bodyPr>
          <a:lstStyle/>
          <a:p>
            <a:r>
              <a:rPr lang="en-US" sz="1600" b="1" dirty="0" smtClean="0">
                <a:solidFill>
                  <a:srgbClr val="7030A0"/>
                </a:solidFill>
              </a:rPr>
              <a:t>B</a:t>
            </a:r>
          </a:p>
        </p:txBody>
      </p:sp>
      <p:sp>
        <p:nvSpPr>
          <p:cNvPr id="47" name="TextBox 46"/>
          <p:cNvSpPr txBox="1"/>
          <p:nvPr/>
        </p:nvSpPr>
        <p:spPr>
          <a:xfrm>
            <a:off x="2895600" y="2023646"/>
            <a:ext cx="276038" cy="338554"/>
          </a:xfrm>
          <a:prstGeom prst="rect">
            <a:avLst/>
          </a:prstGeom>
          <a:noFill/>
        </p:spPr>
        <p:txBody>
          <a:bodyPr wrap="square" rtlCol="0">
            <a:spAutoFit/>
          </a:bodyPr>
          <a:lstStyle/>
          <a:p>
            <a:r>
              <a:rPr lang="en-US" sz="1600" b="1" dirty="0" smtClean="0">
                <a:solidFill>
                  <a:srgbClr val="7030A0"/>
                </a:solidFill>
              </a:rPr>
              <a:t>C</a:t>
            </a:r>
          </a:p>
        </p:txBody>
      </p:sp>
      <p:sp>
        <p:nvSpPr>
          <p:cNvPr id="48" name="TextBox 47"/>
          <p:cNvSpPr txBox="1"/>
          <p:nvPr/>
        </p:nvSpPr>
        <p:spPr>
          <a:xfrm>
            <a:off x="2514600" y="2023646"/>
            <a:ext cx="276038" cy="338554"/>
          </a:xfrm>
          <a:prstGeom prst="rect">
            <a:avLst/>
          </a:prstGeom>
          <a:noFill/>
        </p:spPr>
        <p:txBody>
          <a:bodyPr wrap="square" rtlCol="0">
            <a:spAutoFit/>
          </a:bodyPr>
          <a:lstStyle/>
          <a:p>
            <a:r>
              <a:rPr lang="en-US" sz="1600" b="1" dirty="0" smtClean="0">
                <a:solidFill>
                  <a:srgbClr val="7030A0"/>
                </a:solidFill>
              </a:rPr>
              <a:t>D</a:t>
            </a:r>
          </a:p>
        </p:txBody>
      </p:sp>
      <p:sp>
        <p:nvSpPr>
          <p:cNvPr id="53" name="Arc 52"/>
          <p:cNvSpPr/>
          <p:nvPr/>
        </p:nvSpPr>
        <p:spPr>
          <a:xfrm>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4" name="Arc 53"/>
          <p:cNvSpPr/>
          <p:nvPr/>
        </p:nvSpPr>
        <p:spPr>
          <a:xfrm rot="5400000">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5" name="Arc 54"/>
          <p:cNvSpPr/>
          <p:nvPr/>
        </p:nvSpPr>
        <p:spPr>
          <a:xfrm rot="10800000">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6" name="Arc 55"/>
          <p:cNvSpPr/>
          <p:nvPr/>
        </p:nvSpPr>
        <p:spPr>
          <a:xfrm rot="16200000">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66" name="Straight Arrow Connector 65"/>
          <p:cNvCxnSpPr/>
          <p:nvPr/>
        </p:nvCxnSpPr>
        <p:spPr>
          <a:xfrm flipV="1">
            <a:off x="3276600" y="30480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2590800" y="3505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2514600" y="2819400"/>
            <a:ext cx="276038" cy="338554"/>
          </a:xfrm>
          <a:prstGeom prst="rect">
            <a:avLst/>
          </a:prstGeom>
          <a:noFill/>
        </p:spPr>
        <p:txBody>
          <a:bodyPr wrap="square" rtlCol="0">
            <a:spAutoFit/>
          </a:bodyPr>
          <a:lstStyle/>
          <a:p>
            <a:r>
              <a:rPr lang="en-US" sz="1600" b="1" dirty="0" smtClean="0">
                <a:solidFill>
                  <a:srgbClr val="7030A0"/>
                </a:solidFill>
              </a:rPr>
              <a:t>E</a:t>
            </a:r>
          </a:p>
        </p:txBody>
      </p:sp>
      <p:sp>
        <p:nvSpPr>
          <p:cNvPr id="100" name="TextBox 99"/>
          <p:cNvSpPr txBox="1"/>
          <p:nvPr/>
        </p:nvSpPr>
        <p:spPr>
          <a:xfrm>
            <a:off x="2895600" y="2819400"/>
            <a:ext cx="276038" cy="338554"/>
          </a:xfrm>
          <a:prstGeom prst="rect">
            <a:avLst/>
          </a:prstGeom>
          <a:noFill/>
        </p:spPr>
        <p:txBody>
          <a:bodyPr wrap="square" rtlCol="0">
            <a:spAutoFit/>
          </a:bodyPr>
          <a:lstStyle/>
          <a:p>
            <a:r>
              <a:rPr lang="en-US" sz="1600" b="1" dirty="0" smtClean="0">
                <a:solidFill>
                  <a:srgbClr val="7030A0"/>
                </a:solidFill>
              </a:rPr>
              <a:t>F</a:t>
            </a:r>
          </a:p>
        </p:txBody>
      </p:sp>
      <p:sp>
        <p:nvSpPr>
          <p:cNvPr id="101" name="TextBox 100"/>
          <p:cNvSpPr txBox="1"/>
          <p:nvPr/>
        </p:nvSpPr>
        <p:spPr>
          <a:xfrm>
            <a:off x="2895600" y="3166646"/>
            <a:ext cx="276038" cy="338554"/>
          </a:xfrm>
          <a:prstGeom prst="rect">
            <a:avLst/>
          </a:prstGeom>
          <a:noFill/>
        </p:spPr>
        <p:txBody>
          <a:bodyPr wrap="square" rtlCol="0">
            <a:spAutoFit/>
          </a:bodyPr>
          <a:lstStyle/>
          <a:p>
            <a:r>
              <a:rPr lang="en-US" sz="1600" b="1" dirty="0" smtClean="0">
                <a:solidFill>
                  <a:srgbClr val="7030A0"/>
                </a:solidFill>
              </a:rPr>
              <a:t>G</a:t>
            </a:r>
          </a:p>
        </p:txBody>
      </p:sp>
      <p:sp>
        <p:nvSpPr>
          <p:cNvPr id="102" name="TextBox 101"/>
          <p:cNvSpPr txBox="1"/>
          <p:nvPr/>
        </p:nvSpPr>
        <p:spPr>
          <a:xfrm>
            <a:off x="2514600" y="3166646"/>
            <a:ext cx="276038" cy="338554"/>
          </a:xfrm>
          <a:prstGeom prst="rect">
            <a:avLst/>
          </a:prstGeom>
          <a:noFill/>
        </p:spPr>
        <p:txBody>
          <a:bodyPr wrap="square" rtlCol="0">
            <a:spAutoFit/>
          </a:bodyPr>
          <a:lstStyle/>
          <a:p>
            <a:r>
              <a:rPr lang="en-US" sz="1600" b="1" dirty="0" smtClean="0">
                <a:solidFill>
                  <a:srgbClr val="7030A0"/>
                </a:solidFill>
              </a:rPr>
              <a:t>H</a:t>
            </a:r>
          </a:p>
        </p:txBody>
      </p:sp>
      <p:sp>
        <p:nvSpPr>
          <p:cNvPr id="103" name="Arc 102"/>
          <p:cNvSpPr/>
          <p:nvPr/>
        </p:nvSpPr>
        <p:spPr>
          <a:xfrm>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04" name="Arc 103"/>
          <p:cNvSpPr/>
          <p:nvPr/>
        </p:nvSpPr>
        <p:spPr>
          <a:xfrm rot="5400000">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05" name="Arc 104"/>
          <p:cNvSpPr/>
          <p:nvPr/>
        </p:nvSpPr>
        <p:spPr>
          <a:xfrm rot="10800000">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06" name="Arc 105"/>
          <p:cNvSpPr/>
          <p:nvPr/>
        </p:nvSpPr>
        <p:spPr>
          <a:xfrm rot="16200000">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grpSp>
        <p:nvGrpSpPr>
          <p:cNvPr id="46" name="Group 133"/>
          <p:cNvGrpSpPr/>
          <p:nvPr/>
        </p:nvGrpSpPr>
        <p:grpSpPr>
          <a:xfrm>
            <a:off x="152400" y="1981200"/>
            <a:ext cx="990600" cy="1066800"/>
            <a:chOff x="152400" y="2819400"/>
            <a:chExt cx="990600" cy="1066800"/>
          </a:xfrm>
        </p:grpSpPr>
        <p:sp>
          <p:nvSpPr>
            <p:cNvPr id="135" name="Oval 134"/>
            <p:cNvSpPr/>
            <p:nvPr/>
          </p:nvSpPr>
          <p:spPr>
            <a:xfrm>
              <a:off x="152400" y="2819400"/>
              <a:ext cx="9906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 3</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136" name="Smiley Face 135"/>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Smiley Face 136"/>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Smiley Face 137"/>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Smiley Face 138"/>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Straight Arrow Connector 32"/>
          <p:cNvCxnSpPr/>
          <p:nvPr/>
        </p:nvCxnSpPr>
        <p:spPr>
          <a:xfrm>
            <a:off x="1219200" y="32004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49" name="Group 127"/>
          <p:cNvGrpSpPr/>
          <p:nvPr/>
        </p:nvGrpSpPr>
        <p:grpSpPr>
          <a:xfrm>
            <a:off x="152400" y="2362200"/>
            <a:ext cx="990600" cy="1066800"/>
            <a:chOff x="152400" y="2819400"/>
            <a:chExt cx="990600" cy="1066800"/>
          </a:xfrm>
        </p:grpSpPr>
        <p:sp>
          <p:nvSpPr>
            <p:cNvPr id="129" name="Oval 128"/>
            <p:cNvSpPr/>
            <p:nvPr/>
          </p:nvSpPr>
          <p:spPr>
            <a:xfrm>
              <a:off x="152400" y="2819400"/>
              <a:ext cx="9906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 2</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130" name="Smiley Face 129"/>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Smiley Face 130"/>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Smiley Face 131"/>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Smiley Face 132"/>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26"/>
          <p:cNvGrpSpPr/>
          <p:nvPr/>
        </p:nvGrpSpPr>
        <p:grpSpPr>
          <a:xfrm>
            <a:off x="152400" y="2743200"/>
            <a:ext cx="990600" cy="1066800"/>
            <a:chOff x="152400" y="2819400"/>
            <a:chExt cx="990600" cy="1066800"/>
          </a:xfrm>
        </p:grpSpPr>
        <p:sp>
          <p:nvSpPr>
            <p:cNvPr id="125" name="Oval 124"/>
            <p:cNvSpPr/>
            <p:nvPr/>
          </p:nvSpPr>
          <p:spPr>
            <a:xfrm>
              <a:off x="152400" y="2819400"/>
              <a:ext cx="9906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 1</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107" name="Smiley Face 106"/>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Smiley Face 110"/>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Smiley Face 111"/>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Smiley Face 125"/>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49" name="Table 148"/>
          <p:cNvGraphicFramePr>
            <a:graphicFrameLocks noGrp="1"/>
          </p:cNvGraphicFramePr>
          <p:nvPr/>
        </p:nvGraphicFramePr>
        <p:xfrm>
          <a:off x="6857999" y="3505200"/>
          <a:ext cx="2209801" cy="1371600"/>
        </p:xfrm>
        <a:graphic>
          <a:graphicData uri="http://schemas.openxmlformats.org/drawingml/2006/table">
            <a:tbl>
              <a:tblPr/>
              <a:tblGrid>
                <a:gridCol w="402721"/>
                <a:gridCol w="361416"/>
                <a:gridCol w="361416"/>
                <a:gridCol w="361416"/>
                <a:gridCol w="361416"/>
                <a:gridCol w="361416"/>
              </a:tblGrid>
              <a:tr h="221226">
                <a:tc>
                  <a:txBody>
                    <a:bodyPr/>
                    <a:lstStyle/>
                    <a:p>
                      <a:pPr algn="ctr" fontAlgn="b"/>
                      <a:r>
                        <a:rPr lang="en-US" sz="1100" b="1" i="0" u="none" strike="noStrike" dirty="0" err="1">
                          <a:solidFill>
                            <a:srgbClr val="000000"/>
                          </a:solidFill>
                          <a:latin typeface="Calibri"/>
                        </a:rPr>
                        <a:t>Eq</a:t>
                      </a:r>
                      <a:r>
                        <a:rPr lang="en-US" sz="1100" b="1" i="0" u="none" strike="noStrike" dirty="0">
                          <a:solidFill>
                            <a:srgbClr val="000000"/>
                          </a:solidFill>
                          <a:latin typeface="Calibri"/>
                        </a:rPr>
                        <a:t> </a:t>
                      </a:r>
                      <a:r>
                        <a:rPr lang="en-US" sz="1100" b="1" i="0" u="none" strike="noStrike" dirty="0" smtClean="0">
                          <a:solidFill>
                            <a:srgbClr val="000000"/>
                          </a:solidFill>
                          <a:latin typeface="Calibri"/>
                        </a:rPr>
                        <a:t>EH</a:t>
                      </a:r>
                      <a:endParaRPr lang="en-US"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2A1C7"/>
                    </a:solidFill>
                  </a:tcPr>
                </a:tc>
                <a:tc>
                  <a:txBody>
                    <a:bodyPr/>
                    <a:lstStyle/>
                    <a:p>
                      <a:pPr algn="ctr" fontAlgn="b"/>
                      <a:r>
                        <a:rPr lang="en-US" sz="1100" b="1" i="0" u="none" strike="noStrike" dirty="0" smtClean="0">
                          <a:solidFill>
                            <a:srgbClr val="000000"/>
                          </a:solidFill>
                          <a:latin typeface="Calibri"/>
                        </a:rPr>
                        <a:t>E</a:t>
                      </a:r>
                      <a:endParaRPr lang="en-US"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1" i="0" u="none" strike="noStrike" dirty="0" smtClean="0">
                          <a:solidFill>
                            <a:srgbClr val="000000"/>
                          </a:solidFill>
                          <a:latin typeface="Calibri"/>
                        </a:rPr>
                        <a:t>E</a:t>
                      </a:r>
                      <a:endParaRPr lang="en-US" sz="1100" b="1"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1" i="0" u="none" strike="noStrike" dirty="0" smtClean="0">
                          <a:solidFill>
                            <a:srgbClr val="000000"/>
                          </a:solidFill>
                          <a:latin typeface="Calibri"/>
                        </a:rPr>
                        <a:t>E</a:t>
                      </a:r>
                      <a:endParaRPr lang="en-US" sz="1100" b="1"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1" i="0" u="none" strike="noStrike" dirty="0" smtClean="0">
                          <a:solidFill>
                            <a:srgbClr val="000000"/>
                          </a:solidFill>
                          <a:latin typeface="Calibri"/>
                        </a:rPr>
                        <a:t>E</a:t>
                      </a:r>
                      <a:endParaRPr lang="en-US" sz="1100" b="1"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32287">
                <a:tc>
                  <a:txBody>
                    <a:bodyPr/>
                    <a:lstStyle/>
                    <a:p>
                      <a:pPr algn="ctr" fontAlgn="b"/>
                      <a:r>
                        <a:rPr lang="en-US" sz="1100" b="1" i="0" u="none" strike="noStrike" dirty="0" err="1">
                          <a:solidFill>
                            <a:srgbClr val="000000"/>
                          </a:solidFill>
                          <a:latin typeface="Calibri"/>
                        </a:rPr>
                        <a:t>Eq</a:t>
                      </a:r>
                      <a:r>
                        <a:rPr lang="en-US" sz="1100" b="1" i="0" u="none" strike="noStrike" dirty="0">
                          <a:solidFill>
                            <a:srgbClr val="000000"/>
                          </a:solidFill>
                          <a:latin typeface="Calibri"/>
                        </a:rPr>
                        <a:t> </a:t>
                      </a:r>
                      <a:r>
                        <a:rPr lang="en-US" sz="1100" b="1" i="0" u="none" strike="noStrike" dirty="0" smtClean="0">
                          <a:solidFill>
                            <a:srgbClr val="000000"/>
                          </a:solidFill>
                          <a:latin typeface="Calibri"/>
                        </a:rPr>
                        <a:t>AD</a:t>
                      </a:r>
                      <a:endParaRPr lang="en-US"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1" i="0" u="none" strike="noStrike" dirty="0" smtClean="0">
                          <a:solidFill>
                            <a:srgbClr val="000000"/>
                          </a:solidFill>
                          <a:latin typeface="Calibri"/>
                        </a:rPr>
                        <a:t>A</a:t>
                      </a:r>
                      <a:endParaRPr lang="en-US"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5A8AC6"/>
                    </a:solidFill>
                  </a:tcPr>
                </a:tc>
                <a:tc>
                  <a:txBody>
                    <a:bodyPr/>
                    <a:lstStyle/>
                    <a:p>
                      <a:pPr algn="ctr" fontAlgn="b"/>
                      <a:r>
                        <a:rPr lang="en-US" sz="1100" b="1" i="0" u="none" strike="noStrike" dirty="0">
                          <a:solidFill>
                            <a:srgbClr val="000000"/>
                          </a:solidFill>
                          <a:latin typeface="Calibri"/>
                        </a:rPr>
                        <a:t>B</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DC07C"/>
                    </a:solidFill>
                  </a:tcPr>
                </a:tc>
                <a:tc>
                  <a:txBody>
                    <a:bodyPr/>
                    <a:lstStyle/>
                    <a:p>
                      <a:pPr algn="ctr" fontAlgn="b"/>
                      <a:r>
                        <a:rPr lang="en-US" sz="1100" b="1" i="0" u="none" strike="noStrike" dirty="0">
                          <a:solidFill>
                            <a:srgbClr val="000000"/>
                          </a:solidFill>
                          <a:latin typeface="Calibri"/>
                        </a:rPr>
                        <a:t>C</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B9574"/>
                    </a:solidFill>
                  </a:tcPr>
                </a:tc>
                <a:tc>
                  <a:txBody>
                    <a:bodyPr/>
                    <a:lstStyle/>
                    <a:p>
                      <a:pPr algn="ctr" fontAlgn="b"/>
                      <a:r>
                        <a:rPr lang="en-US" sz="1100" b="1" i="0" u="none" strike="noStrike" dirty="0" smtClean="0">
                          <a:solidFill>
                            <a:srgbClr val="000000"/>
                          </a:solidFill>
                          <a:latin typeface="Calibri"/>
                        </a:rPr>
                        <a:t>D</a:t>
                      </a:r>
                      <a:endParaRPr lang="en-US" sz="1100" b="1" i="0" u="none" strike="noStrike" dirty="0">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232287">
                <a:tc>
                  <a:txBody>
                    <a:bodyPr/>
                    <a:lstStyle/>
                    <a:p>
                      <a:pPr algn="ctr" fontAlgn="b"/>
                      <a:r>
                        <a:rPr lang="en-US" sz="1100" b="1" i="0" u="none" strike="noStrike">
                          <a:solidFill>
                            <a:srgbClr val="000000"/>
                          </a:solidFill>
                          <a:latin typeface="Calibri"/>
                        </a:rPr>
                        <a:t>Pop 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2A1C7"/>
                    </a:solidFill>
                  </a:tcPr>
                </a:tc>
                <a:tc>
                  <a:txBody>
                    <a:bodyPr/>
                    <a:lstStyle/>
                    <a:p>
                      <a:pPr algn="ctr" rtl="0" fontAlgn="t"/>
                      <a:r>
                        <a:rPr lang="en-US" sz="1200" b="0" i="0" u="none" strike="noStrike" dirty="0">
                          <a:solidFill>
                            <a:srgbClr val="000000"/>
                          </a:solidFill>
                          <a:latin typeface="Calibri"/>
                        </a:rPr>
                        <a:t>4</a:t>
                      </a:r>
                    </a:p>
                  </a:txBody>
                  <a:tcPr marL="9525" marR="9525" marT="952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ECD7F"/>
                    </a:solidFill>
                  </a:tcPr>
                </a:tc>
                <a:tc>
                  <a:txBody>
                    <a:bodyPr/>
                    <a:lstStyle/>
                    <a:p>
                      <a:pPr algn="ctr" rtl="0" fontAlgn="t"/>
                      <a:r>
                        <a:rPr lang="en-US" sz="1200" b="0" i="0" u="none" strike="noStrike">
                          <a:solidFill>
                            <a:srgbClr val="000000"/>
                          </a:solidFill>
                          <a:latin typeface="Calibri"/>
                        </a:rPr>
                        <a:t>6</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FCA677"/>
                    </a:solidFill>
                  </a:tcPr>
                </a:tc>
                <a:tc>
                  <a:txBody>
                    <a:bodyPr/>
                    <a:lstStyle/>
                    <a:p>
                      <a:pPr algn="ctr" rtl="0" fontAlgn="t"/>
                      <a:r>
                        <a:rPr lang="en-US" sz="1200" b="0" i="0" u="none" strike="noStrike">
                          <a:solidFill>
                            <a:srgbClr val="000000"/>
                          </a:solidFill>
                          <a:latin typeface="Calibri"/>
                        </a:rPr>
                        <a:t>2</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CBDC81"/>
                    </a:solidFill>
                  </a:tcPr>
                </a:tc>
                <a:tc>
                  <a:txBody>
                    <a:bodyPr/>
                    <a:lstStyle/>
                    <a:p>
                      <a:pPr algn="ctr" rtl="0" fontAlgn="t"/>
                      <a:r>
                        <a:rPr lang="en-US" sz="1200" b="0" i="0" u="none" strike="noStrike">
                          <a:solidFill>
                            <a:srgbClr val="000000"/>
                          </a:solidFill>
                          <a:latin typeface="Calibri"/>
                        </a:rPr>
                        <a:t>1</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32287">
                <a:tc>
                  <a:txBody>
                    <a:bodyPr/>
                    <a:lstStyle/>
                    <a:p>
                      <a:pPr algn="ctr" fontAlgn="b"/>
                      <a:r>
                        <a:rPr lang="en-US" sz="1100" b="1" i="0" u="none" strike="noStrike">
                          <a:solidFill>
                            <a:srgbClr val="000000"/>
                          </a:solidFill>
                          <a:latin typeface="Calibri"/>
                        </a:rPr>
                        <a:t>Pop 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A1C7"/>
                    </a:solidFill>
                  </a:tcPr>
                </a:tc>
                <a:tc>
                  <a:txBody>
                    <a:bodyPr/>
                    <a:lstStyle/>
                    <a:p>
                      <a:pPr algn="ctr" rtl="0" fontAlgn="t"/>
                      <a:r>
                        <a:rPr lang="en-US" sz="1200" b="0" i="0" u="none" strike="noStrike">
                          <a:solidFill>
                            <a:srgbClr val="000000"/>
                          </a:solidFill>
                          <a:latin typeface="Calibri"/>
                        </a:rPr>
                        <a:t>2</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CBDC81"/>
                    </a:solidFill>
                  </a:tcPr>
                </a:tc>
                <a:tc>
                  <a:txBody>
                    <a:bodyPr/>
                    <a:lstStyle/>
                    <a:p>
                      <a:pPr algn="ctr" rtl="0" fontAlgn="t"/>
                      <a:r>
                        <a:rPr lang="en-US" sz="1200" b="0" i="0" u="none" strike="noStrike">
                          <a:solidFill>
                            <a:srgbClr val="000000"/>
                          </a:solidFill>
                          <a:latin typeface="Calibri"/>
                        </a:rPr>
                        <a:t>4</a:t>
                      </a:r>
                    </a:p>
                  </a:txBody>
                  <a:tcPr marL="9525" marR="9525" marT="9525" marB="0">
                    <a:lnL>
                      <a:noFill/>
                    </a:lnL>
                    <a:lnR>
                      <a:noFill/>
                    </a:lnR>
                    <a:lnT>
                      <a:noFill/>
                    </a:lnT>
                    <a:lnB>
                      <a:noFill/>
                    </a:lnB>
                    <a:solidFill>
                      <a:srgbClr val="FECD7F"/>
                    </a:solidFill>
                  </a:tcPr>
                </a:tc>
                <a:tc>
                  <a:txBody>
                    <a:bodyPr/>
                    <a:lstStyle/>
                    <a:p>
                      <a:pPr algn="ctr" rtl="0" fontAlgn="t"/>
                      <a:r>
                        <a:rPr lang="en-US" sz="1200" b="0" i="0" u="none" strike="noStrike">
                          <a:solidFill>
                            <a:srgbClr val="000000"/>
                          </a:solidFill>
                          <a:latin typeface="Calibri"/>
                        </a:rPr>
                        <a:t>6</a:t>
                      </a:r>
                    </a:p>
                  </a:txBody>
                  <a:tcPr marL="9525" marR="9525" marT="9525" marB="0">
                    <a:lnL>
                      <a:noFill/>
                    </a:lnL>
                    <a:lnR>
                      <a:noFill/>
                    </a:lnR>
                    <a:lnT>
                      <a:noFill/>
                    </a:lnT>
                    <a:lnB>
                      <a:noFill/>
                    </a:lnB>
                    <a:solidFill>
                      <a:srgbClr val="FCA677"/>
                    </a:solidFill>
                  </a:tcPr>
                </a:tc>
                <a:tc>
                  <a:txBody>
                    <a:bodyPr/>
                    <a:lstStyle/>
                    <a:p>
                      <a:pPr algn="ctr" rtl="0" fontAlgn="t"/>
                      <a:r>
                        <a:rPr lang="en-US" sz="1200" b="0" i="0" u="none" strike="noStrike">
                          <a:solidFill>
                            <a:srgbClr val="000000"/>
                          </a:solidFill>
                          <a:latin typeface="Calibri"/>
                        </a:rPr>
                        <a:t>1</a:t>
                      </a:r>
                    </a:p>
                  </a:txBody>
                  <a:tcPr marL="9525" marR="9525" marT="9525" marB="0">
                    <a:lnL>
                      <a:noFill/>
                    </a:lnL>
                    <a:lnR>
                      <a:noFill/>
                    </a:lnR>
                    <a:lnT>
                      <a:noFill/>
                    </a:lnT>
                    <a:lnB>
                      <a:noFill/>
                    </a:lnB>
                    <a:solidFill>
                      <a:srgbClr val="63BE7B"/>
                    </a:solidFill>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r>
              <a:tr h="232287">
                <a:tc>
                  <a:txBody>
                    <a:bodyPr/>
                    <a:lstStyle/>
                    <a:p>
                      <a:pPr algn="ctr" fontAlgn="b"/>
                      <a:r>
                        <a:rPr lang="en-US" sz="1100" b="1" i="0" u="none" strike="noStrike">
                          <a:solidFill>
                            <a:srgbClr val="000000"/>
                          </a:solidFill>
                          <a:latin typeface="Calibri"/>
                        </a:rPr>
                        <a:t>Pop 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A1C7"/>
                    </a:solidFill>
                  </a:tcPr>
                </a:tc>
                <a:tc>
                  <a:txBody>
                    <a:bodyPr/>
                    <a:lstStyle/>
                    <a:p>
                      <a:pPr algn="ctr" rtl="0" fontAlgn="t"/>
                      <a:r>
                        <a:rPr lang="en-US" sz="1200" b="0" i="0" u="none" strike="noStrike">
                          <a:solidFill>
                            <a:srgbClr val="000000"/>
                          </a:solidFill>
                          <a:latin typeface="Calibri"/>
                        </a:rPr>
                        <a:t>2</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CBDC81"/>
                    </a:solidFill>
                  </a:tcPr>
                </a:tc>
                <a:tc>
                  <a:txBody>
                    <a:bodyPr/>
                    <a:lstStyle/>
                    <a:p>
                      <a:pPr algn="ctr" rtl="0" fontAlgn="t"/>
                      <a:r>
                        <a:rPr lang="en-US" sz="1200" b="0" i="0" u="none" strike="noStrike">
                          <a:solidFill>
                            <a:srgbClr val="000000"/>
                          </a:solidFill>
                          <a:latin typeface="Calibri"/>
                        </a:rPr>
                        <a:t>3</a:t>
                      </a:r>
                    </a:p>
                  </a:txBody>
                  <a:tcPr marL="9525" marR="9525" marT="9525" marB="0">
                    <a:lnL>
                      <a:noFill/>
                    </a:lnL>
                    <a:lnR>
                      <a:noFill/>
                    </a:lnR>
                    <a:lnT>
                      <a:noFill/>
                    </a:lnT>
                    <a:lnB>
                      <a:noFill/>
                    </a:lnB>
                    <a:solidFill>
                      <a:srgbClr val="FFE283"/>
                    </a:solidFill>
                  </a:tcPr>
                </a:tc>
                <a:tc>
                  <a:txBody>
                    <a:bodyPr/>
                    <a:lstStyle/>
                    <a:p>
                      <a:pPr algn="ctr" rtl="0" fontAlgn="t"/>
                      <a:r>
                        <a:rPr lang="en-US" sz="1200" b="0" i="0" u="none" strike="noStrike">
                          <a:solidFill>
                            <a:srgbClr val="000000"/>
                          </a:solidFill>
                          <a:latin typeface="Calibri"/>
                        </a:rPr>
                        <a:t>9</a:t>
                      </a:r>
                    </a:p>
                  </a:txBody>
                  <a:tcPr marL="9525" marR="9525" marT="9525" marB="0">
                    <a:lnL>
                      <a:noFill/>
                    </a:lnL>
                    <a:lnR>
                      <a:noFill/>
                    </a:lnR>
                    <a:lnT>
                      <a:noFill/>
                    </a:lnT>
                    <a:lnB>
                      <a:noFill/>
                    </a:lnB>
                    <a:solidFill>
                      <a:srgbClr val="F8696B"/>
                    </a:solidFill>
                  </a:tcPr>
                </a:tc>
                <a:tc>
                  <a:txBody>
                    <a:bodyPr/>
                    <a:lstStyle/>
                    <a:p>
                      <a:pPr algn="ctr" rtl="0" fontAlgn="t"/>
                      <a:r>
                        <a:rPr lang="en-US" sz="1200" b="0" i="0" u="none" strike="noStrike">
                          <a:solidFill>
                            <a:srgbClr val="000000"/>
                          </a:solidFill>
                          <a:latin typeface="Calibri"/>
                        </a:rPr>
                        <a:t>2</a:t>
                      </a:r>
                    </a:p>
                  </a:txBody>
                  <a:tcPr marL="9525" marR="9525" marT="9525" marB="0">
                    <a:lnL>
                      <a:noFill/>
                    </a:lnL>
                    <a:lnR>
                      <a:noFill/>
                    </a:lnR>
                    <a:lnT>
                      <a:noFill/>
                    </a:lnT>
                    <a:lnB>
                      <a:noFill/>
                    </a:lnB>
                    <a:solidFill>
                      <a:srgbClr val="CBDC81"/>
                    </a:solidFill>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r>
              <a:tr h="221226">
                <a:tc>
                  <a:txBody>
                    <a:bodyPr/>
                    <a:lstStyle/>
                    <a:p>
                      <a:pPr algn="ctr" fontAlgn="b"/>
                      <a:r>
                        <a:rPr lang="en-US" sz="1100" b="0" i="0" u="none" strike="noStrike">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r>
            </a:tbl>
          </a:graphicData>
        </a:graphic>
      </p:graphicFrame>
      <p:sp>
        <p:nvSpPr>
          <p:cNvPr id="150" name="Rectangle 149"/>
          <p:cNvSpPr/>
          <p:nvPr/>
        </p:nvSpPr>
        <p:spPr>
          <a:xfrm>
            <a:off x="7619999" y="464820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6857999" y="4953000"/>
            <a:ext cx="2057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Callout 151"/>
          <p:cNvSpPr/>
          <p:nvPr/>
        </p:nvSpPr>
        <p:spPr>
          <a:xfrm>
            <a:off x="7467600" y="4800600"/>
            <a:ext cx="1371600" cy="762000"/>
          </a:xfrm>
          <a:prstGeom prst="wedgeEllipseCallout">
            <a:avLst>
              <a:gd name="adj1" fmla="val -18452"/>
              <a:gd name="adj2" fmla="val -788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7030A0"/>
                </a:solidFill>
              </a:rPr>
              <a:t>Fitness Matrix</a:t>
            </a:r>
            <a:endParaRPr lang="en-US" b="1" dirty="0">
              <a:solidFill>
                <a:srgbClr val="7030A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2" nodeType="withEffect">
                                  <p:stCondLst>
                                    <p:cond delay="0"/>
                                  </p:stCondLst>
                                  <p:childTnLst>
                                    <p:animMotion origin="layout" path="M 3.33333E-6 2.22222E-6 L 3.33333E-6 -0.17222 " pathEditMode="relative" rAng="0" ptsTypes="AA">
                                      <p:cBhvr>
                                        <p:cTn id="6" dur="500" fill="hold"/>
                                        <p:tgtEl>
                                          <p:spTgt spid="150"/>
                                        </p:tgtEl>
                                        <p:attrNameLst>
                                          <p:attrName>ppt_x</p:attrName>
                                          <p:attrName>ppt_y</p:attrName>
                                        </p:attrNameLst>
                                      </p:cBhvr>
                                      <p:rCtr x="0" y="-86"/>
                                    </p:animMotion>
                                  </p:childTnLst>
                                </p:cTn>
                              </p:par>
                              <p:par>
                                <p:cTn id="7" presetID="64" presetClass="path" presetSubtype="0" accel="50000" decel="50000" fill="hold" grpId="0" nodeType="withEffect">
                                  <p:stCondLst>
                                    <p:cond delay="0"/>
                                  </p:stCondLst>
                                  <p:childTnLst>
                                    <p:animMotion origin="layout" path="M 1.11022E-16 1.11022E-16 L 1.11022E-16 -0.10556 " pathEditMode="relative" rAng="0" ptsTypes="AA">
                                      <p:cBhvr>
                                        <p:cTn id="8" dur="500" fill="hold"/>
                                        <p:tgtEl>
                                          <p:spTgt spid="151"/>
                                        </p:tgtEl>
                                        <p:attrNameLst>
                                          <p:attrName>ppt_x</p:attrName>
                                          <p:attrName>ppt_y</p:attrName>
                                        </p:attrNameLst>
                                      </p:cBhvr>
                                      <p:rCtr x="0" y="-53"/>
                                    </p:animMotion>
                                  </p:childTnLst>
                                </p:cTn>
                              </p:par>
                              <p:par>
                                <p:cTn id="9" presetID="2" presetClass="entr" presetSubtype="8"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0-#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par>
                                <p:cTn id="18" presetID="63" presetClass="path" presetSubtype="0" accel="50000" decel="50000" fill="hold" grpId="0" nodeType="withEffect">
                                  <p:stCondLst>
                                    <p:cond delay="0"/>
                                  </p:stCondLst>
                                  <p:childTnLst>
                                    <p:animMotion origin="layout" path="M -3.33333E-6 -0.17222 L 0.0375 -0.17222 " pathEditMode="relative" rAng="0" ptsTypes="AA">
                                      <p:cBhvr>
                                        <p:cTn id="19" dur="2000" fill="hold"/>
                                        <p:tgtEl>
                                          <p:spTgt spid="150"/>
                                        </p:tgtEl>
                                        <p:attrNameLst>
                                          <p:attrName>ppt_x</p:attrName>
                                          <p:attrName>ppt_y</p:attrName>
                                        </p:attrNameLst>
                                      </p:cBhvr>
                                      <p:rCtr x="19" y="0"/>
                                    </p:animMotion>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par>
                                <p:cTn id="24" presetID="22" presetClass="entr" presetSubtype="1" fill="hold" grpId="1"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up)">
                                      <p:cBhvr>
                                        <p:cTn id="26" dur="500"/>
                                        <p:tgtEl>
                                          <p:spTgt spid="54"/>
                                        </p:tgtEl>
                                      </p:cBhvr>
                                    </p:animEffect>
                                  </p:childTnLst>
                                </p:cTn>
                              </p:par>
                              <p:par>
                                <p:cTn id="27" presetID="63" presetClass="path" presetSubtype="0" accel="50000" decel="50000" fill="hold" grpId="1" nodeType="withEffect">
                                  <p:stCondLst>
                                    <p:cond delay="0"/>
                                  </p:stCondLst>
                                  <p:childTnLst>
                                    <p:animMotion origin="layout" path="M 0.0375 -0.17222 L 0.07917 -0.17222 " pathEditMode="relative" rAng="0" ptsTypes="AA">
                                      <p:cBhvr>
                                        <p:cTn id="28" dur="2000" fill="hold"/>
                                        <p:tgtEl>
                                          <p:spTgt spid="150"/>
                                        </p:tgtEl>
                                        <p:attrNameLst>
                                          <p:attrName>ppt_x</p:attrName>
                                          <p:attrName>ppt_y</p:attrName>
                                        </p:attrNameLst>
                                      </p:cBhvr>
                                      <p:rCtr x="21" y="0"/>
                                    </p:animMotion>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hidden"/>
                                      </p:to>
                                    </p:set>
                                  </p:childTnLst>
                                </p:cTn>
                              </p:par>
                              <p:par>
                                <p:cTn id="33" presetID="22" presetClass="entr" presetSubtype="2" fill="hold" grpId="1"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right)">
                                      <p:cBhvr>
                                        <p:cTn id="35" dur="500"/>
                                        <p:tgtEl>
                                          <p:spTgt spid="55"/>
                                        </p:tgtEl>
                                      </p:cBhvr>
                                    </p:animEffect>
                                  </p:childTnLst>
                                </p:cTn>
                              </p:par>
                              <p:par>
                                <p:cTn id="36" presetID="2" presetClass="exit" presetSubtype="2" fill="hold" nodeType="withEffect">
                                  <p:stCondLst>
                                    <p:cond delay="0"/>
                                  </p:stCondLst>
                                  <p:childTnLst>
                                    <p:anim calcmode="lin" valueType="num">
                                      <p:cBhvr additive="base">
                                        <p:cTn id="37" dur="500"/>
                                        <p:tgtEl>
                                          <p:spTgt spid="150"/>
                                        </p:tgtEl>
                                        <p:attrNameLst>
                                          <p:attrName>ppt_x</p:attrName>
                                        </p:attrNameLst>
                                      </p:cBhvr>
                                      <p:tavLst>
                                        <p:tav tm="0">
                                          <p:val>
                                            <p:strVal val="ppt_x"/>
                                          </p:val>
                                        </p:tav>
                                        <p:tav tm="100000">
                                          <p:val>
                                            <p:strVal val="1+ppt_w/2"/>
                                          </p:val>
                                        </p:tav>
                                      </p:tavLst>
                                    </p:anim>
                                    <p:anim calcmode="lin" valueType="num">
                                      <p:cBhvr additive="base">
                                        <p:cTn id="38" dur="500"/>
                                        <p:tgtEl>
                                          <p:spTgt spid="150"/>
                                        </p:tgtEl>
                                        <p:attrNameLst>
                                          <p:attrName>ppt_y</p:attrName>
                                        </p:attrNameLst>
                                      </p:cBhvr>
                                      <p:tavLst>
                                        <p:tav tm="0">
                                          <p:val>
                                            <p:strVal val="ppt_y"/>
                                          </p:val>
                                        </p:tav>
                                        <p:tav tm="100000">
                                          <p:val>
                                            <p:strVal val="ppt_y"/>
                                          </p:val>
                                        </p:tav>
                                      </p:tavLst>
                                    </p:anim>
                                    <p:set>
                                      <p:cBhvr>
                                        <p:cTn id="39" dur="1" fill="hold">
                                          <p:stCondLst>
                                            <p:cond delay="499"/>
                                          </p:stCondLst>
                                        </p:cTn>
                                        <p:tgtEl>
                                          <p:spTgt spid="150"/>
                                        </p:tgtEl>
                                        <p:attrNameLst>
                                          <p:attrName>style.visibility</p:attrName>
                                        </p:attrNameLst>
                                      </p:cBhvr>
                                      <p:to>
                                        <p:strVal val="hidden"/>
                                      </p:to>
                                    </p:set>
                                  </p:childTnLst>
                                </p:cTn>
                              </p:par>
                            </p:childTnLst>
                          </p:cTn>
                        </p:par>
                        <p:par>
                          <p:cTn id="40" fill="hold">
                            <p:stCondLst>
                              <p:cond delay="500"/>
                            </p:stCondLst>
                            <p:childTnLst>
                              <p:par>
                                <p:cTn id="41" presetID="1" presetClass="exit" presetSubtype="0" fill="hold" grpId="0" nodeType="afterEffect">
                                  <p:stCondLst>
                                    <p:cond delay="0"/>
                                  </p:stCondLst>
                                  <p:childTnLst>
                                    <p:set>
                                      <p:cBhvr>
                                        <p:cTn id="42" dur="1" fill="hold">
                                          <p:stCondLst>
                                            <p:cond delay="0"/>
                                          </p:stCondLst>
                                        </p:cTn>
                                        <p:tgtEl>
                                          <p:spTgt spid="55"/>
                                        </p:tgtEl>
                                        <p:attrNameLst>
                                          <p:attrName>style.visibility</p:attrName>
                                        </p:attrNameLst>
                                      </p:cBhvr>
                                      <p:to>
                                        <p:strVal val="hidden"/>
                                      </p:to>
                                    </p:set>
                                  </p:childTnLst>
                                </p:cTn>
                              </p:par>
                              <p:par>
                                <p:cTn id="43" presetID="22" presetClass="entr" presetSubtype="4" fill="hold" grpId="1"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down)">
                                      <p:cBhvr>
                                        <p:cTn id="45" dur="500"/>
                                        <p:tgtEl>
                                          <p:spTgt spid="56"/>
                                        </p:tgtEl>
                                      </p:cBhvr>
                                    </p:animEffect>
                                  </p:childTnLst>
                                </p:cTn>
                              </p:par>
                            </p:childTnLst>
                          </p:cTn>
                        </p:par>
                        <p:par>
                          <p:cTn id="46" fill="hold">
                            <p:stCondLst>
                              <p:cond delay="1000"/>
                            </p:stCondLst>
                            <p:childTnLst>
                              <p:par>
                                <p:cTn id="47" presetID="1" presetClass="exit" presetSubtype="0" fill="hold" grpId="0" nodeType="afterEffect">
                                  <p:stCondLst>
                                    <p:cond delay="0"/>
                                  </p:stCondLst>
                                  <p:childTnLst>
                                    <p:set>
                                      <p:cBhvr>
                                        <p:cTn id="48" dur="1" fill="hold">
                                          <p:stCondLst>
                                            <p:cond delay="0"/>
                                          </p:stCondLst>
                                        </p:cTn>
                                        <p:tgtEl>
                                          <p:spTgt spid="56"/>
                                        </p:tgtEl>
                                        <p:attrNameLst>
                                          <p:attrName>style.visibility</p:attrName>
                                        </p:attrNameLst>
                                      </p:cBhvr>
                                      <p:to>
                                        <p:strVal val="hidden"/>
                                      </p:to>
                                    </p:set>
                                  </p:childTnLst>
                                </p:cTn>
                              </p:par>
                            </p:childTnLst>
                          </p:cTn>
                        </p:par>
                        <p:par>
                          <p:cTn id="49" fill="hold">
                            <p:stCondLst>
                              <p:cond delay="1000"/>
                            </p:stCondLst>
                            <p:childTnLst>
                              <p:par>
                                <p:cTn id="50" presetID="1" presetClass="entr" presetSubtype="0" fill="hold" grpId="2" nodeType="afterEffect">
                                  <p:stCondLst>
                                    <p:cond delay="0"/>
                                  </p:stCondLst>
                                  <p:childTnLst>
                                    <p:set>
                                      <p:cBhvr>
                                        <p:cTn id="51" dur="1" fill="hold">
                                          <p:stCondLst>
                                            <p:cond delay="0"/>
                                          </p:stCondLst>
                                        </p:cTn>
                                        <p:tgtEl>
                                          <p:spTgt spid="53"/>
                                        </p:tgtEl>
                                        <p:attrNameLst>
                                          <p:attrName>style.visibility</p:attrName>
                                        </p:attrNameLst>
                                      </p:cBhvr>
                                      <p:to>
                                        <p:strVal val="visible"/>
                                      </p:to>
                                    </p:set>
                                  </p:childTnLst>
                                </p:cTn>
                              </p:par>
                              <p:par>
                                <p:cTn id="52" presetID="1" presetClass="entr" presetSubtype="0" fill="hold" grpId="2" nodeType="withEffect">
                                  <p:stCondLst>
                                    <p:cond delay="0"/>
                                  </p:stCondLst>
                                  <p:childTnLst>
                                    <p:set>
                                      <p:cBhvr>
                                        <p:cTn id="53" dur="1" fill="hold">
                                          <p:stCondLst>
                                            <p:cond delay="0"/>
                                          </p:stCondLst>
                                        </p:cTn>
                                        <p:tgtEl>
                                          <p:spTgt spid="54"/>
                                        </p:tgtEl>
                                        <p:attrNameLst>
                                          <p:attrName>style.visibility</p:attrName>
                                        </p:attrNameLst>
                                      </p:cBhvr>
                                      <p:to>
                                        <p:strVal val="visible"/>
                                      </p:to>
                                    </p:set>
                                  </p:childTnLst>
                                </p:cTn>
                              </p:par>
                              <p:par>
                                <p:cTn id="54" presetID="1" presetClass="entr" presetSubtype="0" fill="hold" grpId="2" nodeType="with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2" nodeType="with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childTnLst>
                          </p:cTn>
                        </p:par>
                        <p:par>
                          <p:cTn id="58" fill="hold">
                            <p:stCondLst>
                              <p:cond delay="1000"/>
                            </p:stCondLst>
                            <p:childTnLst>
                              <p:par>
                                <p:cTn id="59" presetID="22" presetClass="entr" presetSubtype="8" fill="hold" grpId="1" nodeType="afterEffect">
                                  <p:stCondLst>
                                    <p:cond delay="0"/>
                                  </p:stCondLst>
                                  <p:childTnLst>
                                    <p:set>
                                      <p:cBhvr>
                                        <p:cTn id="60" dur="1" fill="hold">
                                          <p:stCondLst>
                                            <p:cond delay="0"/>
                                          </p:stCondLst>
                                        </p:cTn>
                                        <p:tgtEl>
                                          <p:spTgt spid="103"/>
                                        </p:tgtEl>
                                        <p:attrNameLst>
                                          <p:attrName>style.visibility</p:attrName>
                                        </p:attrNameLst>
                                      </p:cBhvr>
                                      <p:to>
                                        <p:strVal val="visible"/>
                                      </p:to>
                                    </p:set>
                                    <p:animEffect transition="in" filter="wipe(left)">
                                      <p:cBhvr>
                                        <p:cTn id="61" dur="500"/>
                                        <p:tgtEl>
                                          <p:spTgt spid="103"/>
                                        </p:tgtEl>
                                      </p:cBhvr>
                                    </p:animEffect>
                                  </p:childTnLst>
                                </p:cTn>
                              </p:par>
                            </p:childTnLst>
                          </p:cTn>
                        </p:par>
                        <p:par>
                          <p:cTn id="62" fill="hold">
                            <p:stCondLst>
                              <p:cond delay="1500"/>
                            </p:stCondLst>
                            <p:childTnLst>
                              <p:par>
                                <p:cTn id="63" presetID="1" presetClass="exit" presetSubtype="0" fill="hold" grpId="0" nodeType="afterEffect">
                                  <p:stCondLst>
                                    <p:cond delay="0"/>
                                  </p:stCondLst>
                                  <p:childTnLst>
                                    <p:set>
                                      <p:cBhvr>
                                        <p:cTn id="64" dur="1" fill="hold">
                                          <p:stCondLst>
                                            <p:cond delay="0"/>
                                          </p:stCondLst>
                                        </p:cTn>
                                        <p:tgtEl>
                                          <p:spTgt spid="103"/>
                                        </p:tgtEl>
                                        <p:attrNameLst>
                                          <p:attrName>style.visibility</p:attrName>
                                        </p:attrNameLst>
                                      </p:cBhvr>
                                      <p:to>
                                        <p:strVal val="hidden"/>
                                      </p:to>
                                    </p:set>
                                  </p:childTnLst>
                                </p:cTn>
                              </p:par>
                              <p:par>
                                <p:cTn id="65" presetID="22" presetClass="entr" presetSubtype="1" fill="hold" grpId="1" nodeType="with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wipe(up)">
                                      <p:cBhvr>
                                        <p:cTn id="67" dur="500"/>
                                        <p:tgtEl>
                                          <p:spTgt spid="104"/>
                                        </p:tgtEl>
                                      </p:cBhvr>
                                    </p:animEffect>
                                  </p:childTnLst>
                                </p:cTn>
                              </p:par>
                            </p:childTnLst>
                          </p:cTn>
                        </p:par>
                        <p:par>
                          <p:cTn id="68" fill="hold">
                            <p:stCondLst>
                              <p:cond delay="2000"/>
                            </p:stCondLst>
                            <p:childTnLst>
                              <p:par>
                                <p:cTn id="69" presetID="1" presetClass="exit" presetSubtype="0" fill="hold" grpId="0" nodeType="afterEffect">
                                  <p:stCondLst>
                                    <p:cond delay="0"/>
                                  </p:stCondLst>
                                  <p:childTnLst>
                                    <p:set>
                                      <p:cBhvr>
                                        <p:cTn id="70" dur="1" fill="hold">
                                          <p:stCondLst>
                                            <p:cond delay="0"/>
                                          </p:stCondLst>
                                        </p:cTn>
                                        <p:tgtEl>
                                          <p:spTgt spid="104"/>
                                        </p:tgtEl>
                                        <p:attrNameLst>
                                          <p:attrName>style.visibility</p:attrName>
                                        </p:attrNameLst>
                                      </p:cBhvr>
                                      <p:to>
                                        <p:strVal val="hidden"/>
                                      </p:to>
                                    </p:set>
                                  </p:childTnLst>
                                </p:cTn>
                              </p:par>
                              <p:par>
                                <p:cTn id="71" presetID="22" presetClass="entr" presetSubtype="2" fill="hold" grpId="1" nodeType="with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wipe(right)">
                                      <p:cBhvr>
                                        <p:cTn id="73" dur="500"/>
                                        <p:tgtEl>
                                          <p:spTgt spid="105"/>
                                        </p:tgtEl>
                                      </p:cBhvr>
                                    </p:animEffect>
                                  </p:childTnLst>
                                </p:cTn>
                              </p:par>
                            </p:childTnLst>
                          </p:cTn>
                        </p:par>
                        <p:par>
                          <p:cTn id="74" fill="hold">
                            <p:stCondLst>
                              <p:cond delay="2500"/>
                            </p:stCondLst>
                            <p:childTnLst>
                              <p:par>
                                <p:cTn id="75" presetID="1" presetClass="exit" presetSubtype="0" fill="hold" grpId="0" nodeType="afterEffect">
                                  <p:stCondLst>
                                    <p:cond delay="0"/>
                                  </p:stCondLst>
                                  <p:childTnLst>
                                    <p:set>
                                      <p:cBhvr>
                                        <p:cTn id="76" dur="1" fill="hold">
                                          <p:stCondLst>
                                            <p:cond delay="0"/>
                                          </p:stCondLst>
                                        </p:cTn>
                                        <p:tgtEl>
                                          <p:spTgt spid="105"/>
                                        </p:tgtEl>
                                        <p:attrNameLst>
                                          <p:attrName>style.visibility</p:attrName>
                                        </p:attrNameLst>
                                      </p:cBhvr>
                                      <p:to>
                                        <p:strVal val="hidden"/>
                                      </p:to>
                                    </p:set>
                                  </p:childTnLst>
                                </p:cTn>
                              </p:par>
                              <p:par>
                                <p:cTn id="77" presetID="22" presetClass="entr" presetSubtype="4" fill="hold" grpId="1" nodeType="with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wipe(down)">
                                      <p:cBhvr>
                                        <p:cTn id="79" dur="500"/>
                                        <p:tgtEl>
                                          <p:spTgt spid="106"/>
                                        </p:tgtEl>
                                      </p:cBhvr>
                                    </p:animEffect>
                                  </p:childTnLst>
                                </p:cTn>
                              </p:par>
                            </p:childTnLst>
                          </p:cTn>
                        </p:par>
                        <p:par>
                          <p:cTn id="80" fill="hold">
                            <p:stCondLst>
                              <p:cond delay="3000"/>
                            </p:stCondLst>
                            <p:childTnLst>
                              <p:par>
                                <p:cTn id="81" presetID="1" presetClass="exit" presetSubtype="0" fill="hold" grpId="0" nodeType="afterEffect">
                                  <p:stCondLst>
                                    <p:cond delay="0"/>
                                  </p:stCondLst>
                                  <p:childTnLst>
                                    <p:set>
                                      <p:cBhvr>
                                        <p:cTn id="82" dur="1" fill="hold">
                                          <p:stCondLst>
                                            <p:cond delay="0"/>
                                          </p:stCondLst>
                                        </p:cTn>
                                        <p:tgtEl>
                                          <p:spTgt spid="106"/>
                                        </p:tgtEl>
                                        <p:attrNameLst>
                                          <p:attrName>style.visibility</p:attrName>
                                        </p:attrNameLst>
                                      </p:cBhvr>
                                      <p:to>
                                        <p:strVal val="hidden"/>
                                      </p:to>
                                    </p:set>
                                  </p:childTnLst>
                                </p:cTn>
                              </p:par>
                            </p:childTnLst>
                          </p:cTn>
                        </p:par>
                        <p:par>
                          <p:cTn id="83" fill="hold">
                            <p:stCondLst>
                              <p:cond delay="3000"/>
                            </p:stCondLst>
                            <p:childTnLst>
                              <p:par>
                                <p:cTn id="84" presetID="1" presetClass="entr" presetSubtype="0" fill="hold" grpId="2" nodeType="afterEffect">
                                  <p:stCondLst>
                                    <p:cond delay="0"/>
                                  </p:stCondLst>
                                  <p:childTnLst>
                                    <p:set>
                                      <p:cBhvr>
                                        <p:cTn id="85" dur="1" fill="hold">
                                          <p:stCondLst>
                                            <p:cond delay="0"/>
                                          </p:stCondLst>
                                        </p:cTn>
                                        <p:tgtEl>
                                          <p:spTgt spid="103"/>
                                        </p:tgtEl>
                                        <p:attrNameLst>
                                          <p:attrName>style.visibility</p:attrName>
                                        </p:attrNameLst>
                                      </p:cBhvr>
                                      <p:to>
                                        <p:strVal val="visible"/>
                                      </p:to>
                                    </p:set>
                                  </p:childTnLst>
                                </p:cTn>
                              </p:par>
                              <p:par>
                                <p:cTn id="86" presetID="1" presetClass="entr" presetSubtype="0" fill="hold" grpId="2" nodeType="withEffect">
                                  <p:stCondLst>
                                    <p:cond delay="0"/>
                                  </p:stCondLst>
                                  <p:childTnLst>
                                    <p:set>
                                      <p:cBhvr>
                                        <p:cTn id="87" dur="1" fill="hold">
                                          <p:stCondLst>
                                            <p:cond delay="0"/>
                                          </p:stCondLst>
                                        </p:cTn>
                                        <p:tgtEl>
                                          <p:spTgt spid="104"/>
                                        </p:tgtEl>
                                        <p:attrNameLst>
                                          <p:attrName>style.visibility</p:attrName>
                                        </p:attrNameLst>
                                      </p:cBhvr>
                                      <p:to>
                                        <p:strVal val="visible"/>
                                      </p:to>
                                    </p:set>
                                  </p:childTnLst>
                                </p:cTn>
                              </p:par>
                              <p:par>
                                <p:cTn id="88" presetID="1" presetClass="entr" presetSubtype="0" fill="hold" grpId="2" nodeType="withEffect">
                                  <p:stCondLst>
                                    <p:cond delay="0"/>
                                  </p:stCondLst>
                                  <p:childTnLst>
                                    <p:set>
                                      <p:cBhvr>
                                        <p:cTn id="89" dur="1" fill="hold">
                                          <p:stCondLst>
                                            <p:cond delay="0"/>
                                          </p:stCondLst>
                                        </p:cTn>
                                        <p:tgtEl>
                                          <p:spTgt spid="105"/>
                                        </p:tgtEl>
                                        <p:attrNameLst>
                                          <p:attrName>style.visibility</p:attrName>
                                        </p:attrNameLst>
                                      </p:cBhvr>
                                      <p:to>
                                        <p:strVal val="visible"/>
                                      </p:to>
                                    </p:set>
                                  </p:childTnLst>
                                </p:cTn>
                              </p:par>
                              <p:par>
                                <p:cTn id="90" presetID="1" presetClass="entr" presetSubtype="0" fill="hold" grpId="2" nodeType="withEffect">
                                  <p:stCondLst>
                                    <p:cond delay="0"/>
                                  </p:stCondLst>
                                  <p:childTnLst>
                                    <p:set>
                                      <p:cBhvr>
                                        <p:cTn id="91" dur="1" fill="hold">
                                          <p:stCondLst>
                                            <p:cond delay="0"/>
                                          </p:stCondLst>
                                        </p:cTn>
                                        <p:tgtEl>
                                          <p:spTgt spid="10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 presetClass="entr" presetSubtype="8" fill="hold" nodeType="click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additive="base">
                                        <p:cTn id="96" dur="500" fill="hold"/>
                                        <p:tgtEl>
                                          <p:spTgt spid="49"/>
                                        </p:tgtEl>
                                        <p:attrNameLst>
                                          <p:attrName>ppt_x</p:attrName>
                                        </p:attrNameLst>
                                      </p:cBhvr>
                                      <p:tavLst>
                                        <p:tav tm="0">
                                          <p:val>
                                            <p:strVal val="0-#ppt_w/2"/>
                                          </p:val>
                                        </p:tav>
                                        <p:tav tm="100000">
                                          <p:val>
                                            <p:strVal val="#ppt_x"/>
                                          </p:val>
                                        </p:tav>
                                      </p:tavLst>
                                    </p:anim>
                                    <p:anim calcmode="lin" valueType="num">
                                      <p:cBhvr additive="base">
                                        <p:cTn id="97" dur="500" fill="hold"/>
                                        <p:tgtEl>
                                          <p:spTgt spid="49"/>
                                        </p:tgtEl>
                                        <p:attrNameLst>
                                          <p:attrName>ppt_y</p:attrName>
                                        </p:attrNameLst>
                                      </p:cBhvr>
                                      <p:tavLst>
                                        <p:tav tm="0">
                                          <p:val>
                                            <p:strVal val="#ppt_y"/>
                                          </p:val>
                                        </p:tav>
                                        <p:tav tm="100000">
                                          <p:val>
                                            <p:strVal val="#ppt_y"/>
                                          </p:val>
                                        </p:tav>
                                      </p:tavLst>
                                    </p:anim>
                                  </p:childTnLst>
                                </p:cTn>
                              </p:par>
                              <p:par>
                                <p:cTn id="98" presetID="2" presetClass="exit" presetSubtype="8" fill="hold" nodeType="withEffect">
                                  <p:stCondLst>
                                    <p:cond delay="0"/>
                                  </p:stCondLst>
                                  <p:childTnLst>
                                    <p:anim calcmode="lin" valueType="num">
                                      <p:cBhvr additive="base">
                                        <p:cTn id="99" dur="500"/>
                                        <p:tgtEl>
                                          <p:spTgt spid="50"/>
                                        </p:tgtEl>
                                        <p:attrNameLst>
                                          <p:attrName>ppt_x</p:attrName>
                                        </p:attrNameLst>
                                      </p:cBhvr>
                                      <p:tavLst>
                                        <p:tav tm="0">
                                          <p:val>
                                            <p:strVal val="ppt_x"/>
                                          </p:val>
                                        </p:tav>
                                        <p:tav tm="100000">
                                          <p:val>
                                            <p:strVal val="0-ppt_w/2"/>
                                          </p:val>
                                        </p:tav>
                                      </p:tavLst>
                                    </p:anim>
                                    <p:anim calcmode="lin" valueType="num">
                                      <p:cBhvr additive="base">
                                        <p:cTn id="100" dur="500"/>
                                        <p:tgtEl>
                                          <p:spTgt spid="50"/>
                                        </p:tgtEl>
                                        <p:attrNameLst>
                                          <p:attrName>ppt_y</p:attrName>
                                        </p:attrNameLst>
                                      </p:cBhvr>
                                      <p:tavLst>
                                        <p:tav tm="0">
                                          <p:val>
                                            <p:strVal val="ppt_y"/>
                                          </p:val>
                                        </p:tav>
                                        <p:tav tm="100000">
                                          <p:val>
                                            <p:strVal val="ppt_y"/>
                                          </p:val>
                                        </p:tav>
                                      </p:tavLst>
                                    </p:anim>
                                    <p:set>
                                      <p:cBhvr>
                                        <p:cTn id="101" dur="1" fill="hold">
                                          <p:stCondLst>
                                            <p:cond delay="499"/>
                                          </p:stCondLst>
                                        </p:cTn>
                                        <p:tgtEl>
                                          <p:spTgt spid="50"/>
                                        </p:tgtEl>
                                        <p:attrNameLst>
                                          <p:attrName>style.visibility</p:attrName>
                                        </p:attrNameLst>
                                      </p:cBhvr>
                                      <p:to>
                                        <p:strVal val="hidden"/>
                                      </p:to>
                                    </p:set>
                                  </p:childTnLst>
                                </p:cTn>
                              </p:par>
                            </p:childTnLst>
                          </p:cTn>
                        </p:par>
                        <p:par>
                          <p:cTn id="102" fill="hold">
                            <p:stCondLst>
                              <p:cond delay="500"/>
                            </p:stCondLst>
                            <p:childTnLst>
                              <p:par>
                                <p:cTn id="103" presetID="42" presetClass="path" presetSubtype="0" accel="50000" decel="50000" fill="hold" grpId="1" nodeType="afterEffect">
                                  <p:stCondLst>
                                    <p:cond delay="0"/>
                                  </p:stCondLst>
                                  <p:childTnLst>
                                    <p:animMotion origin="layout" path="M -1.11022E-16 -0.10556 L -1.11022E-16 -0.07223 " pathEditMode="relative" rAng="0" ptsTypes="AA">
                                      <p:cBhvr>
                                        <p:cTn id="104" dur="2000" fill="hold"/>
                                        <p:tgtEl>
                                          <p:spTgt spid="151"/>
                                        </p:tgtEl>
                                        <p:attrNameLst>
                                          <p:attrName>ppt_x</p:attrName>
                                          <p:attrName>ppt_y</p:attrName>
                                        </p:attrNameLst>
                                      </p:cBhvr>
                                      <p:rCtr x="0" y="17"/>
                                    </p:animMotion>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additive="base">
                                        <p:cTn id="109" dur="500" fill="hold"/>
                                        <p:tgtEl>
                                          <p:spTgt spid="46"/>
                                        </p:tgtEl>
                                        <p:attrNameLst>
                                          <p:attrName>ppt_x</p:attrName>
                                        </p:attrNameLst>
                                      </p:cBhvr>
                                      <p:tavLst>
                                        <p:tav tm="0">
                                          <p:val>
                                            <p:strVal val="0-#ppt_w/2"/>
                                          </p:val>
                                        </p:tav>
                                        <p:tav tm="100000">
                                          <p:val>
                                            <p:strVal val="#ppt_x"/>
                                          </p:val>
                                        </p:tav>
                                      </p:tavLst>
                                    </p:anim>
                                    <p:anim calcmode="lin" valueType="num">
                                      <p:cBhvr additive="base">
                                        <p:cTn id="110" dur="500" fill="hold"/>
                                        <p:tgtEl>
                                          <p:spTgt spid="46"/>
                                        </p:tgtEl>
                                        <p:attrNameLst>
                                          <p:attrName>ppt_y</p:attrName>
                                        </p:attrNameLst>
                                      </p:cBhvr>
                                      <p:tavLst>
                                        <p:tav tm="0">
                                          <p:val>
                                            <p:strVal val="#ppt_y"/>
                                          </p:val>
                                        </p:tav>
                                        <p:tav tm="100000">
                                          <p:val>
                                            <p:strVal val="#ppt_y"/>
                                          </p:val>
                                        </p:tav>
                                      </p:tavLst>
                                    </p:anim>
                                  </p:childTnLst>
                                </p:cTn>
                              </p:par>
                              <p:par>
                                <p:cTn id="111" presetID="2" presetClass="exit" presetSubtype="8" fill="hold" nodeType="withEffect">
                                  <p:stCondLst>
                                    <p:cond delay="0"/>
                                  </p:stCondLst>
                                  <p:childTnLst>
                                    <p:anim calcmode="lin" valueType="num">
                                      <p:cBhvr additive="base">
                                        <p:cTn id="112" dur="500"/>
                                        <p:tgtEl>
                                          <p:spTgt spid="49"/>
                                        </p:tgtEl>
                                        <p:attrNameLst>
                                          <p:attrName>ppt_x</p:attrName>
                                        </p:attrNameLst>
                                      </p:cBhvr>
                                      <p:tavLst>
                                        <p:tav tm="0">
                                          <p:val>
                                            <p:strVal val="ppt_x"/>
                                          </p:val>
                                        </p:tav>
                                        <p:tav tm="100000">
                                          <p:val>
                                            <p:strVal val="0-ppt_w/2"/>
                                          </p:val>
                                        </p:tav>
                                      </p:tavLst>
                                    </p:anim>
                                    <p:anim calcmode="lin" valueType="num">
                                      <p:cBhvr additive="base">
                                        <p:cTn id="113" dur="500"/>
                                        <p:tgtEl>
                                          <p:spTgt spid="49"/>
                                        </p:tgtEl>
                                        <p:attrNameLst>
                                          <p:attrName>ppt_y</p:attrName>
                                        </p:attrNameLst>
                                      </p:cBhvr>
                                      <p:tavLst>
                                        <p:tav tm="0">
                                          <p:val>
                                            <p:strVal val="ppt_y"/>
                                          </p:val>
                                        </p:tav>
                                        <p:tav tm="100000">
                                          <p:val>
                                            <p:strVal val="ppt_y"/>
                                          </p:val>
                                        </p:tav>
                                      </p:tavLst>
                                    </p:anim>
                                    <p:set>
                                      <p:cBhvr>
                                        <p:cTn id="114" dur="1" fill="hold">
                                          <p:stCondLst>
                                            <p:cond delay="499"/>
                                          </p:stCondLst>
                                        </p:cTn>
                                        <p:tgtEl>
                                          <p:spTgt spid="49"/>
                                        </p:tgtEl>
                                        <p:attrNameLst>
                                          <p:attrName>style.visibility</p:attrName>
                                        </p:attrNameLst>
                                      </p:cBhvr>
                                      <p:to>
                                        <p:strVal val="hidden"/>
                                      </p:to>
                                    </p:set>
                                  </p:childTnLst>
                                </p:cTn>
                              </p:par>
                            </p:childTnLst>
                          </p:cTn>
                        </p:par>
                        <p:par>
                          <p:cTn id="115" fill="hold">
                            <p:stCondLst>
                              <p:cond delay="500"/>
                            </p:stCondLst>
                            <p:childTnLst>
                              <p:par>
                                <p:cTn id="116" presetID="2" presetClass="exit" presetSubtype="4" fill="hold" grpId="2" nodeType="afterEffect">
                                  <p:stCondLst>
                                    <p:cond delay="0"/>
                                  </p:stCondLst>
                                  <p:childTnLst>
                                    <p:anim calcmode="lin" valueType="num">
                                      <p:cBhvr additive="base">
                                        <p:cTn id="117" dur="500"/>
                                        <p:tgtEl>
                                          <p:spTgt spid="151"/>
                                        </p:tgtEl>
                                        <p:attrNameLst>
                                          <p:attrName>ppt_x</p:attrName>
                                        </p:attrNameLst>
                                      </p:cBhvr>
                                      <p:tavLst>
                                        <p:tav tm="0">
                                          <p:val>
                                            <p:strVal val="ppt_x"/>
                                          </p:val>
                                        </p:tav>
                                        <p:tav tm="100000">
                                          <p:val>
                                            <p:strVal val="ppt_x"/>
                                          </p:val>
                                        </p:tav>
                                      </p:tavLst>
                                    </p:anim>
                                    <p:anim calcmode="lin" valueType="num">
                                      <p:cBhvr additive="base">
                                        <p:cTn id="118" dur="500"/>
                                        <p:tgtEl>
                                          <p:spTgt spid="151"/>
                                        </p:tgtEl>
                                        <p:attrNameLst>
                                          <p:attrName>ppt_y</p:attrName>
                                        </p:attrNameLst>
                                      </p:cBhvr>
                                      <p:tavLst>
                                        <p:tav tm="0">
                                          <p:val>
                                            <p:strVal val="ppt_y"/>
                                          </p:val>
                                        </p:tav>
                                        <p:tav tm="100000">
                                          <p:val>
                                            <p:strVal val="1+ppt_h/2"/>
                                          </p:val>
                                        </p:tav>
                                      </p:tavLst>
                                    </p:anim>
                                    <p:set>
                                      <p:cBhvr>
                                        <p:cTn id="119" dur="1" fill="hold">
                                          <p:stCondLst>
                                            <p:cond delay="499"/>
                                          </p:stCondLst>
                                        </p:cTn>
                                        <p:tgtEl>
                                          <p:spTgt spid="151"/>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3" grpId="2" animBg="1"/>
      <p:bldP spid="54" grpId="0" animBg="1"/>
      <p:bldP spid="54" grpId="1" animBg="1"/>
      <p:bldP spid="54" grpId="2" animBg="1"/>
      <p:bldP spid="55" grpId="0" animBg="1"/>
      <p:bldP spid="55" grpId="1" animBg="1"/>
      <p:bldP spid="55" grpId="2" animBg="1"/>
      <p:bldP spid="56" grpId="0" animBg="1"/>
      <p:bldP spid="56" grpId="1" animBg="1"/>
      <p:bldP spid="56" grpId="2" animBg="1"/>
      <p:bldP spid="103" grpId="0" animBg="1"/>
      <p:bldP spid="103" grpId="1" animBg="1"/>
      <p:bldP spid="103" grpId="2" animBg="1"/>
      <p:bldP spid="104" grpId="0" animBg="1"/>
      <p:bldP spid="104" grpId="1" animBg="1"/>
      <p:bldP spid="104" grpId="2" animBg="1"/>
      <p:bldP spid="105" grpId="0" animBg="1"/>
      <p:bldP spid="105" grpId="1" animBg="1"/>
      <p:bldP spid="105" grpId="2" animBg="1"/>
      <p:bldP spid="106" grpId="0" animBg="1"/>
      <p:bldP spid="106" grpId="1" animBg="1"/>
      <p:bldP spid="106" grpId="2" animBg="1"/>
      <p:bldP spid="150" grpId="0" animBg="1"/>
      <p:bldP spid="150" grpId="1" animBg="1"/>
      <p:bldP spid="150" grpId="2" animBg="1"/>
      <p:bldP spid="151" grpId="0" animBg="1"/>
      <p:bldP spid="151" grpId="1" animBg="1"/>
      <p:bldP spid="151" grpId="2" animBg="1"/>
      <p:bldP spid="1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U-Turn Arrow 157"/>
          <p:cNvSpPr/>
          <p:nvPr/>
        </p:nvSpPr>
        <p:spPr>
          <a:xfrm rot="16200000" flipH="1">
            <a:off x="114301" y="4305300"/>
            <a:ext cx="1905000" cy="1524000"/>
          </a:xfrm>
          <a:prstGeom prst="uturnArrow">
            <a:avLst>
              <a:gd name="adj1" fmla="val 16390"/>
              <a:gd name="adj2" fmla="val 16633"/>
              <a:gd name="adj3" fmla="val 22045"/>
              <a:gd name="adj4" fmla="val 33395"/>
              <a:gd name="adj5"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normAutofit fontScale="90000"/>
          </a:bodyPr>
          <a:lstStyle/>
          <a:p>
            <a:r>
              <a:rPr lang="en-US" dirty="0" smtClean="0"/>
              <a:t>INSPYRED Evolutionary Computation</a:t>
            </a:r>
            <a:br>
              <a:rPr lang="en-US" dirty="0" smtClean="0"/>
            </a:br>
            <a:r>
              <a:rPr lang="en-US" dirty="0" smtClean="0"/>
              <a:t> </a:t>
            </a:r>
            <a:r>
              <a:rPr lang="en-US" sz="2200" i="1" dirty="0" smtClean="0">
                <a:solidFill>
                  <a:srgbClr val="0000FF"/>
                </a:solidFill>
              </a:rPr>
              <a:t>Aaron Garrett  - Jacksonville State University</a:t>
            </a:r>
            <a:endParaRPr lang="en-US" sz="2200" i="1" dirty="0">
              <a:solidFill>
                <a:srgbClr val="0000FF"/>
              </a:solidFill>
            </a:endParaRPr>
          </a:p>
        </p:txBody>
      </p:sp>
      <p:sp>
        <p:nvSpPr>
          <p:cNvPr id="3" name="Content Placeholder 2"/>
          <p:cNvSpPr>
            <a:spLocks noGrp="1"/>
          </p:cNvSpPr>
          <p:nvPr>
            <p:ph idx="1"/>
          </p:nvPr>
        </p:nvSpPr>
        <p:spPr/>
        <p:txBody>
          <a:bodyPr>
            <a:normAutofit/>
          </a:bodyPr>
          <a:lstStyle/>
          <a:p>
            <a:endParaRPr lang="en-US" dirty="0" smtClean="0"/>
          </a:p>
          <a:p>
            <a:endParaRPr lang="en-US" dirty="0" smtClean="0">
              <a:solidFill>
                <a:srgbClr val="7030A0"/>
              </a:solidFill>
            </a:endParaRPr>
          </a:p>
          <a:p>
            <a:pPr>
              <a:buNone/>
            </a:pPr>
            <a:endParaRPr lang="en-US" dirty="0" smtClean="0"/>
          </a:p>
        </p:txBody>
      </p:sp>
      <p:grpSp>
        <p:nvGrpSpPr>
          <p:cNvPr id="29" name="Group 267"/>
          <p:cNvGrpSpPr/>
          <p:nvPr/>
        </p:nvGrpSpPr>
        <p:grpSpPr>
          <a:xfrm>
            <a:off x="533401" y="1600200"/>
            <a:ext cx="1143000" cy="838200"/>
            <a:chOff x="609600" y="1600200"/>
            <a:chExt cx="1143000" cy="838200"/>
          </a:xfrm>
        </p:grpSpPr>
        <p:sp>
          <p:nvSpPr>
            <p:cNvPr id="4" name="Smiley Face 3"/>
            <p:cNvSpPr/>
            <p:nvPr/>
          </p:nvSpPr>
          <p:spPr>
            <a:xfrm>
              <a:off x="609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miley Face 4"/>
            <p:cNvSpPr/>
            <p:nvPr/>
          </p:nvSpPr>
          <p:spPr>
            <a:xfrm>
              <a:off x="762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Smiley Face 5"/>
            <p:cNvSpPr/>
            <p:nvPr/>
          </p:nvSpPr>
          <p:spPr>
            <a:xfrm>
              <a:off x="914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Smiley Face 6"/>
            <p:cNvSpPr/>
            <p:nvPr/>
          </p:nvSpPr>
          <p:spPr>
            <a:xfrm>
              <a:off x="1066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Smiley Face 7"/>
            <p:cNvSpPr/>
            <p:nvPr/>
          </p:nvSpPr>
          <p:spPr>
            <a:xfrm>
              <a:off x="1219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miley Face 8"/>
            <p:cNvSpPr/>
            <p:nvPr/>
          </p:nvSpPr>
          <p:spPr>
            <a:xfrm>
              <a:off x="685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Smiley Face 9"/>
            <p:cNvSpPr/>
            <p:nvPr/>
          </p:nvSpPr>
          <p:spPr>
            <a:xfrm>
              <a:off x="838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Smiley Face 10"/>
            <p:cNvSpPr/>
            <p:nvPr/>
          </p:nvSpPr>
          <p:spPr>
            <a:xfrm>
              <a:off x="9906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miley Face 11"/>
            <p:cNvSpPr/>
            <p:nvPr/>
          </p:nvSpPr>
          <p:spPr>
            <a:xfrm>
              <a:off x="11430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Smiley Face 12"/>
            <p:cNvSpPr/>
            <p:nvPr/>
          </p:nvSpPr>
          <p:spPr>
            <a:xfrm>
              <a:off x="1295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Smiley Face 13"/>
            <p:cNvSpPr/>
            <p:nvPr/>
          </p:nvSpPr>
          <p:spPr>
            <a:xfrm>
              <a:off x="762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Smiley Face 14"/>
            <p:cNvSpPr/>
            <p:nvPr/>
          </p:nvSpPr>
          <p:spPr>
            <a:xfrm>
              <a:off x="914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Smiley Face 15"/>
            <p:cNvSpPr/>
            <p:nvPr/>
          </p:nvSpPr>
          <p:spPr>
            <a:xfrm>
              <a:off x="10668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Smiley Face 16"/>
            <p:cNvSpPr/>
            <p:nvPr/>
          </p:nvSpPr>
          <p:spPr>
            <a:xfrm>
              <a:off x="12192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Smiley Face 17"/>
            <p:cNvSpPr/>
            <p:nvPr/>
          </p:nvSpPr>
          <p:spPr>
            <a:xfrm>
              <a:off x="1371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Smiley Face 18"/>
            <p:cNvSpPr/>
            <p:nvPr/>
          </p:nvSpPr>
          <p:spPr>
            <a:xfrm>
              <a:off x="838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Smiley Face 19"/>
            <p:cNvSpPr/>
            <p:nvPr/>
          </p:nvSpPr>
          <p:spPr>
            <a:xfrm>
              <a:off x="990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Smiley Face 20"/>
            <p:cNvSpPr/>
            <p:nvPr/>
          </p:nvSpPr>
          <p:spPr>
            <a:xfrm>
              <a:off x="11430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Smiley Face 21"/>
            <p:cNvSpPr/>
            <p:nvPr/>
          </p:nvSpPr>
          <p:spPr>
            <a:xfrm>
              <a:off x="12954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Smiley Face 22"/>
            <p:cNvSpPr/>
            <p:nvPr/>
          </p:nvSpPr>
          <p:spPr>
            <a:xfrm>
              <a:off x="1447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Smiley Face 23"/>
            <p:cNvSpPr/>
            <p:nvPr/>
          </p:nvSpPr>
          <p:spPr>
            <a:xfrm>
              <a:off x="914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p:cNvSpPr/>
            <p:nvPr/>
          </p:nvSpPr>
          <p:spPr>
            <a:xfrm>
              <a:off x="1066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p:cNvSpPr/>
            <p:nvPr/>
          </p:nvSpPr>
          <p:spPr>
            <a:xfrm>
              <a:off x="1219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Smiley Face 26"/>
            <p:cNvSpPr/>
            <p:nvPr/>
          </p:nvSpPr>
          <p:spPr>
            <a:xfrm>
              <a:off x="1371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Smiley Face 27"/>
            <p:cNvSpPr/>
            <p:nvPr/>
          </p:nvSpPr>
          <p:spPr>
            <a:xfrm>
              <a:off x="1524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0" name="Group 252"/>
          <p:cNvGrpSpPr/>
          <p:nvPr/>
        </p:nvGrpSpPr>
        <p:grpSpPr>
          <a:xfrm>
            <a:off x="3200401" y="1600200"/>
            <a:ext cx="1143000" cy="838200"/>
            <a:chOff x="3276600" y="1600200"/>
            <a:chExt cx="1143000" cy="838200"/>
          </a:xfrm>
        </p:grpSpPr>
        <p:sp>
          <p:nvSpPr>
            <p:cNvPr id="54" name="Smiley Face 53"/>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Smiley Face 57"/>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Smiley Face 58"/>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3" name="Smiley Face 62"/>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Smiley Face 63"/>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Smiley Face 67"/>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9" name="Smiley Face 68"/>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3" name="Smiley Face 72"/>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4" name="Smiley Face 73"/>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5" name="Smiley Face 74"/>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Smiley Face 75"/>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7" name="Smiley Face 76"/>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8" name="Smiley Face 77"/>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1" name="Group 253"/>
          <p:cNvGrpSpPr/>
          <p:nvPr/>
        </p:nvGrpSpPr>
        <p:grpSpPr>
          <a:xfrm>
            <a:off x="4495801" y="1600200"/>
            <a:ext cx="1143000" cy="838200"/>
            <a:chOff x="4572000" y="1600200"/>
            <a:chExt cx="1143000" cy="838200"/>
          </a:xfrm>
        </p:grpSpPr>
        <p:sp>
          <p:nvSpPr>
            <p:cNvPr id="79" name="Smiley Face 78"/>
            <p:cNvSpPr/>
            <p:nvPr/>
          </p:nvSpPr>
          <p:spPr>
            <a:xfrm>
              <a:off x="4572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0" name="Smiley Face 79"/>
            <p:cNvSpPr/>
            <p:nvPr/>
          </p:nvSpPr>
          <p:spPr>
            <a:xfrm>
              <a:off x="4724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1" name="Smiley Face 80"/>
            <p:cNvSpPr/>
            <p:nvPr/>
          </p:nvSpPr>
          <p:spPr>
            <a:xfrm>
              <a:off x="4876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2" name="Smiley Face 81"/>
            <p:cNvSpPr/>
            <p:nvPr/>
          </p:nvSpPr>
          <p:spPr>
            <a:xfrm>
              <a:off x="5029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3" name="Smiley Face 82"/>
            <p:cNvSpPr/>
            <p:nvPr/>
          </p:nvSpPr>
          <p:spPr>
            <a:xfrm>
              <a:off x="5181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4" name="Smiley Face 83"/>
            <p:cNvSpPr/>
            <p:nvPr/>
          </p:nvSpPr>
          <p:spPr>
            <a:xfrm>
              <a:off x="4648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8" name="Smiley Face 87"/>
            <p:cNvSpPr/>
            <p:nvPr/>
          </p:nvSpPr>
          <p:spPr>
            <a:xfrm>
              <a:off x="5257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9" name="Smiley Face 88"/>
            <p:cNvSpPr/>
            <p:nvPr/>
          </p:nvSpPr>
          <p:spPr>
            <a:xfrm>
              <a:off x="4724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Smiley Face 92"/>
            <p:cNvSpPr/>
            <p:nvPr/>
          </p:nvSpPr>
          <p:spPr>
            <a:xfrm>
              <a:off x="5334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 name="Smiley Face 93"/>
            <p:cNvSpPr/>
            <p:nvPr/>
          </p:nvSpPr>
          <p:spPr>
            <a:xfrm>
              <a:off x="4800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8" name="Smiley Face 97"/>
            <p:cNvSpPr/>
            <p:nvPr/>
          </p:nvSpPr>
          <p:spPr>
            <a:xfrm>
              <a:off x="5410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Smiley Face 98"/>
            <p:cNvSpPr/>
            <p:nvPr/>
          </p:nvSpPr>
          <p:spPr>
            <a:xfrm>
              <a:off x="4876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3" name="Smiley Face 102"/>
            <p:cNvSpPr/>
            <p:nvPr/>
          </p:nvSpPr>
          <p:spPr>
            <a:xfrm>
              <a:off x="5486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2" name="Group 254"/>
          <p:cNvGrpSpPr/>
          <p:nvPr/>
        </p:nvGrpSpPr>
        <p:grpSpPr>
          <a:xfrm>
            <a:off x="5791201" y="1600200"/>
            <a:ext cx="1143000" cy="838200"/>
            <a:chOff x="5867400" y="1600200"/>
            <a:chExt cx="1143000" cy="838200"/>
          </a:xfrm>
        </p:grpSpPr>
        <p:sp>
          <p:nvSpPr>
            <p:cNvPr id="104" name="Smiley Face 103"/>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5" name="Smiley Face 104"/>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6" name="Smiley Face 105"/>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7" name="Smiley Face 106"/>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8" name="Smiley Face 107"/>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Smiley Face 112"/>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Smiley Face 117"/>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Smiley Face 122"/>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Smiley Face 123"/>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Smiley Face 124"/>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Smiley Face 125"/>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Smiley Face 126"/>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Smiley Face 127"/>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3" name="Group 255"/>
          <p:cNvGrpSpPr/>
          <p:nvPr/>
        </p:nvGrpSpPr>
        <p:grpSpPr>
          <a:xfrm>
            <a:off x="7086601" y="1600200"/>
            <a:ext cx="1143000" cy="838200"/>
            <a:chOff x="7162800" y="1600200"/>
            <a:chExt cx="1143000" cy="838200"/>
          </a:xfrm>
        </p:grpSpPr>
        <p:sp>
          <p:nvSpPr>
            <p:cNvPr id="129" name="Smiley Face 128"/>
            <p:cNvSpPr/>
            <p:nvPr/>
          </p:nvSpPr>
          <p:spPr>
            <a:xfrm>
              <a:off x="7162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Smiley Face 132"/>
            <p:cNvSpPr/>
            <p:nvPr/>
          </p:nvSpPr>
          <p:spPr>
            <a:xfrm>
              <a:off x="7772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Smiley Face 134"/>
            <p:cNvSpPr/>
            <p:nvPr/>
          </p:nvSpPr>
          <p:spPr>
            <a:xfrm>
              <a:off x="7391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Smiley Face 135"/>
            <p:cNvSpPr/>
            <p:nvPr/>
          </p:nvSpPr>
          <p:spPr>
            <a:xfrm>
              <a:off x="7543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Smiley Face 136"/>
            <p:cNvSpPr/>
            <p:nvPr/>
          </p:nvSpPr>
          <p:spPr>
            <a:xfrm>
              <a:off x="7696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Smiley Face 139"/>
            <p:cNvSpPr/>
            <p:nvPr/>
          </p:nvSpPr>
          <p:spPr>
            <a:xfrm>
              <a:off x="7467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Smiley Face 140"/>
            <p:cNvSpPr/>
            <p:nvPr/>
          </p:nvSpPr>
          <p:spPr>
            <a:xfrm>
              <a:off x="7620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Smiley Face 141"/>
            <p:cNvSpPr/>
            <p:nvPr/>
          </p:nvSpPr>
          <p:spPr>
            <a:xfrm>
              <a:off x="7772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Smiley Face 144"/>
            <p:cNvSpPr/>
            <p:nvPr/>
          </p:nvSpPr>
          <p:spPr>
            <a:xfrm>
              <a:off x="7543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Smiley Face 145"/>
            <p:cNvSpPr/>
            <p:nvPr/>
          </p:nvSpPr>
          <p:spPr>
            <a:xfrm>
              <a:off x="7696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Smiley Face 146"/>
            <p:cNvSpPr/>
            <p:nvPr/>
          </p:nvSpPr>
          <p:spPr>
            <a:xfrm>
              <a:off x="7848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Smiley Face 148"/>
            <p:cNvSpPr/>
            <p:nvPr/>
          </p:nvSpPr>
          <p:spPr>
            <a:xfrm>
              <a:off x="7467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Smiley Face 152"/>
            <p:cNvSpPr/>
            <p:nvPr/>
          </p:nvSpPr>
          <p:spPr>
            <a:xfrm>
              <a:off x="8077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80" name="Right Arrow 179"/>
          <p:cNvSpPr/>
          <p:nvPr/>
        </p:nvSpPr>
        <p:spPr>
          <a:xfrm>
            <a:off x="1752601" y="1600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Generator</a:t>
            </a:r>
            <a:endParaRPr lang="en-US" sz="1600" dirty="0">
              <a:solidFill>
                <a:schemeClr val="tx1"/>
              </a:solidFill>
            </a:endParaRPr>
          </a:p>
        </p:txBody>
      </p:sp>
      <p:sp>
        <p:nvSpPr>
          <p:cNvPr id="182" name="Right Arrow 181"/>
          <p:cNvSpPr/>
          <p:nvPr/>
        </p:nvSpPr>
        <p:spPr>
          <a:xfrm>
            <a:off x="1752601" y="2362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Evaluator</a:t>
            </a:r>
            <a:endParaRPr lang="en-US" sz="1600" dirty="0">
              <a:solidFill>
                <a:schemeClr val="tx1"/>
              </a:solidFill>
            </a:endParaRPr>
          </a:p>
        </p:txBody>
      </p:sp>
      <p:sp>
        <p:nvSpPr>
          <p:cNvPr id="184" name="Oval Callout 183"/>
          <p:cNvSpPr/>
          <p:nvPr/>
        </p:nvSpPr>
        <p:spPr>
          <a:xfrm>
            <a:off x="3429001" y="2514600"/>
            <a:ext cx="838200" cy="533400"/>
          </a:xfrm>
          <a:prstGeom prst="wedgeEllipseCallout">
            <a:avLst>
              <a:gd name="adj1" fmla="val -558"/>
              <a:gd name="adj2" fmla="val 19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3.1</a:t>
            </a:r>
            <a:endParaRPr lang="en-US" b="1" dirty="0">
              <a:solidFill>
                <a:srgbClr val="FF0000"/>
              </a:solidFill>
            </a:endParaRPr>
          </a:p>
        </p:txBody>
      </p:sp>
      <p:sp>
        <p:nvSpPr>
          <p:cNvPr id="185" name="Oval Callout 184"/>
          <p:cNvSpPr/>
          <p:nvPr/>
        </p:nvSpPr>
        <p:spPr>
          <a:xfrm>
            <a:off x="4724401" y="2514600"/>
            <a:ext cx="838200" cy="533400"/>
          </a:xfrm>
          <a:prstGeom prst="wedgeEllipseCallout">
            <a:avLst>
              <a:gd name="adj1" fmla="val -3588"/>
              <a:gd name="adj2" fmla="val -99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7.5</a:t>
            </a:r>
            <a:endParaRPr lang="en-US" b="1" dirty="0">
              <a:solidFill>
                <a:srgbClr val="FF0000"/>
              </a:solidFill>
            </a:endParaRPr>
          </a:p>
        </p:txBody>
      </p:sp>
      <p:sp>
        <p:nvSpPr>
          <p:cNvPr id="186" name="Oval Callout 185"/>
          <p:cNvSpPr/>
          <p:nvPr/>
        </p:nvSpPr>
        <p:spPr>
          <a:xfrm>
            <a:off x="6096001" y="2514600"/>
            <a:ext cx="838200" cy="533400"/>
          </a:xfrm>
          <a:prstGeom prst="wedgeEllipseCallout">
            <a:avLst>
              <a:gd name="adj1" fmla="val 2472"/>
              <a:gd name="adj2" fmla="val -170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4.2</a:t>
            </a:r>
            <a:endParaRPr lang="en-US" b="1" dirty="0">
              <a:solidFill>
                <a:srgbClr val="FF0000"/>
              </a:solidFill>
            </a:endParaRPr>
          </a:p>
        </p:txBody>
      </p:sp>
      <p:sp>
        <p:nvSpPr>
          <p:cNvPr id="187" name="Oval Callout 186"/>
          <p:cNvSpPr/>
          <p:nvPr/>
        </p:nvSpPr>
        <p:spPr>
          <a:xfrm>
            <a:off x="7315201" y="2514600"/>
            <a:ext cx="838200" cy="533400"/>
          </a:xfrm>
          <a:prstGeom prst="wedgeEllipseCallout">
            <a:avLst>
              <a:gd name="adj1" fmla="val 3987"/>
              <a:gd name="adj2" fmla="val 19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5.2</a:t>
            </a:r>
            <a:endParaRPr lang="en-US" b="1" dirty="0">
              <a:solidFill>
                <a:srgbClr val="FF0000"/>
              </a:solidFill>
            </a:endParaRPr>
          </a:p>
        </p:txBody>
      </p:sp>
      <p:sp>
        <p:nvSpPr>
          <p:cNvPr id="188" name="Right Arrow 187"/>
          <p:cNvSpPr/>
          <p:nvPr/>
        </p:nvSpPr>
        <p:spPr>
          <a:xfrm>
            <a:off x="1752601" y="3124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Selector</a:t>
            </a:r>
            <a:endParaRPr lang="en-US" sz="1600" dirty="0">
              <a:solidFill>
                <a:schemeClr val="tx1"/>
              </a:solidFill>
            </a:endParaRPr>
          </a:p>
        </p:txBody>
      </p:sp>
      <p:grpSp>
        <p:nvGrpSpPr>
          <p:cNvPr id="34" name="Group 256"/>
          <p:cNvGrpSpPr/>
          <p:nvPr/>
        </p:nvGrpSpPr>
        <p:grpSpPr>
          <a:xfrm>
            <a:off x="3200401" y="3429000"/>
            <a:ext cx="1143000" cy="838200"/>
            <a:chOff x="3276600" y="3429000"/>
            <a:chExt cx="1143000" cy="838200"/>
          </a:xfrm>
        </p:grpSpPr>
        <p:sp>
          <p:nvSpPr>
            <p:cNvPr id="189" name="Smiley Face 188"/>
            <p:cNvSpPr/>
            <p:nvPr/>
          </p:nvSpPr>
          <p:spPr>
            <a:xfrm>
              <a:off x="32766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Smiley Face 189"/>
            <p:cNvSpPr/>
            <p:nvPr/>
          </p:nvSpPr>
          <p:spPr>
            <a:xfrm>
              <a:off x="3886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Smiley Face 190"/>
            <p:cNvSpPr/>
            <p:nvPr/>
          </p:nvSpPr>
          <p:spPr>
            <a:xfrm>
              <a:off x="3352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Smiley Face 191"/>
            <p:cNvSpPr/>
            <p:nvPr/>
          </p:nvSpPr>
          <p:spPr>
            <a:xfrm>
              <a:off x="39624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Smiley Face 192"/>
            <p:cNvSpPr/>
            <p:nvPr/>
          </p:nvSpPr>
          <p:spPr>
            <a:xfrm>
              <a:off x="3429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Smiley Face 193"/>
            <p:cNvSpPr/>
            <p:nvPr/>
          </p:nvSpPr>
          <p:spPr>
            <a:xfrm>
              <a:off x="40386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Smiley Face 194"/>
            <p:cNvSpPr/>
            <p:nvPr/>
          </p:nvSpPr>
          <p:spPr>
            <a:xfrm>
              <a:off x="3505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Smiley Face 195"/>
            <p:cNvSpPr/>
            <p:nvPr/>
          </p:nvSpPr>
          <p:spPr>
            <a:xfrm>
              <a:off x="41148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Smiley Face 196"/>
            <p:cNvSpPr/>
            <p:nvPr/>
          </p:nvSpPr>
          <p:spPr>
            <a:xfrm>
              <a:off x="3581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Smiley Face 197"/>
            <p:cNvSpPr/>
            <p:nvPr/>
          </p:nvSpPr>
          <p:spPr>
            <a:xfrm>
              <a:off x="3733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Smiley Face 198"/>
            <p:cNvSpPr/>
            <p:nvPr/>
          </p:nvSpPr>
          <p:spPr>
            <a:xfrm>
              <a:off x="3886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Smiley Face 199"/>
            <p:cNvSpPr/>
            <p:nvPr/>
          </p:nvSpPr>
          <p:spPr>
            <a:xfrm>
              <a:off x="4038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Smiley Face 200"/>
            <p:cNvSpPr/>
            <p:nvPr/>
          </p:nvSpPr>
          <p:spPr>
            <a:xfrm>
              <a:off x="4191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5" name="Group 257"/>
          <p:cNvGrpSpPr/>
          <p:nvPr/>
        </p:nvGrpSpPr>
        <p:grpSpPr>
          <a:xfrm>
            <a:off x="4495801" y="3429000"/>
            <a:ext cx="1143000" cy="838200"/>
            <a:chOff x="4572000" y="3429000"/>
            <a:chExt cx="1143000" cy="838200"/>
          </a:xfrm>
        </p:grpSpPr>
        <p:sp>
          <p:nvSpPr>
            <p:cNvPr id="202" name="Smiley Face 201"/>
            <p:cNvSpPr/>
            <p:nvPr/>
          </p:nvSpPr>
          <p:spPr>
            <a:xfrm>
              <a:off x="4572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Smiley Face 202"/>
            <p:cNvSpPr/>
            <p:nvPr/>
          </p:nvSpPr>
          <p:spPr>
            <a:xfrm>
              <a:off x="4724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Smiley Face 203"/>
            <p:cNvSpPr/>
            <p:nvPr/>
          </p:nvSpPr>
          <p:spPr>
            <a:xfrm>
              <a:off x="4876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Smiley Face 204"/>
            <p:cNvSpPr/>
            <p:nvPr/>
          </p:nvSpPr>
          <p:spPr>
            <a:xfrm>
              <a:off x="5029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Smiley Face 205"/>
            <p:cNvSpPr/>
            <p:nvPr/>
          </p:nvSpPr>
          <p:spPr>
            <a:xfrm>
              <a:off x="51816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Smiley Face 206"/>
            <p:cNvSpPr/>
            <p:nvPr/>
          </p:nvSpPr>
          <p:spPr>
            <a:xfrm>
              <a:off x="5257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Smiley Face 207"/>
            <p:cNvSpPr/>
            <p:nvPr/>
          </p:nvSpPr>
          <p:spPr>
            <a:xfrm>
              <a:off x="5334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Smiley Face 208"/>
            <p:cNvSpPr/>
            <p:nvPr/>
          </p:nvSpPr>
          <p:spPr>
            <a:xfrm>
              <a:off x="5410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Smiley Face 209"/>
            <p:cNvSpPr/>
            <p:nvPr/>
          </p:nvSpPr>
          <p:spPr>
            <a:xfrm>
              <a:off x="4876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Smiley Face 210"/>
            <p:cNvSpPr/>
            <p:nvPr/>
          </p:nvSpPr>
          <p:spPr>
            <a:xfrm>
              <a:off x="5029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Smiley Face 211"/>
            <p:cNvSpPr/>
            <p:nvPr/>
          </p:nvSpPr>
          <p:spPr>
            <a:xfrm>
              <a:off x="5181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Smiley Face 212"/>
            <p:cNvSpPr/>
            <p:nvPr/>
          </p:nvSpPr>
          <p:spPr>
            <a:xfrm>
              <a:off x="5334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Smiley Face 213"/>
            <p:cNvSpPr/>
            <p:nvPr/>
          </p:nvSpPr>
          <p:spPr>
            <a:xfrm>
              <a:off x="5486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6" name="Group 258"/>
          <p:cNvGrpSpPr/>
          <p:nvPr/>
        </p:nvGrpSpPr>
        <p:grpSpPr>
          <a:xfrm>
            <a:off x="5791201" y="3429000"/>
            <a:ext cx="1143000" cy="838200"/>
            <a:chOff x="5867400" y="3429000"/>
            <a:chExt cx="1143000" cy="838200"/>
          </a:xfrm>
        </p:grpSpPr>
        <p:sp>
          <p:nvSpPr>
            <p:cNvPr id="300" name="Smiley Face 299"/>
            <p:cNvSpPr/>
            <p:nvPr/>
          </p:nvSpPr>
          <p:spPr>
            <a:xfrm>
              <a:off x="6019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0" name="Smiley Face 269"/>
            <p:cNvSpPr/>
            <p:nvPr/>
          </p:nvSpPr>
          <p:spPr>
            <a:xfrm>
              <a:off x="5867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1" name="Smiley Face 270"/>
            <p:cNvSpPr/>
            <p:nvPr/>
          </p:nvSpPr>
          <p:spPr>
            <a:xfrm>
              <a:off x="6477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3" name="Smiley Face 272"/>
            <p:cNvSpPr/>
            <p:nvPr/>
          </p:nvSpPr>
          <p:spPr>
            <a:xfrm>
              <a:off x="6553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4" name="Smiley Face 273"/>
            <p:cNvSpPr/>
            <p:nvPr/>
          </p:nvSpPr>
          <p:spPr>
            <a:xfrm>
              <a:off x="5943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5" name="Smiley Face 274"/>
            <p:cNvSpPr/>
            <p:nvPr/>
          </p:nvSpPr>
          <p:spPr>
            <a:xfrm>
              <a:off x="6629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6" name="Smiley Face 275"/>
            <p:cNvSpPr/>
            <p:nvPr/>
          </p:nvSpPr>
          <p:spPr>
            <a:xfrm>
              <a:off x="6019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7" name="Smiley Face 276"/>
            <p:cNvSpPr/>
            <p:nvPr/>
          </p:nvSpPr>
          <p:spPr>
            <a:xfrm>
              <a:off x="6705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8" name="Smiley Face 277"/>
            <p:cNvSpPr/>
            <p:nvPr/>
          </p:nvSpPr>
          <p:spPr>
            <a:xfrm>
              <a:off x="6172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9" name="Smiley Face 278"/>
            <p:cNvSpPr/>
            <p:nvPr/>
          </p:nvSpPr>
          <p:spPr>
            <a:xfrm>
              <a:off x="6324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0" name="Smiley Face 279"/>
            <p:cNvSpPr/>
            <p:nvPr/>
          </p:nvSpPr>
          <p:spPr>
            <a:xfrm>
              <a:off x="6477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1" name="Smiley Face 280"/>
            <p:cNvSpPr/>
            <p:nvPr/>
          </p:nvSpPr>
          <p:spPr>
            <a:xfrm>
              <a:off x="6629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2" name="Smiley Face 281"/>
            <p:cNvSpPr/>
            <p:nvPr/>
          </p:nvSpPr>
          <p:spPr>
            <a:xfrm>
              <a:off x="6781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16" name="TextBox 315"/>
          <p:cNvSpPr txBox="1"/>
          <p:nvPr/>
        </p:nvSpPr>
        <p:spPr>
          <a:xfrm>
            <a:off x="6081005" y="4267200"/>
            <a:ext cx="1021242" cy="338554"/>
          </a:xfrm>
          <a:prstGeom prst="rect">
            <a:avLst/>
          </a:prstGeom>
          <a:noFill/>
        </p:spPr>
        <p:txBody>
          <a:bodyPr wrap="none" rtlCol="0">
            <a:spAutoFit/>
          </a:bodyPr>
          <a:lstStyle/>
          <a:p>
            <a:r>
              <a:rPr lang="en-US" sz="1600" b="1" dirty="0" smtClean="0"/>
              <a:t>Crossover</a:t>
            </a:r>
            <a:endParaRPr lang="en-US" sz="1600" b="1" dirty="0"/>
          </a:p>
        </p:txBody>
      </p:sp>
      <p:sp>
        <p:nvSpPr>
          <p:cNvPr id="317" name="TextBox 316"/>
          <p:cNvSpPr txBox="1"/>
          <p:nvPr/>
        </p:nvSpPr>
        <p:spPr>
          <a:xfrm>
            <a:off x="7421097" y="4267200"/>
            <a:ext cx="983859" cy="338554"/>
          </a:xfrm>
          <a:prstGeom prst="rect">
            <a:avLst/>
          </a:prstGeom>
          <a:noFill/>
        </p:spPr>
        <p:txBody>
          <a:bodyPr wrap="none" rtlCol="0">
            <a:spAutoFit/>
          </a:bodyPr>
          <a:lstStyle/>
          <a:p>
            <a:r>
              <a:rPr lang="en-US" sz="1600" b="1" dirty="0" smtClean="0"/>
              <a:t>Mutation</a:t>
            </a:r>
            <a:endParaRPr lang="en-US" sz="1600" b="1" dirty="0"/>
          </a:p>
        </p:txBody>
      </p:sp>
      <p:grpSp>
        <p:nvGrpSpPr>
          <p:cNvPr id="37" name="Group 262"/>
          <p:cNvGrpSpPr/>
          <p:nvPr/>
        </p:nvGrpSpPr>
        <p:grpSpPr>
          <a:xfrm>
            <a:off x="7086601" y="3429000"/>
            <a:ext cx="1143000" cy="838200"/>
            <a:chOff x="7162800" y="3429000"/>
            <a:chExt cx="1143000" cy="838200"/>
          </a:xfrm>
        </p:grpSpPr>
        <p:sp>
          <p:nvSpPr>
            <p:cNvPr id="301" name="Smiley Face 300"/>
            <p:cNvSpPr/>
            <p:nvPr/>
          </p:nvSpPr>
          <p:spPr>
            <a:xfrm>
              <a:off x="7315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2" name="Smiley Face 301"/>
            <p:cNvSpPr/>
            <p:nvPr/>
          </p:nvSpPr>
          <p:spPr>
            <a:xfrm>
              <a:off x="7162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3" name="Smiley Face 302"/>
            <p:cNvSpPr/>
            <p:nvPr/>
          </p:nvSpPr>
          <p:spPr>
            <a:xfrm>
              <a:off x="7772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4" name="Smiley Face 303"/>
            <p:cNvSpPr/>
            <p:nvPr/>
          </p:nvSpPr>
          <p:spPr>
            <a:xfrm>
              <a:off x="7848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5" name="Smiley Face 304"/>
            <p:cNvSpPr/>
            <p:nvPr/>
          </p:nvSpPr>
          <p:spPr>
            <a:xfrm>
              <a:off x="72390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7" name="Smiley Face 306"/>
            <p:cNvSpPr/>
            <p:nvPr/>
          </p:nvSpPr>
          <p:spPr>
            <a:xfrm>
              <a:off x="73152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8" name="Smiley Face 307"/>
            <p:cNvSpPr/>
            <p:nvPr/>
          </p:nvSpPr>
          <p:spPr>
            <a:xfrm>
              <a:off x="8001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9" name="Smiley Face 308"/>
            <p:cNvSpPr/>
            <p:nvPr/>
          </p:nvSpPr>
          <p:spPr>
            <a:xfrm>
              <a:off x="7467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0" name="Smiley Face 309"/>
            <p:cNvSpPr/>
            <p:nvPr/>
          </p:nvSpPr>
          <p:spPr>
            <a:xfrm>
              <a:off x="7620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1" name="Smiley Face 310"/>
            <p:cNvSpPr/>
            <p:nvPr/>
          </p:nvSpPr>
          <p:spPr>
            <a:xfrm>
              <a:off x="7772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2" name="Smiley Face 311"/>
            <p:cNvSpPr/>
            <p:nvPr/>
          </p:nvSpPr>
          <p:spPr>
            <a:xfrm>
              <a:off x="7924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3" name="Smiley Face 312"/>
            <p:cNvSpPr/>
            <p:nvPr/>
          </p:nvSpPr>
          <p:spPr>
            <a:xfrm>
              <a:off x="8077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8" name="Smiley Face 317"/>
            <p:cNvSpPr/>
            <p:nvPr/>
          </p:nvSpPr>
          <p:spPr>
            <a:xfrm>
              <a:off x="7620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43" name="Right Arrow 142"/>
          <p:cNvSpPr/>
          <p:nvPr/>
        </p:nvSpPr>
        <p:spPr>
          <a:xfrm>
            <a:off x="1752601" y="3886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solidFill>
                  <a:schemeClr val="tx1"/>
                </a:solidFill>
              </a:rPr>
              <a:t>Variators</a:t>
            </a:r>
            <a:endParaRPr lang="en-US" sz="1600" dirty="0">
              <a:solidFill>
                <a:schemeClr val="tx1"/>
              </a:solidFill>
            </a:endParaRPr>
          </a:p>
        </p:txBody>
      </p:sp>
      <p:sp>
        <p:nvSpPr>
          <p:cNvPr id="150" name="TextBox 149"/>
          <p:cNvSpPr txBox="1"/>
          <p:nvPr/>
        </p:nvSpPr>
        <p:spPr>
          <a:xfrm>
            <a:off x="381001" y="1295400"/>
            <a:ext cx="1105495" cy="338554"/>
          </a:xfrm>
          <a:prstGeom prst="rect">
            <a:avLst/>
          </a:prstGeom>
          <a:noFill/>
        </p:spPr>
        <p:txBody>
          <a:bodyPr wrap="none" rtlCol="0">
            <a:spAutoFit/>
          </a:bodyPr>
          <a:lstStyle/>
          <a:p>
            <a:r>
              <a:rPr lang="en-US" sz="1600" dirty="0" smtClean="0"/>
              <a:t>Candidates</a:t>
            </a:r>
            <a:endParaRPr lang="en-US" sz="1600" dirty="0"/>
          </a:p>
        </p:txBody>
      </p:sp>
      <p:sp>
        <p:nvSpPr>
          <p:cNvPr id="151" name="TextBox 150"/>
          <p:cNvSpPr txBox="1"/>
          <p:nvPr/>
        </p:nvSpPr>
        <p:spPr>
          <a:xfrm>
            <a:off x="4114801" y="4267200"/>
            <a:ext cx="825611" cy="338554"/>
          </a:xfrm>
          <a:prstGeom prst="rect">
            <a:avLst/>
          </a:prstGeom>
          <a:noFill/>
        </p:spPr>
        <p:txBody>
          <a:bodyPr wrap="none" rtlCol="0">
            <a:spAutoFit/>
          </a:bodyPr>
          <a:lstStyle/>
          <a:p>
            <a:r>
              <a:rPr lang="en-US" sz="1600" b="1" dirty="0" smtClean="0"/>
              <a:t>Parents</a:t>
            </a:r>
            <a:endParaRPr lang="en-US" sz="1600" b="1" dirty="0"/>
          </a:p>
        </p:txBody>
      </p:sp>
      <p:sp>
        <p:nvSpPr>
          <p:cNvPr id="152" name="TextBox 151"/>
          <p:cNvSpPr txBox="1"/>
          <p:nvPr/>
        </p:nvSpPr>
        <p:spPr>
          <a:xfrm>
            <a:off x="4191001" y="3505200"/>
            <a:ext cx="389850" cy="584775"/>
          </a:xfrm>
          <a:prstGeom prst="rect">
            <a:avLst/>
          </a:prstGeom>
          <a:noFill/>
        </p:spPr>
        <p:txBody>
          <a:bodyPr wrap="none" rtlCol="0">
            <a:spAutoFit/>
          </a:bodyPr>
          <a:lstStyle/>
          <a:p>
            <a:r>
              <a:rPr lang="en-US" sz="3200" b="1" dirty="0" smtClean="0"/>
              <a:t>+</a:t>
            </a:r>
            <a:endParaRPr lang="en-US" sz="3200" b="1" dirty="0"/>
          </a:p>
        </p:txBody>
      </p:sp>
      <p:sp>
        <p:nvSpPr>
          <p:cNvPr id="154" name="TextBox 153"/>
          <p:cNvSpPr txBox="1"/>
          <p:nvPr/>
        </p:nvSpPr>
        <p:spPr>
          <a:xfrm>
            <a:off x="5477551" y="3505200"/>
            <a:ext cx="389850" cy="584775"/>
          </a:xfrm>
          <a:prstGeom prst="rect">
            <a:avLst/>
          </a:prstGeom>
          <a:noFill/>
        </p:spPr>
        <p:txBody>
          <a:bodyPr wrap="none" rtlCol="0">
            <a:spAutoFit/>
          </a:bodyPr>
          <a:lstStyle/>
          <a:p>
            <a:r>
              <a:rPr lang="en-US" sz="3200" b="1" dirty="0" smtClean="0"/>
              <a:t>=</a:t>
            </a:r>
            <a:endParaRPr lang="en-US" sz="3200" b="1" dirty="0"/>
          </a:p>
        </p:txBody>
      </p:sp>
      <p:sp>
        <p:nvSpPr>
          <p:cNvPr id="155" name="TextBox 154"/>
          <p:cNvSpPr txBox="1"/>
          <p:nvPr/>
        </p:nvSpPr>
        <p:spPr>
          <a:xfrm>
            <a:off x="6705601" y="3505200"/>
            <a:ext cx="556563" cy="584775"/>
          </a:xfrm>
          <a:prstGeom prst="rect">
            <a:avLst/>
          </a:prstGeom>
          <a:noFill/>
        </p:spPr>
        <p:txBody>
          <a:bodyPr wrap="none" rtlCol="0">
            <a:spAutoFit/>
          </a:bodyPr>
          <a:lstStyle/>
          <a:p>
            <a:r>
              <a:rPr lang="en-US" sz="3200" b="1" dirty="0" smtClean="0"/>
              <a:t>→</a:t>
            </a:r>
            <a:endParaRPr lang="en-US" sz="3200" b="1" dirty="0"/>
          </a:p>
        </p:txBody>
      </p:sp>
      <p:sp>
        <p:nvSpPr>
          <p:cNvPr id="156" name="U-Turn Arrow 155"/>
          <p:cNvSpPr/>
          <p:nvPr/>
        </p:nvSpPr>
        <p:spPr>
          <a:xfrm rot="16200000">
            <a:off x="38101" y="2628900"/>
            <a:ext cx="1905000" cy="1524000"/>
          </a:xfrm>
          <a:prstGeom prst="uturnArrow">
            <a:avLst>
              <a:gd name="adj1" fmla="val 16390"/>
              <a:gd name="adj2" fmla="val 16633"/>
              <a:gd name="adj3" fmla="val 22045"/>
              <a:gd name="adj4" fmla="val 33395"/>
              <a:gd name="adj5"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TextBox 156"/>
          <p:cNvSpPr txBox="1"/>
          <p:nvPr/>
        </p:nvSpPr>
        <p:spPr>
          <a:xfrm>
            <a:off x="685801" y="4038600"/>
            <a:ext cx="770660" cy="338554"/>
          </a:xfrm>
          <a:prstGeom prst="rect">
            <a:avLst/>
          </a:prstGeom>
          <a:noFill/>
        </p:spPr>
        <p:txBody>
          <a:bodyPr wrap="none" rtlCol="0">
            <a:spAutoFit/>
          </a:bodyPr>
          <a:lstStyle/>
          <a:p>
            <a:r>
              <a:rPr lang="en-US" sz="1600" dirty="0" smtClean="0"/>
              <a:t>Repeat</a:t>
            </a:r>
            <a:endParaRPr lang="en-US" sz="1600" dirty="0"/>
          </a:p>
        </p:txBody>
      </p:sp>
      <p:sp>
        <p:nvSpPr>
          <p:cNvPr id="159" name="TextBox 158"/>
          <p:cNvSpPr txBox="1"/>
          <p:nvPr/>
        </p:nvSpPr>
        <p:spPr>
          <a:xfrm>
            <a:off x="609600" y="5181600"/>
            <a:ext cx="1101905" cy="338554"/>
          </a:xfrm>
          <a:prstGeom prst="rect">
            <a:avLst/>
          </a:prstGeom>
          <a:noFill/>
        </p:spPr>
        <p:txBody>
          <a:bodyPr wrap="none" rtlCol="0">
            <a:spAutoFit/>
          </a:bodyPr>
          <a:lstStyle/>
          <a:p>
            <a:r>
              <a:rPr lang="en-US" sz="1600" dirty="0" smtClean="0"/>
              <a:t>Terminator</a:t>
            </a:r>
            <a:endParaRPr lang="en-US" sz="1600" dirty="0"/>
          </a:p>
        </p:txBody>
      </p:sp>
      <p:grpSp>
        <p:nvGrpSpPr>
          <p:cNvPr id="38" name="Group 266"/>
          <p:cNvGrpSpPr/>
          <p:nvPr/>
        </p:nvGrpSpPr>
        <p:grpSpPr>
          <a:xfrm>
            <a:off x="3276601" y="4953000"/>
            <a:ext cx="1143000" cy="838200"/>
            <a:chOff x="3352800" y="5147846"/>
            <a:chExt cx="1143000" cy="838200"/>
          </a:xfrm>
        </p:grpSpPr>
        <p:sp>
          <p:nvSpPr>
            <p:cNvPr id="161" name="Smiley Face 160"/>
            <p:cNvSpPr/>
            <p:nvPr/>
          </p:nvSpPr>
          <p:spPr>
            <a:xfrm>
              <a:off x="33528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Smiley Face 161"/>
            <p:cNvSpPr/>
            <p:nvPr/>
          </p:nvSpPr>
          <p:spPr>
            <a:xfrm>
              <a:off x="3962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Smiley Face 162"/>
            <p:cNvSpPr/>
            <p:nvPr/>
          </p:nvSpPr>
          <p:spPr>
            <a:xfrm>
              <a:off x="35814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Smiley Face 163"/>
            <p:cNvSpPr/>
            <p:nvPr/>
          </p:nvSpPr>
          <p:spPr>
            <a:xfrm>
              <a:off x="38862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Smiley Face 164"/>
            <p:cNvSpPr/>
            <p:nvPr/>
          </p:nvSpPr>
          <p:spPr>
            <a:xfrm>
              <a:off x="36576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Smiley Face 165"/>
            <p:cNvSpPr/>
            <p:nvPr/>
          </p:nvSpPr>
          <p:spPr>
            <a:xfrm>
              <a:off x="3962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Smiley Face 166"/>
            <p:cNvSpPr/>
            <p:nvPr/>
          </p:nvSpPr>
          <p:spPr>
            <a:xfrm>
              <a:off x="35814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Smiley Face 167"/>
            <p:cNvSpPr/>
            <p:nvPr/>
          </p:nvSpPr>
          <p:spPr>
            <a:xfrm>
              <a:off x="41910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Smiley Face 168"/>
            <p:cNvSpPr/>
            <p:nvPr/>
          </p:nvSpPr>
          <p:spPr>
            <a:xfrm>
              <a:off x="3657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Smiley Face 169"/>
            <p:cNvSpPr/>
            <p:nvPr/>
          </p:nvSpPr>
          <p:spPr>
            <a:xfrm>
              <a:off x="3810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Smiley Face 170"/>
            <p:cNvSpPr/>
            <p:nvPr/>
          </p:nvSpPr>
          <p:spPr>
            <a:xfrm>
              <a:off x="3962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Smiley Face 171"/>
            <p:cNvSpPr/>
            <p:nvPr/>
          </p:nvSpPr>
          <p:spPr>
            <a:xfrm>
              <a:off x="4114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Smiley Face 172"/>
            <p:cNvSpPr/>
            <p:nvPr/>
          </p:nvSpPr>
          <p:spPr>
            <a:xfrm>
              <a:off x="4267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9" name="Group 265"/>
          <p:cNvGrpSpPr/>
          <p:nvPr/>
        </p:nvGrpSpPr>
        <p:grpSpPr>
          <a:xfrm>
            <a:off x="4572001" y="4953000"/>
            <a:ext cx="1143000" cy="838200"/>
            <a:chOff x="4648200" y="5147846"/>
            <a:chExt cx="1143000" cy="838200"/>
          </a:xfrm>
        </p:grpSpPr>
        <p:sp>
          <p:nvSpPr>
            <p:cNvPr id="174" name="Smiley Face 173"/>
            <p:cNvSpPr/>
            <p:nvPr/>
          </p:nvSpPr>
          <p:spPr>
            <a:xfrm>
              <a:off x="46482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Smiley Face 174"/>
            <p:cNvSpPr/>
            <p:nvPr/>
          </p:nvSpPr>
          <p:spPr>
            <a:xfrm>
              <a:off x="4876800" y="5257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Smiley Face 175"/>
            <p:cNvSpPr/>
            <p:nvPr/>
          </p:nvSpPr>
          <p:spPr>
            <a:xfrm>
              <a:off x="49530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Smiley Face 176"/>
            <p:cNvSpPr/>
            <p:nvPr/>
          </p:nvSpPr>
          <p:spPr>
            <a:xfrm>
              <a:off x="5105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Smiley Face 177"/>
            <p:cNvSpPr/>
            <p:nvPr/>
          </p:nvSpPr>
          <p:spPr>
            <a:xfrm>
              <a:off x="52578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Smiley Face 178"/>
            <p:cNvSpPr/>
            <p:nvPr/>
          </p:nvSpPr>
          <p:spPr>
            <a:xfrm>
              <a:off x="53340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Smiley Face 180"/>
            <p:cNvSpPr/>
            <p:nvPr/>
          </p:nvSpPr>
          <p:spPr>
            <a:xfrm>
              <a:off x="5105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Smiley Face 182"/>
            <p:cNvSpPr/>
            <p:nvPr/>
          </p:nvSpPr>
          <p:spPr>
            <a:xfrm>
              <a:off x="54864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Smiley Face 214"/>
            <p:cNvSpPr/>
            <p:nvPr/>
          </p:nvSpPr>
          <p:spPr>
            <a:xfrm>
              <a:off x="4953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Smiley Face 215"/>
            <p:cNvSpPr/>
            <p:nvPr/>
          </p:nvSpPr>
          <p:spPr>
            <a:xfrm>
              <a:off x="5105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Smiley Face 216"/>
            <p:cNvSpPr/>
            <p:nvPr/>
          </p:nvSpPr>
          <p:spPr>
            <a:xfrm>
              <a:off x="5257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Smiley Face 217"/>
            <p:cNvSpPr/>
            <p:nvPr/>
          </p:nvSpPr>
          <p:spPr>
            <a:xfrm>
              <a:off x="5410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Smiley Face 218"/>
            <p:cNvSpPr/>
            <p:nvPr/>
          </p:nvSpPr>
          <p:spPr>
            <a:xfrm>
              <a:off x="5562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0" name="Group 264"/>
          <p:cNvGrpSpPr/>
          <p:nvPr/>
        </p:nvGrpSpPr>
        <p:grpSpPr>
          <a:xfrm>
            <a:off x="5867401" y="4953000"/>
            <a:ext cx="1143000" cy="838200"/>
            <a:chOff x="5943600" y="5147846"/>
            <a:chExt cx="1143000" cy="838200"/>
          </a:xfrm>
        </p:grpSpPr>
        <p:sp>
          <p:nvSpPr>
            <p:cNvPr id="160" name="Smiley Face 159"/>
            <p:cNvSpPr/>
            <p:nvPr/>
          </p:nvSpPr>
          <p:spPr>
            <a:xfrm>
              <a:off x="6248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Smiley Face 219"/>
            <p:cNvSpPr/>
            <p:nvPr/>
          </p:nvSpPr>
          <p:spPr>
            <a:xfrm>
              <a:off x="59436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Smiley Face 220"/>
            <p:cNvSpPr/>
            <p:nvPr/>
          </p:nvSpPr>
          <p:spPr>
            <a:xfrm>
              <a:off x="65532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Smiley Face 221"/>
            <p:cNvSpPr/>
            <p:nvPr/>
          </p:nvSpPr>
          <p:spPr>
            <a:xfrm>
              <a:off x="66294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Smiley Face 222"/>
            <p:cNvSpPr/>
            <p:nvPr/>
          </p:nvSpPr>
          <p:spPr>
            <a:xfrm>
              <a:off x="60198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Smiley Face 223"/>
            <p:cNvSpPr/>
            <p:nvPr/>
          </p:nvSpPr>
          <p:spPr>
            <a:xfrm>
              <a:off x="64008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Smiley Face 224"/>
            <p:cNvSpPr/>
            <p:nvPr/>
          </p:nvSpPr>
          <p:spPr>
            <a:xfrm>
              <a:off x="60960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Smiley Face 225"/>
            <p:cNvSpPr/>
            <p:nvPr/>
          </p:nvSpPr>
          <p:spPr>
            <a:xfrm>
              <a:off x="67818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Smiley Face 226"/>
            <p:cNvSpPr/>
            <p:nvPr/>
          </p:nvSpPr>
          <p:spPr>
            <a:xfrm>
              <a:off x="6248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Smiley Face 227"/>
            <p:cNvSpPr/>
            <p:nvPr/>
          </p:nvSpPr>
          <p:spPr>
            <a:xfrm>
              <a:off x="6400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Smiley Face 228"/>
            <p:cNvSpPr/>
            <p:nvPr/>
          </p:nvSpPr>
          <p:spPr>
            <a:xfrm>
              <a:off x="6553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0" name="Smiley Face 229"/>
            <p:cNvSpPr/>
            <p:nvPr/>
          </p:nvSpPr>
          <p:spPr>
            <a:xfrm>
              <a:off x="6705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1" name="Smiley Face 230"/>
            <p:cNvSpPr/>
            <p:nvPr/>
          </p:nvSpPr>
          <p:spPr>
            <a:xfrm>
              <a:off x="6858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1" name="Group 263"/>
          <p:cNvGrpSpPr/>
          <p:nvPr/>
        </p:nvGrpSpPr>
        <p:grpSpPr>
          <a:xfrm>
            <a:off x="7162801" y="4953000"/>
            <a:ext cx="1143000" cy="838200"/>
            <a:chOff x="7239000" y="5147846"/>
            <a:chExt cx="1143000" cy="838200"/>
          </a:xfrm>
        </p:grpSpPr>
        <p:sp>
          <p:nvSpPr>
            <p:cNvPr id="232" name="Smiley Face 231"/>
            <p:cNvSpPr/>
            <p:nvPr/>
          </p:nvSpPr>
          <p:spPr>
            <a:xfrm>
              <a:off x="7391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3" name="Smiley Face 232"/>
            <p:cNvSpPr/>
            <p:nvPr/>
          </p:nvSpPr>
          <p:spPr>
            <a:xfrm>
              <a:off x="72390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4" name="Smiley Face 233"/>
            <p:cNvSpPr/>
            <p:nvPr/>
          </p:nvSpPr>
          <p:spPr>
            <a:xfrm>
              <a:off x="78486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5" name="Smiley Face 234"/>
            <p:cNvSpPr/>
            <p:nvPr/>
          </p:nvSpPr>
          <p:spPr>
            <a:xfrm>
              <a:off x="79248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6" name="Smiley Face 235"/>
            <p:cNvSpPr/>
            <p:nvPr/>
          </p:nvSpPr>
          <p:spPr>
            <a:xfrm>
              <a:off x="73152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7" name="Smiley Face 236"/>
            <p:cNvSpPr/>
            <p:nvPr/>
          </p:nvSpPr>
          <p:spPr>
            <a:xfrm>
              <a:off x="8001000" y="5452646"/>
              <a:ext cx="228600" cy="228600"/>
            </a:xfrm>
            <a:prstGeom prst="smileyFace">
              <a:avLst/>
            </a:prstGeom>
            <a:noFill/>
            <a:ln w="190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8" name="Smiley Face 237"/>
            <p:cNvSpPr/>
            <p:nvPr/>
          </p:nvSpPr>
          <p:spPr>
            <a:xfrm>
              <a:off x="7391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9" name="Smiley Face 238"/>
            <p:cNvSpPr/>
            <p:nvPr/>
          </p:nvSpPr>
          <p:spPr>
            <a:xfrm>
              <a:off x="80772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0" name="Smiley Face 239"/>
            <p:cNvSpPr/>
            <p:nvPr/>
          </p:nvSpPr>
          <p:spPr>
            <a:xfrm>
              <a:off x="7543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1" name="Smiley Face 240"/>
            <p:cNvSpPr/>
            <p:nvPr/>
          </p:nvSpPr>
          <p:spPr>
            <a:xfrm>
              <a:off x="7696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2" name="Smiley Face 241"/>
            <p:cNvSpPr/>
            <p:nvPr/>
          </p:nvSpPr>
          <p:spPr>
            <a:xfrm>
              <a:off x="7848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3" name="Smiley Face 242"/>
            <p:cNvSpPr/>
            <p:nvPr/>
          </p:nvSpPr>
          <p:spPr>
            <a:xfrm>
              <a:off x="8001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4" name="Smiley Face 243"/>
            <p:cNvSpPr/>
            <p:nvPr/>
          </p:nvSpPr>
          <p:spPr>
            <a:xfrm>
              <a:off x="8153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7" name="Smiley Face 246"/>
            <p:cNvSpPr/>
            <p:nvPr/>
          </p:nvSpPr>
          <p:spPr>
            <a:xfrm>
              <a:off x="76962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52" name="TextBox 251"/>
          <p:cNvSpPr txBox="1"/>
          <p:nvPr/>
        </p:nvSpPr>
        <p:spPr>
          <a:xfrm>
            <a:off x="3200400" y="5824954"/>
            <a:ext cx="1309269" cy="338554"/>
          </a:xfrm>
          <a:prstGeom prst="rect">
            <a:avLst/>
          </a:prstGeom>
          <a:noFill/>
        </p:spPr>
        <p:txBody>
          <a:bodyPr wrap="none" rtlCol="0">
            <a:spAutoFit/>
          </a:bodyPr>
          <a:lstStyle/>
          <a:p>
            <a:r>
              <a:rPr lang="en-US" sz="1600" b="1" dirty="0" smtClean="0"/>
              <a:t>Best Solution</a:t>
            </a:r>
            <a:endParaRPr lang="en-US" sz="1600" b="1" dirty="0"/>
          </a:p>
        </p:txBody>
      </p:sp>
      <p:grpSp>
        <p:nvGrpSpPr>
          <p:cNvPr id="42" name="Group 268"/>
          <p:cNvGrpSpPr/>
          <p:nvPr/>
        </p:nvGrpSpPr>
        <p:grpSpPr>
          <a:xfrm>
            <a:off x="3200401" y="1600200"/>
            <a:ext cx="1143000" cy="838200"/>
            <a:chOff x="3276600" y="1600200"/>
            <a:chExt cx="1143000" cy="838200"/>
          </a:xfrm>
        </p:grpSpPr>
        <p:sp>
          <p:nvSpPr>
            <p:cNvPr id="272" name="Smiley Face 271"/>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3" name="Smiley Face 282"/>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4" name="Smiley Face 283"/>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5" name="Smiley Face 284"/>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6" name="Smiley Face 285"/>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7" name="Smiley Face 286"/>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8" name="Smiley Face 287"/>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9" name="Smiley Face 288"/>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0" name="Smiley Face 289"/>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1" name="Smiley Face 290"/>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2" name="Smiley Face 291"/>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3" name="Smiley Face 292"/>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4" name="Smiley Face 293"/>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3" name="Group 294"/>
          <p:cNvGrpSpPr/>
          <p:nvPr/>
        </p:nvGrpSpPr>
        <p:grpSpPr>
          <a:xfrm>
            <a:off x="5791201" y="1600200"/>
            <a:ext cx="1143000" cy="838200"/>
            <a:chOff x="5867400" y="1600200"/>
            <a:chExt cx="1143000" cy="838200"/>
          </a:xfrm>
        </p:grpSpPr>
        <p:sp>
          <p:nvSpPr>
            <p:cNvPr id="296" name="Smiley Face 295"/>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7" name="Smiley Face 296"/>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8" name="Smiley Face 297"/>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9" name="Smiley Face 298"/>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4" name="Smiley Face 313"/>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5" name="Smiley Face 314"/>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9" name="Smiley Face 318"/>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0" name="Smiley Face 319"/>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1" name="Smiley Face 320"/>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2" name="Smiley Face 321"/>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3" name="Smiley Face 322"/>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4" name="Smiley Face 323"/>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5" name="Smiley Face 324"/>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4" name="Group 325"/>
          <p:cNvGrpSpPr/>
          <p:nvPr/>
        </p:nvGrpSpPr>
        <p:grpSpPr>
          <a:xfrm>
            <a:off x="3200401" y="3429000"/>
            <a:ext cx="1143000" cy="838200"/>
            <a:chOff x="3276600" y="1600200"/>
            <a:chExt cx="1143000" cy="838200"/>
          </a:xfrm>
        </p:grpSpPr>
        <p:sp>
          <p:nvSpPr>
            <p:cNvPr id="327" name="Smiley Face 326"/>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8" name="Smiley Face 327"/>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9" name="Smiley Face 328"/>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0" name="Smiley Face 329"/>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1" name="Smiley Face 330"/>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2" name="Smiley Face 331"/>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3" name="Smiley Face 332"/>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4" name="Smiley Face 333"/>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5" name="Smiley Face 334"/>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6" name="Smiley Face 335"/>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7" name="Smiley Face 336"/>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8" name="Smiley Face 337"/>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9" name="Smiley Face 338"/>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5" name="Group 339"/>
          <p:cNvGrpSpPr/>
          <p:nvPr/>
        </p:nvGrpSpPr>
        <p:grpSpPr>
          <a:xfrm>
            <a:off x="4495801" y="3429000"/>
            <a:ext cx="1143000" cy="838200"/>
            <a:chOff x="5867400" y="1600200"/>
            <a:chExt cx="1143000" cy="838200"/>
          </a:xfrm>
        </p:grpSpPr>
        <p:sp>
          <p:nvSpPr>
            <p:cNvPr id="341" name="Smiley Face 340"/>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2" name="Smiley Face 341"/>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3" name="Smiley Face 342"/>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4" name="Smiley Face 343"/>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5" name="Smiley Face 344"/>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6" name="Smiley Face 345"/>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7" name="Smiley Face 346"/>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8" name="Smiley Face 347"/>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9" name="Smiley Face 348"/>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0" name="Smiley Face 349"/>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1" name="Smiley Face 350"/>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2" name="Smiley Face 351"/>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3" name="Smiley Face 352"/>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6" name="Group 353"/>
          <p:cNvGrpSpPr/>
          <p:nvPr/>
        </p:nvGrpSpPr>
        <p:grpSpPr>
          <a:xfrm>
            <a:off x="5791201" y="3429000"/>
            <a:ext cx="1143000" cy="838200"/>
            <a:chOff x="5867400" y="3429000"/>
            <a:chExt cx="1143000" cy="838200"/>
          </a:xfrm>
        </p:grpSpPr>
        <p:sp>
          <p:nvSpPr>
            <p:cNvPr id="355" name="Smiley Face 354"/>
            <p:cNvSpPr/>
            <p:nvPr/>
          </p:nvSpPr>
          <p:spPr>
            <a:xfrm>
              <a:off x="6019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6" name="Smiley Face 355"/>
            <p:cNvSpPr/>
            <p:nvPr/>
          </p:nvSpPr>
          <p:spPr>
            <a:xfrm>
              <a:off x="5867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7" name="Smiley Face 356"/>
            <p:cNvSpPr/>
            <p:nvPr/>
          </p:nvSpPr>
          <p:spPr>
            <a:xfrm>
              <a:off x="6477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8" name="Smiley Face 357"/>
            <p:cNvSpPr/>
            <p:nvPr/>
          </p:nvSpPr>
          <p:spPr>
            <a:xfrm>
              <a:off x="6553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9" name="Smiley Face 358"/>
            <p:cNvSpPr/>
            <p:nvPr/>
          </p:nvSpPr>
          <p:spPr>
            <a:xfrm>
              <a:off x="5943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0" name="Smiley Face 359"/>
            <p:cNvSpPr/>
            <p:nvPr/>
          </p:nvSpPr>
          <p:spPr>
            <a:xfrm>
              <a:off x="6629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1" name="Smiley Face 360"/>
            <p:cNvSpPr/>
            <p:nvPr/>
          </p:nvSpPr>
          <p:spPr>
            <a:xfrm>
              <a:off x="6019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2" name="Smiley Face 361"/>
            <p:cNvSpPr/>
            <p:nvPr/>
          </p:nvSpPr>
          <p:spPr>
            <a:xfrm>
              <a:off x="6705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3" name="Smiley Face 362"/>
            <p:cNvSpPr/>
            <p:nvPr/>
          </p:nvSpPr>
          <p:spPr>
            <a:xfrm>
              <a:off x="6172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4" name="Smiley Face 363"/>
            <p:cNvSpPr/>
            <p:nvPr/>
          </p:nvSpPr>
          <p:spPr>
            <a:xfrm>
              <a:off x="6324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5" name="Smiley Face 364"/>
            <p:cNvSpPr/>
            <p:nvPr/>
          </p:nvSpPr>
          <p:spPr>
            <a:xfrm>
              <a:off x="6477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6" name="Smiley Face 365"/>
            <p:cNvSpPr/>
            <p:nvPr/>
          </p:nvSpPr>
          <p:spPr>
            <a:xfrm>
              <a:off x="6629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7" name="Smiley Face 366"/>
            <p:cNvSpPr/>
            <p:nvPr/>
          </p:nvSpPr>
          <p:spPr>
            <a:xfrm>
              <a:off x="6781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68" name="Right Arrow 367"/>
          <p:cNvSpPr/>
          <p:nvPr/>
        </p:nvSpPr>
        <p:spPr>
          <a:xfrm rot="5400000">
            <a:off x="6591301" y="3467100"/>
            <a:ext cx="3962400" cy="685800"/>
          </a:xfrm>
          <a:prstGeom prst="rightArrow">
            <a:avLst>
              <a:gd name="adj1" fmla="val 50000"/>
              <a:gd name="adj2" fmla="val 146970"/>
            </a:avLst>
          </a:prstGeom>
          <a:gradFill>
            <a:gsLst>
              <a:gs pos="0">
                <a:srgbClr val="5E9EFF"/>
              </a:gs>
              <a:gs pos="39999">
                <a:srgbClr val="85C2FF"/>
              </a:gs>
              <a:gs pos="70000">
                <a:srgbClr val="C4D6EB"/>
              </a:gs>
              <a:gs pos="100000">
                <a:srgbClr val="FFEBFA"/>
              </a:gs>
            </a:gsLst>
            <a:lin ang="10800000" scaled="0"/>
          </a:gradFill>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solidFill>
                  <a:schemeClr val="tx1"/>
                </a:solidFill>
              </a:rPr>
              <a:t>Generations / </a:t>
            </a:r>
            <a:r>
              <a:rPr lang="en-US" sz="1600" b="1" dirty="0" err="1" smtClean="0">
                <a:solidFill>
                  <a:schemeClr val="tx1"/>
                </a:solidFill>
              </a:rPr>
              <a:t>Epocs</a:t>
            </a:r>
            <a:endParaRPr lang="en-US" sz="16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wipe(left)">
                                      <p:cBhvr>
                                        <p:cTn id="7" dur="500"/>
                                        <p:tgtEl>
                                          <p:spTgt spid="18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2875 -0.00533 L -3.33333E-6 3.69822E-6 " pathEditMode="relative" rAng="0" ptsTypes="AA">
                                      <p:cBhvr>
                                        <p:cTn id="12" dur="500" fill="hold"/>
                                        <p:tgtEl>
                                          <p:spTgt spid="30"/>
                                        </p:tgtEl>
                                        <p:attrNameLst>
                                          <p:attrName>ppt_x</p:attrName>
                                          <p:attrName>ppt_y</p:attrName>
                                        </p:attrNameLst>
                                      </p:cBhvr>
                                      <p:rCtr x="144" y="3"/>
                                    </p:animMotion>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par>
                                <p:cTn id="16" presetID="0" presetClass="path" presetSubtype="0" accel="50000" decel="50000" fill="hold" nodeType="withEffect">
                                  <p:stCondLst>
                                    <p:cond delay="0"/>
                                  </p:stCondLst>
                                  <p:childTnLst>
                                    <p:animMotion origin="layout" path="M -0.42917 3.69822E-6 L 0 3.69822E-6 " pathEditMode="relative" rAng="0" ptsTypes="AA">
                                      <p:cBhvr>
                                        <p:cTn id="17" dur="500" fill="hold"/>
                                        <p:tgtEl>
                                          <p:spTgt spid="31"/>
                                        </p:tgtEl>
                                        <p:attrNameLst>
                                          <p:attrName>ppt_x</p:attrName>
                                          <p:attrName>ppt_y</p:attrName>
                                        </p:attrNameLst>
                                      </p:cBhvr>
                                      <p:rCtr x="215" y="0"/>
                                    </p:animMotion>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0.57084 -0.00555 L 3.33333E-6 -4.44444E-6 " pathEditMode="relative" rAng="0" ptsTypes="AA">
                                      <p:cBhvr>
                                        <p:cTn id="22" dur="500" fill="hold"/>
                                        <p:tgtEl>
                                          <p:spTgt spid="32"/>
                                        </p:tgtEl>
                                        <p:attrNameLst>
                                          <p:attrName>ppt_x</p:attrName>
                                          <p:attrName>ppt_y</p:attrName>
                                        </p:attrNameLst>
                                      </p:cBhvr>
                                      <p:rCtr x="285" y="3"/>
                                    </p:animMotion>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7125 -0.00556 L -3.33333E-6 3.69822E-6 " pathEditMode="relative" rAng="0" ptsTypes="AA">
                                      <p:cBhvr>
                                        <p:cTn id="27" dur="500" fill="hold"/>
                                        <p:tgtEl>
                                          <p:spTgt spid="33"/>
                                        </p:tgtEl>
                                        <p:attrNameLst>
                                          <p:attrName>ppt_x</p:attrName>
                                          <p:attrName>ppt_y</p:attrName>
                                        </p:attrNameLst>
                                      </p:cBhvr>
                                      <p:rCtr x="356" y="3"/>
                                    </p:animMotion>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2"/>
                                        </p:tgtEl>
                                        <p:attrNameLst>
                                          <p:attrName>style.visibility</p:attrName>
                                        </p:attrNameLst>
                                      </p:cBhvr>
                                      <p:to>
                                        <p:strVal val="visible"/>
                                      </p:to>
                                    </p:set>
                                    <p:animEffect transition="in" filter="wipe(left)">
                                      <p:cBhvr>
                                        <p:cTn id="32" dur="500"/>
                                        <p:tgtEl>
                                          <p:spTgt spid="182"/>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184"/>
                                        </p:tgtEl>
                                        <p:attrNameLst>
                                          <p:attrName>style.visibility</p:attrName>
                                        </p:attrNameLst>
                                      </p:cBhvr>
                                      <p:to>
                                        <p:strVal val="visible"/>
                                      </p:to>
                                    </p:set>
                                    <p:animEffect transition="in" filter="wipe(up)">
                                      <p:cBhvr>
                                        <p:cTn id="36" dur="500"/>
                                        <p:tgtEl>
                                          <p:spTgt spid="184"/>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185"/>
                                        </p:tgtEl>
                                        <p:attrNameLst>
                                          <p:attrName>style.visibility</p:attrName>
                                        </p:attrNameLst>
                                      </p:cBhvr>
                                      <p:to>
                                        <p:strVal val="visible"/>
                                      </p:to>
                                    </p:set>
                                    <p:animEffect transition="in" filter="wipe(up)">
                                      <p:cBhvr>
                                        <p:cTn id="40" dur="500"/>
                                        <p:tgtEl>
                                          <p:spTgt spid="185"/>
                                        </p:tgtEl>
                                      </p:cBhvr>
                                    </p:animEffect>
                                  </p:childTnLst>
                                </p:cTn>
                              </p:par>
                            </p:childTnLst>
                          </p:cTn>
                        </p:par>
                        <p:par>
                          <p:cTn id="41" fill="hold">
                            <p:stCondLst>
                              <p:cond delay="1500"/>
                            </p:stCondLst>
                            <p:childTnLst>
                              <p:par>
                                <p:cTn id="42" presetID="22" presetClass="entr" presetSubtype="1" fill="hold" grpId="0" nodeType="afterEffect">
                                  <p:stCondLst>
                                    <p:cond delay="0"/>
                                  </p:stCondLst>
                                  <p:childTnLst>
                                    <p:set>
                                      <p:cBhvr>
                                        <p:cTn id="43" dur="1" fill="hold">
                                          <p:stCondLst>
                                            <p:cond delay="0"/>
                                          </p:stCondLst>
                                        </p:cTn>
                                        <p:tgtEl>
                                          <p:spTgt spid="186"/>
                                        </p:tgtEl>
                                        <p:attrNameLst>
                                          <p:attrName>style.visibility</p:attrName>
                                        </p:attrNameLst>
                                      </p:cBhvr>
                                      <p:to>
                                        <p:strVal val="visible"/>
                                      </p:to>
                                    </p:set>
                                    <p:animEffect transition="in" filter="wipe(up)">
                                      <p:cBhvr>
                                        <p:cTn id="44" dur="500"/>
                                        <p:tgtEl>
                                          <p:spTgt spid="186"/>
                                        </p:tgtEl>
                                      </p:cBhvr>
                                    </p:animEffect>
                                  </p:childTnLst>
                                </p:cTn>
                              </p:par>
                            </p:childTnLst>
                          </p:cTn>
                        </p:par>
                        <p:par>
                          <p:cTn id="45" fill="hold">
                            <p:stCondLst>
                              <p:cond delay="2000"/>
                            </p:stCondLst>
                            <p:childTnLst>
                              <p:par>
                                <p:cTn id="46" presetID="22" presetClass="entr" presetSubtype="1" fill="hold" grpId="0" nodeType="afterEffect">
                                  <p:stCondLst>
                                    <p:cond delay="0"/>
                                  </p:stCondLst>
                                  <p:childTnLst>
                                    <p:set>
                                      <p:cBhvr>
                                        <p:cTn id="47" dur="1" fill="hold">
                                          <p:stCondLst>
                                            <p:cond delay="0"/>
                                          </p:stCondLst>
                                        </p:cTn>
                                        <p:tgtEl>
                                          <p:spTgt spid="187"/>
                                        </p:tgtEl>
                                        <p:attrNameLst>
                                          <p:attrName>style.visibility</p:attrName>
                                        </p:attrNameLst>
                                      </p:cBhvr>
                                      <p:to>
                                        <p:strVal val="visible"/>
                                      </p:to>
                                    </p:set>
                                    <p:animEffect transition="in" filter="wipe(up)">
                                      <p:cBhvr>
                                        <p:cTn id="48" dur="500"/>
                                        <p:tgtEl>
                                          <p:spTgt spid="18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8"/>
                                        </p:tgtEl>
                                        <p:attrNameLst>
                                          <p:attrName>style.visibility</p:attrName>
                                        </p:attrNameLst>
                                      </p:cBhvr>
                                      <p:to>
                                        <p:strVal val="visible"/>
                                      </p:to>
                                    </p:set>
                                    <p:animEffect transition="in" filter="wipe(left)">
                                      <p:cBhvr>
                                        <p:cTn id="53" dur="500"/>
                                        <p:tgtEl>
                                          <p:spTgt spid="188"/>
                                        </p:tgtEl>
                                      </p:cBhvr>
                                    </p:animEffec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par>
                          <p:cTn id="59" fill="hold">
                            <p:stCondLst>
                              <p:cond delay="500"/>
                            </p:stCondLst>
                            <p:childTnLst>
                              <p:par>
                                <p:cTn id="60" presetID="0" presetClass="path" presetSubtype="0" accel="50000" decel="50000" fill="hold" nodeType="afterEffect">
                                  <p:stCondLst>
                                    <p:cond delay="0"/>
                                  </p:stCondLst>
                                  <p:childTnLst>
                                    <p:animMotion origin="layout" path="M -3.33333E-6 -4.44444E-6 L -3.33333E-6 0.26112 " pathEditMode="relative" rAng="0" ptsTypes="AA">
                                      <p:cBhvr>
                                        <p:cTn id="61" dur="500" fill="hold"/>
                                        <p:tgtEl>
                                          <p:spTgt spid="42"/>
                                        </p:tgtEl>
                                        <p:attrNameLst>
                                          <p:attrName>ppt_x</p:attrName>
                                          <p:attrName>ppt_y</p:attrName>
                                        </p:attrNameLst>
                                      </p:cBhvr>
                                      <p:rCtr x="0" y="131"/>
                                    </p:animMotion>
                                  </p:childTnLst>
                                </p:cTn>
                              </p:par>
                              <p:par>
                                <p:cTn id="62" presetID="0" presetClass="path" presetSubtype="0" accel="50000" decel="50000" fill="hold" nodeType="withEffect">
                                  <p:stCondLst>
                                    <p:cond delay="0"/>
                                  </p:stCondLst>
                                  <p:childTnLst>
                                    <p:animMotion origin="layout" path="M 3.33333E-6 -4.44444E-6 L -0.14584 0.26112 " pathEditMode="relative" rAng="0" ptsTypes="AA">
                                      <p:cBhvr>
                                        <p:cTn id="63" dur="500" fill="hold"/>
                                        <p:tgtEl>
                                          <p:spTgt spid="43"/>
                                        </p:tgtEl>
                                        <p:attrNameLst>
                                          <p:attrName>ppt_x</p:attrName>
                                          <p:attrName>ppt_y</p:attrName>
                                        </p:attrNameLst>
                                      </p:cBhvr>
                                      <p:rCtr x="-73" y="131"/>
                                    </p:animMotion>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par>
                          <p:cTn id="71" fill="hold">
                            <p:stCondLst>
                              <p:cond delay="1500"/>
                            </p:stCondLst>
                            <p:childTnLst>
                              <p:par>
                                <p:cTn id="72" presetID="10" presetClass="exit" presetSubtype="0" fill="hold" nodeType="afterEffect">
                                  <p:stCondLst>
                                    <p:cond delay="0"/>
                                  </p:stCondLst>
                                  <p:childTnLst>
                                    <p:animEffect transition="out" filter="fade">
                                      <p:cBhvr>
                                        <p:cTn id="73" dur="500"/>
                                        <p:tgtEl>
                                          <p:spTgt spid="42"/>
                                        </p:tgtEl>
                                      </p:cBhvr>
                                    </p:animEffect>
                                    <p:set>
                                      <p:cBhvr>
                                        <p:cTn id="74" dur="1" fill="hold">
                                          <p:stCondLst>
                                            <p:cond delay="499"/>
                                          </p:stCondLst>
                                        </p:cTn>
                                        <p:tgtEl>
                                          <p:spTgt spid="42"/>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43"/>
                                        </p:tgtEl>
                                      </p:cBhvr>
                                    </p:animEffect>
                                    <p:set>
                                      <p:cBhvr>
                                        <p:cTn id="77" dur="1" fill="hold">
                                          <p:stCondLst>
                                            <p:cond delay="499"/>
                                          </p:stCondLst>
                                        </p:cTn>
                                        <p:tgtEl>
                                          <p:spTgt spid="4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43"/>
                                        </p:tgtEl>
                                        <p:attrNameLst>
                                          <p:attrName>style.visibility</p:attrName>
                                        </p:attrNameLst>
                                      </p:cBhvr>
                                      <p:to>
                                        <p:strVal val="visible"/>
                                      </p:to>
                                    </p:set>
                                    <p:animEffect transition="in" filter="wipe(left)">
                                      <p:cBhvr>
                                        <p:cTn id="82" dur="500"/>
                                        <p:tgtEl>
                                          <p:spTgt spid="14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51"/>
                                        </p:tgtEl>
                                        <p:attrNameLst>
                                          <p:attrName>style.visibility</p:attrName>
                                        </p:attrNameLst>
                                      </p:cBhvr>
                                      <p:to>
                                        <p:strVal val="visible"/>
                                      </p:to>
                                    </p:set>
                                    <p:animEffect transition="in" filter="wipe(left)">
                                      <p:cBhvr>
                                        <p:cTn id="86" dur="500"/>
                                        <p:tgtEl>
                                          <p:spTgt spid="151"/>
                                        </p:tgtEl>
                                      </p:cBhvr>
                                    </p:animEffect>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wipe(left)">
                                      <p:cBhvr>
                                        <p:cTn id="90" dur="500"/>
                                        <p:tgtEl>
                                          <p:spTgt spid="152"/>
                                        </p:tgtEl>
                                      </p:cBhvr>
                                    </p:animEffect>
                                  </p:childTnLst>
                                </p:cTn>
                              </p:par>
                            </p:childTnLst>
                          </p:cTn>
                        </p:par>
                        <p:par>
                          <p:cTn id="91" fill="hold">
                            <p:stCondLst>
                              <p:cond delay="1500"/>
                            </p:stCondLst>
                            <p:childTnLst>
                              <p:par>
                                <p:cTn id="92" presetID="1" presetClass="entr" presetSubtype="0"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childTnLst>
                                </p:cTn>
                              </p:par>
                            </p:childTnLst>
                          </p:cTn>
                        </p:par>
                        <p:par>
                          <p:cTn id="94" fill="hold">
                            <p:stCondLst>
                              <p:cond delay="1500"/>
                            </p:stCondLst>
                            <p:childTnLst>
                              <p:par>
                                <p:cTn id="95" presetID="0" presetClass="path" presetSubtype="0" accel="50000" decel="50000" fill="hold" nodeType="afterEffect">
                                  <p:stCondLst>
                                    <p:cond delay="0"/>
                                  </p:stCondLst>
                                  <p:childTnLst>
                                    <p:animMotion origin="layout" path="M 3.33333E-6 -0.00555 L 0.28333 -2.22222E-6 " pathEditMode="relative" rAng="0" ptsTypes="AA">
                                      <p:cBhvr>
                                        <p:cTn id="96" dur="2000" fill="hold"/>
                                        <p:tgtEl>
                                          <p:spTgt spid="44"/>
                                        </p:tgtEl>
                                        <p:attrNameLst>
                                          <p:attrName>ppt_x</p:attrName>
                                          <p:attrName>ppt_y</p:attrName>
                                        </p:attrNameLst>
                                      </p:cBhvr>
                                      <p:rCtr x="142" y="3"/>
                                    </p:animMotion>
                                  </p:childTnLst>
                                </p:cTn>
                              </p:par>
                              <p:par>
                                <p:cTn id="97" presetID="1" presetClass="entr" presetSubtype="0" fill="hold" nodeType="with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par>
                                <p:cTn id="99" presetID="0" presetClass="path" presetSubtype="0" accel="50000" decel="50000" fill="hold" nodeType="withEffect">
                                  <p:stCondLst>
                                    <p:cond delay="0"/>
                                  </p:stCondLst>
                                  <p:childTnLst>
                                    <p:animMotion origin="layout" path="M -3.33333E-6 4.44444E-6 L 0.14167 4.44444E-6 " pathEditMode="relative" rAng="0" ptsTypes="AA">
                                      <p:cBhvr>
                                        <p:cTn id="100" dur="2000" fill="hold"/>
                                        <p:tgtEl>
                                          <p:spTgt spid="45"/>
                                        </p:tgtEl>
                                        <p:attrNameLst>
                                          <p:attrName>ppt_x</p:attrName>
                                          <p:attrName>ppt_y</p:attrName>
                                        </p:attrNameLst>
                                      </p:cBhvr>
                                      <p:rCtr x="71" y="0"/>
                                    </p:animMotion>
                                  </p:childTnLst>
                                </p:cTn>
                              </p:par>
                            </p:childTnLst>
                          </p:cTn>
                        </p:par>
                        <p:par>
                          <p:cTn id="101" fill="hold">
                            <p:stCondLst>
                              <p:cond delay="3500"/>
                            </p:stCondLst>
                            <p:childTnLst>
                              <p:par>
                                <p:cTn id="102" presetID="22" presetClass="entr" presetSubtype="8" fill="hold" grpId="0"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4000"/>
                            </p:stCondLst>
                            <p:childTnLst>
                              <p:par>
                                <p:cTn id="106" presetID="22" presetClass="entr" presetSubtype="8" fill="hold" grpId="0" nodeType="afterEffect">
                                  <p:stCondLst>
                                    <p:cond delay="0"/>
                                  </p:stCondLst>
                                  <p:childTnLst>
                                    <p:set>
                                      <p:cBhvr>
                                        <p:cTn id="107" dur="1" fill="hold">
                                          <p:stCondLst>
                                            <p:cond delay="0"/>
                                          </p:stCondLst>
                                        </p:cTn>
                                        <p:tgtEl>
                                          <p:spTgt spid="316"/>
                                        </p:tgtEl>
                                        <p:attrNameLst>
                                          <p:attrName>style.visibility</p:attrName>
                                        </p:attrNameLst>
                                      </p:cBhvr>
                                      <p:to>
                                        <p:strVal val="visible"/>
                                      </p:to>
                                    </p:set>
                                    <p:animEffect transition="in" filter="wipe(left)">
                                      <p:cBhvr>
                                        <p:cTn id="108" dur="500"/>
                                        <p:tgtEl>
                                          <p:spTgt spid="316"/>
                                        </p:tgtEl>
                                      </p:cBhvr>
                                    </p:animEffect>
                                  </p:childTnLst>
                                </p:cTn>
                              </p:par>
                            </p:childTnLst>
                          </p:cTn>
                        </p:par>
                        <p:par>
                          <p:cTn id="109" fill="hold">
                            <p:stCondLst>
                              <p:cond delay="4500"/>
                            </p:stCondLst>
                            <p:childTnLst>
                              <p:par>
                                <p:cTn id="110" presetID="10" presetClass="entr" presetSubtype="0" fill="hold"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500"/>
                                        <p:tgtEl>
                                          <p:spTgt spid="36"/>
                                        </p:tgtEl>
                                      </p:cBhvr>
                                    </p:animEffect>
                                  </p:childTnLst>
                                </p:cTn>
                              </p:par>
                            </p:childTnLst>
                          </p:cTn>
                        </p:par>
                        <p:par>
                          <p:cTn id="113" fill="hold">
                            <p:stCondLst>
                              <p:cond delay="5000"/>
                            </p:stCondLst>
                            <p:childTnLst>
                              <p:par>
                                <p:cTn id="114" presetID="10" presetClass="exit" presetSubtype="0" fill="hold" nodeType="afterEffect">
                                  <p:stCondLst>
                                    <p:cond delay="0"/>
                                  </p:stCondLst>
                                  <p:childTnLst>
                                    <p:animEffect transition="out" filter="fade">
                                      <p:cBhvr>
                                        <p:cTn id="115" dur="500"/>
                                        <p:tgtEl>
                                          <p:spTgt spid="44"/>
                                        </p:tgtEl>
                                      </p:cBhvr>
                                    </p:animEffect>
                                    <p:set>
                                      <p:cBhvr>
                                        <p:cTn id="116" dur="1" fill="hold">
                                          <p:stCondLst>
                                            <p:cond delay="499"/>
                                          </p:stCondLst>
                                        </p:cTn>
                                        <p:tgtEl>
                                          <p:spTgt spid="44"/>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45"/>
                                        </p:tgtEl>
                                      </p:cBhvr>
                                    </p:animEffect>
                                    <p:set>
                                      <p:cBhvr>
                                        <p:cTn id="119" dur="1" fill="hold">
                                          <p:stCondLst>
                                            <p:cond delay="499"/>
                                          </p:stCondLst>
                                        </p:cTn>
                                        <p:tgtEl>
                                          <p:spTgt spid="45"/>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55"/>
                                        </p:tgtEl>
                                        <p:attrNameLst>
                                          <p:attrName>style.visibility</p:attrName>
                                        </p:attrNameLst>
                                      </p:cBhvr>
                                      <p:to>
                                        <p:strVal val="visible"/>
                                      </p:to>
                                    </p:set>
                                    <p:animEffect transition="in" filter="wipe(left)">
                                      <p:cBhvr>
                                        <p:cTn id="124" dur="500"/>
                                        <p:tgtEl>
                                          <p:spTgt spid="155"/>
                                        </p:tgtEl>
                                      </p:cBhvr>
                                    </p:animEffect>
                                  </p:childTnLst>
                                </p:cTn>
                              </p:par>
                            </p:childTnLst>
                          </p:cTn>
                        </p:par>
                        <p:par>
                          <p:cTn id="125" fill="hold">
                            <p:stCondLst>
                              <p:cond delay="500"/>
                            </p:stCondLst>
                            <p:childTnLst>
                              <p:par>
                                <p:cTn id="126" presetID="22" presetClass="entr" presetSubtype="8" fill="hold" grpId="0" nodeType="afterEffect">
                                  <p:stCondLst>
                                    <p:cond delay="0"/>
                                  </p:stCondLst>
                                  <p:childTnLst>
                                    <p:set>
                                      <p:cBhvr>
                                        <p:cTn id="127" dur="1" fill="hold">
                                          <p:stCondLst>
                                            <p:cond delay="0"/>
                                          </p:stCondLst>
                                        </p:cTn>
                                        <p:tgtEl>
                                          <p:spTgt spid="317"/>
                                        </p:tgtEl>
                                        <p:attrNameLst>
                                          <p:attrName>style.visibility</p:attrName>
                                        </p:attrNameLst>
                                      </p:cBhvr>
                                      <p:to>
                                        <p:strVal val="visible"/>
                                      </p:to>
                                    </p:set>
                                    <p:animEffect transition="in" filter="wipe(left)">
                                      <p:cBhvr>
                                        <p:cTn id="128" dur="500"/>
                                        <p:tgtEl>
                                          <p:spTgt spid="317"/>
                                        </p:tgtEl>
                                      </p:cBhvr>
                                    </p:animEffect>
                                  </p:childTnLst>
                                </p:cTn>
                              </p:par>
                              <p:par>
                                <p:cTn id="129" presetID="10" presetClass="entr" presetSubtype="0" fill="hold" nodeType="with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500"/>
                                        <p:tgtEl>
                                          <p:spTgt spid="46"/>
                                        </p:tgtEl>
                                      </p:cBhvr>
                                    </p:animEffect>
                                  </p:childTnLst>
                                </p:cTn>
                              </p:par>
                            </p:childTnLst>
                          </p:cTn>
                        </p:par>
                        <p:par>
                          <p:cTn id="132" fill="hold">
                            <p:stCondLst>
                              <p:cond delay="1000"/>
                            </p:stCondLst>
                            <p:childTnLst>
                              <p:par>
                                <p:cTn id="133" presetID="0" presetClass="path" presetSubtype="0" accel="50000" decel="50000" fill="hold" nodeType="afterEffect">
                                  <p:stCondLst>
                                    <p:cond delay="0"/>
                                  </p:stCondLst>
                                  <p:childTnLst>
                                    <p:animMotion origin="layout" path="M 3.33333E-6 -1.11111E-6 L 0.13993 -1.11111E-6 " pathEditMode="relative" rAng="0" ptsTypes="AA">
                                      <p:cBhvr>
                                        <p:cTn id="134" dur="500" fill="hold"/>
                                        <p:tgtEl>
                                          <p:spTgt spid="46"/>
                                        </p:tgtEl>
                                        <p:attrNameLst>
                                          <p:attrName>ppt_x</p:attrName>
                                          <p:attrName>ppt_y</p:attrName>
                                        </p:attrNameLst>
                                      </p:cBhvr>
                                      <p:rCtr x="70" y="0"/>
                                    </p:animMotion>
                                  </p:childTnLst>
                                </p:cTn>
                              </p:par>
                            </p:childTnLst>
                          </p:cTn>
                        </p:par>
                        <p:par>
                          <p:cTn id="135" fill="hold">
                            <p:stCondLst>
                              <p:cond delay="1500"/>
                            </p:stCondLst>
                            <p:childTnLst>
                              <p:par>
                                <p:cTn id="136" presetID="10" presetClass="entr" presetSubtype="0" fill="hold" nodeType="afterEffect">
                                  <p:stCondLst>
                                    <p:cond delay="0"/>
                                  </p:stCondLst>
                                  <p:childTnLst>
                                    <p:set>
                                      <p:cBhvr>
                                        <p:cTn id="137" dur="1" fill="hold">
                                          <p:stCondLst>
                                            <p:cond delay="0"/>
                                          </p:stCondLst>
                                        </p:cTn>
                                        <p:tgtEl>
                                          <p:spTgt spid="37"/>
                                        </p:tgtEl>
                                        <p:attrNameLst>
                                          <p:attrName>style.visibility</p:attrName>
                                        </p:attrNameLst>
                                      </p:cBhvr>
                                      <p:to>
                                        <p:strVal val="visible"/>
                                      </p:to>
                                    </p:set>
                                    <p:animEffect transition="in" filter="fade">
                                      <p:cBhvr>
                                        <p:cTn id="138" dur="500"/>
                                        <p:tgtEl>
                                          <p:spTgt spid="37"/>
                                        </p:tgtEl>
                                      </p:cBhvr>
                                    </p:animEffect>
                                  </p:childTnLst>
                                </p:cTn>
                              </p:par>
                            </p:childTnLst>
                          </p:cTn>
                        </p:par>
                        <p:par>
                          <p:cTn id="139" fill="hold">
                            <p:stCondLst>
                              <p:cond delay="2000"/>
                            </p:stCondLst>
                            <p:childTnLst>
                              <p:par>
                                <p:cTn id="140" presetID="10" presetClass="exit" presetSubtype="0" fill="hold" nodeType="afterEffect">
                                  <p:stCondLst>
                                    <p:cond delay="0"/>
                                  </p:stCondLst>
                                  <p:childTnLst>
                                    <p:animEffect transition="out" filter="fade">
                                      <p:cBhvr>
                                        <p:cTn id="141" dur="500"/>
                                        <p:tgtEl>
                                          <p:spTgt spid="46"/>
                                        </p:tgtEl>
                                      </p:cBhvr>
                                    </p:animEffect>
                                    <p:set>
                                      <p:cBhvr>
                                        <p:cTn id="142" dur="1" fill="hold">
                                          <p:stCondLst>
                                            <p:cond delay="499"/>
                                          </p:stCondLst>
                                        </p:cTn>
                                        <p:tgtEl>
                                          <p:spTgt spid="46"/>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2" fill="hold" grpId="0" nodeType="clickEffect">
                                  <p:stCondLst>
                                    <p:cond delay="0"/>
                                  </p:stCondLst>
                                  <p:childTnLst>
                                    <p:set>
                                      <p:cBhvr>
                                        <p:cTn id="146" dur="1" fill="hold">
                                          <p:stCondLst>
                                            <p:cond delay="0"/>
                                          </p:stCondLst>
                                        </p:cTn>
                                        <p:tgtEl>
                                          <p:spTgt spid="157"/>
                                        </p:tgtEl>
                                        <p:attrNameLst>
                                          <p:attrName>style.visibility</p:attrName>
                                        </p:attrNameLst>
                                      </p:cBhvr>
                                      <p:to>
                                        <p:strVal val="visible"/>
                                      </p:to>
                                    </p:set>
                                    <p:animEffect transition="in" filter="wipe(right)">
                                      <p:cBhvr>
                                        <p:cTn id="147" dur="500"/>
                                        <p:tgtEl>
                                          <p:spTgt spid="157"/>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156"/>
                                        </p:tgtEl>
                                        <p:attrNameLst>
                                          <p:attrName>style.visibility</p:attrName>
                                        </p:attrNameLst>
                                      </p:cBhvr>
                                      <p:to>
                                        <p:strVal val="visible"/>
                                      </p:to>
                                    </p:set>
                                    <p:animEffect transition="in" filter="wipe(down)">
                                      <p:cBhvr>
                                        <p:cTn id="150" dur="500"/>
                                        <p:tgtEl>
                                          <p:spTgt spid="156"/>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1" fill="hold" grpId="0" nodeType="clickEffect">
                                  <p:stCondLst>
                                    <p:cond delay="0"/>
                                  </p:stCondLst>
                                  <p:childTnLst>
                                    <p:set>
                                      <p:cBhvr>
                                        <p:cTn id="154" dur="1" fill="hold">
                                          <p:stCondLst>
                                            <p:cond delay="0"/>
                                          </p:stCondLst>
                                        </p:cTn>
                                        <p:tgtEl>
                                          <p:spTgt spid="368"/>
                                        </p:tgtEl>
                                        <p:attrNameLst>
                                          <p:attrName>style.visibility</p:attrName>
                                        </p:attrNameLst>
                                      </p:cBhvr>
                                      <p:to>
                                        <p:strVal val="visible"/>
                                      </p:to>
                                    </p:set>
                                    <p:animEffect transition="in" filter="wipe(up)">
                                      <p:cBhvr>
                                        <p:cTn id="155" dur="1000"/>
                                        <p:tgtEl>
                                          <p:spTgt spid="368"/>
                                        </p:tgtEl>
                                      </p:cBhvr>
                                    </p:animEffect>
                                  </p:childTnLst>
                                </p:cTn>
                              </p:par>
                              <p:par>
                                <p:cTn id="156" presetID="22" presetClass="entr" presetSubtype="1" fill="hold" grpId="0" nodeType="withEffect">
                                  <p:stCondLst>
                                    <p:cond delay="0"/>
                                  </p:stCondLst>
                                  <p:childTnLst>
                                    <p:set>
                                      <p:cBhvr>
                                        <p:cTn id="157" dur="1" fill="hold">
                                          <p:stCondLst>
                                            <p:cond delay="0"/>
                                          </p:stCondLst>
                                        </p:cTn>
                                        <p:tgtEl>
                                          <p:spTgt spid="158"/>
                                        </p:tgtEl>
                                        <p:attrNameLst>
                                          <p:attrName>style.visibility</p:attrName>
                                        </p:attrNameLst>
                                      </p:cBhvr>
                                      <p:to>
                                        <p:strVal val="visible"/>
                                      </p:to>
                                    </p:set>
                                    <p:animEffect transition="in" filter="wipe(up)">
                                      <p:cBhvr>
                                        <p:cTn id="158" dur="500"/>
                                        <p:tgtEl>
                                          <p:spTgt spid="158"/>
                                        </p:tgtEl>
                                      </p:cBhvr>
                                    </p:animEffect>
                                  </p:childTnLst>
                                </p:cTn>
                              </p:par>
                              <p:par>
                                <p:cTn id="159" presetID="22" presetClass="entr" presetSubtype="8" fill="hold" grpId="0" nodeType="withEffect">
                                  <p:stCondLst>
                                    <p:cond delay="0"/>
                                  </p:stCondLst>
                                  <p:childTnLst>
                                    <p:set>
                                      <p:cBhvr>
                                        <p:cTn id="160" dur="1" fill="hold">
                                          <p:stCondLst>
                                            <p:cond delay="0"/>
                                          </p:stCondLst>
                                        </p:cTn>
                                        <p:tgtEl>
                                          <p:spTgt spid="159"/>
                                        </p:tgtEl>
                                        <p:attrNameLst>
                                          <p:attrName>style.visibility</p:attrName>
                                        </p:attrNameLst>
                                      </p:cBhvr>
                                      <p:to>
                                        <p:strVal val="visible"/>
                                      </p:to>
                                    </p:set>
                                    <p:animEffect transition="in" filter="wipe(left)">
                                      <p:cBhvr>
                                        <p:cTn id="161" dur="500"/>
                                        <p:tgtEl>
                                          <p:spTgt spid="159"/>
                                        </p:tgtEl>
                                      </p:cBhvr>
                                    </p:animEffect>
                                  </p:childTnLst>
                                </p:cTn>
                              </p:par>
                            </p:childTnLst>
                          </p:cTn>
                        </p:par>
                        <p:par>
                          <p:cTn id="162" fill="hold">
                            <p:stCondLst>
                              <p:cond delay="1000"/>
                            </p:stCondLst>
                            <p:childTnLst>
                              <p:par>
                                <p:cTn id="163" presetID="1" presetClass="entr" presetSubtype="0" fill="hold" nodeType="afterEffect">
                                  <p:stCondLst>
                                    <p:cond delay="0"/>
                                  </p:stCondLst>
                                  <p:childTnLst>
                                    <p:set>
                                      <p:cBhvr>
                                        <p:cTn id="164" dur="1" fill="hold">
                                          <p:stCondLst>
                                            <p:cond delay="0"/>
                                          </p:stCondLst>
                                        </p:cTn>
                                        <p:tgtEl>
                                          <p:spTgt spid="38"/>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39"/>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40"/>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41"/>
                                        </p:tgtEl>
                                        <p:attrNameLst>
                                          <p:attrName>style.visibility</p:attrName>
                                        </p:attrNameLst>
                                      </p:cBhvr>
                                      <p:to>
                                        <p:strVal val="visible"/>
                                      </p:to>
                                    </p:set>
                                  </p:childTnLst>
                                </p:cTn>
                              </p:par>
                            </p:childTnLst>
                          </p:cTn>
                        </p:par>
                        <p:par>
                          <p:cTn id="171" fill="hold">
                            <p:stCondLst>
                              <p:cond delay="1000"/>
                            </p:stCondLst>
                            <p:childTnLst>
                              <p:par>
                                <p:cTn id="172" presetID="0" presetClass="path" presetSubtype="0" accel="50000" decel="50000" fill="hold" nodeType="afterEffect">
                                  <p:stCondLst>
                                    <p:cond delay="0"/>
                                  </p:stCondLst>
                                  <p:childTnLst>
                                    <p:animMotion origin="layout" path="M -0.00833 -0.22777 L -0.00833 0.00556 " pathEditMode="relative" rAng="0" ptsTypes="AA">
                                      <p:cBhvr>
                                        <p:cTn id="173" dur="2000" fill="hold"/>
                                        <p:tgtEl>
                                          <p:spTgt spid="38"/>
                                        </p:tgtEl>
                                        <p:attrNameLst>
                                          <p:attrName>ppt_x</p:attrName>
                                          <p:attrName>ppt_y</p:attrName>
                                        </p:attrNameLst>
                                      </p:cBhvr>
                                      <p:rCtr x="0" y="117"/>
                                    </p:animMotion>
                                  </p:childTnLst>
                                </p:cTn>
                              </p:par>
                              <p:par>
                                <p:cTn id="174" presetID="0" presetClass="path" presetSubtype="0" accel="50000" decel="50000" fill="hold" nodeType="withEffect">
                                  <p:stCondLst>
                                    <p:cond delay="0"/>
                                  </p:stCondLst>
                                  <p:childTnLst>
                                    <p:animMotion origin="layout" path="M -0.0125 -0.22777 L -0.0125 0.00556 " pathEditMode="relative" rAng="0" ptsTypes="AA">
                                      <p:cBhvr>
                                        <p:cTn id="175" dur="2000" fill="hold"/>
                                        <p:tgtEl>
                                          <p:spTgt spid="39"/>
                                        </p:tgtEl>
                                        <p:attrNameLst>
                                          <p:attrName>ppt_x</p:attrName>
                                          <p:attrName>ppt_y</p:attrName>
                                        </p:attrNameLst>
                                      </p:cBhvr>
                                      <p:rCtr x="0" y="117"/>
                                    </p:animMotion>
                                  </p:childTnLst>
                                </p:cTn>
                              </p:par>
                              <p:par>
                                <p:cTn id="176" presetID="0" presetClass="path" presetSubtype="0" accel="50000" decel="50000" fill="hold" nodeType="withEffect">
                                  <p:stCondLst>
                                    <p:cond delay="0"/>
                                  </p:stCondLst>
                                  <p:childTnLst>
                                    <p:animMotion origin="layout" path="M -0.00834 -0.22222 L -0.00834 0.00556 " pathEditMode="relative" rAng="0" ptsTypes="AA">
                                      <p:cBhvr>
                                        <p:cTn id="177" dur="2000" fill="hold"/>
                                        <p:tgtEl>
                                          <p:spTgt spid="40"/>
                                        </p:tgtEl>
                                        <p:attrNameLst>
                                          <p:attrName>ppt_x</p:attrName>
                                          <p:attrName>ppt_y</p:attrName>
                                        </p:attrNameLst>
                                      </p:cBhvr>
                                      <p:rCtr x="0" y="114"/>
                                    </p:animMotion>
                                  </p:childTnLst>
                                </p:cTn>
                              </p:par>
                              <p:par>
                                <p:cTn id="178" presetID="0" presetClass="path" presetSubtype="0" accel="50000" decel="50000" fill="hold" nodeType="withEffect">
                                  <p:stCondLst>
                                    <p:cond delay="0"/>
                                  </p:stCondLst>
                                  <p:childTnLst>
                                    <p:animMotion origin="layout" path="M -0.01007 -0.22222 L -0.01007 0.00556 " pathEditMode="relative" rAng="0" ptsTypes="AA">
                                      <p:cBhvr>
                                        <p:cTn id="179" dur="2000" fill="hold"/>
                                        <p:tgtEl>
                                          <p:spTgt spid="41"/>
                                        </p:tgtEl>
                                        <p:attrNameLst>
                                          <p:attrName>ppt_x</p:attrName>
                                          <p:attrName>ppt_y</p:attrName>
                                        </p:attrNameLst>
                                      </p:cBhvr>
                                      <p:rCtr x="0" y="114"/>
                                    </p:animMotion>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252"/>
                                        </p:tgtEl>
                                        <p:attrNameLst>
                                          <p:attrName>style.visibility</p:attrName>
                                        </p:attrNameLst>
                                      </p:cBhvr>
                                      <p:to>
                                        <p:strVal val="visible"/>
                                      </p:to>
                                    </p:set>
                                    <p:animEffect transition="in" filter="wipe(left)">
                                      <p:cBhvr>
                                        <p:cTn id="184"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80" grpId="0" animBg="1"/>
      <p:bldP spid="182" grpId="0" animBg="1"/>
      <p:bldP spid="184" grpId="0" animBg="1"/>
      <p:bldP spid="185" grpId="0" animBg="1"/>
      <p:bldP spid="186" grpId="0" animBg="1"/>
      <p:bldP spid="187" grpId="0" animBg="1"/>
      <p:bldP spid="188" grpId="0" animBg="1"/>
      <p:bldP spid="316" grpId="0"/>
      <p:bldP spid="317" grpId="0"/>
      <p:bldP spid="143" grpId="0" animBg="1"/>
      <p:bldP spid="151" grpId="0"/>
      <p:bldP spid="152" grpId="0"/>
      <p:bldP spid="154" grpId="0"/>
      <p:bldP spid="155" grpId="0"/>
      <p:bldP spid="156" grpId="0" animBg="1"/>
      <p:bldP spid="157" grpId="0"/>
      <p:bldP spid="159" grpId="0"/>
      <p:bldP spid="252" grpId="0"/>
      <p:bldP spid="3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Discrete Event Simulation (DES) to value service improvement</a:t>
            </a:r>
            <a:endParaRPr lang="en-US" dirty="0"/>
          </a:p>
        </p:txBody>
      </p:sp>
      <p:sp>
        <p:nvSpPr>
          <p:cNvPr id="3" name="Content Placeholder 2"/>
          <p:cNvSpPr>
            <a:spLocks noGrp="1"/>
          </p:cNvSpPr>
          <p:nvPr>
            <p:ph idx="1"/>
          </p:nvPr>
        </p:nvSpPr>
        <p:spPr>
          <a:xfrm>
            <a:off x="457200" y="3810000"/>
            <a:ext cx="8229600" cy="2316163"/>
          </a:xfrm>
        </p:spPr>
        <p:txBody>
          <a:bodyPr>
            <a:normAutofit/>
          </a:bodyPr>
          <a:lstStyle/>
          <a:p>
            <a:r>
              <a:rPr lang="en-US" dirty="0" smtClean="0"/>
              <a:t>Service use </a:t>
            </a:r>
            <a:r>
              <a:rPr lang="en-US" dirty="0" smtClean="0">
                <a:sym typeface="Wingdings"/>
              </a:rPr>
              <a:t> Costs &amp; Glaucoma stability  QALYs &amp; Service use  …</a:t>
            </a:r>
          </a:p>
          <a:p>
            <a:r>
              <a:rPr lang="en-US" dirty="0" smtClean="0">
                <a:sym typeface="Wingdings"/>
              </a:rPr>
              <a:t>Compare value of new technologies and service improvement </a:t>
            </a:r>
            <a:endParaRPr lang="en-US" dirty="0" smtClean="0"/>
          </a:p>
          <a:p>
            <a:endParaRPr lang="en-US" dirty="0" smtClean="0"/>
          </a:p>
        </p:txBody>
      </p:sp>
      <p:sp>
        <p:nvSpPr>
          <p:cNvPr id="5" name="Rectangle 4"/>
          <p:cNvSpPr>
            <a:spLocks noChangeArrowheads="1"/>
          </p:cNvSpPr>
          <p:nvPr/>
        </p:nvSpPr>
        <p:spPr bwMode="auto">
          <a:xfrm>
            <a:off x="900113" y="2405062"/>
            <a:ext cx="936625" cy="431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en-AU" sz="1000" dirty="0"/>
              <a:t>Referred to service</a:t>
            </a:r>
            <a:endParaRPr lang="en-US" sz="1000" dirty="0"/>
          </a:p>
        </p:txBody>
      </p:sp>
      <p:sp>
        <p:nvSpPr>
          <p:cNvPr id="6" name="Rectangle 5"/>
          <p:cNvSpPr>
            <a:spLocks noChangeArrowheads="1"/>
          </p:cNvSpPr>
          <p:nvPr/>
        </p:nvSpPr>
        <p:spPr bwMode="auto">
          <a:xfrm>
            <a:off x="2051050" y="2405062"/>
            <a:ext cx="936625" cy="431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en-AU" sz="1000"/>
              <a:t>Wait for 1</a:t>
            </a:r>
            <a:r>
              <a:rPr lang="en-AU" sz="1000" baseline="30000"/>
              <a:t>st</a:t>
            </a:r>
            <a:r>
              <a:rPr lang="en-AU" sz="1000"/>
              <a:t> clinic visit</a:t>
            </a:r>
            <a:endParaRPr lang="en-US" sz="1000"/>
          </a:p>
        </p:txBody>
      </p:sp>
      <p:sp>
        <p:nvSpPr>
          <p:cNvPr id="7" name="Rectangle 6"/>
          <p:cNvSpPr>
            <a:spLocks noChangeArrowheads="1"/>
          </p:cNvSpPr>
          <p:nvPr/>
        </p:nvSpPr>
        <p:spPr bwMode="auto">
          <a:xfrm>
            <a:off x="3132138" y="1831975"/>
            <a:ext cx="1152525" cy="558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AU" sz="1000"/>
              <a:t>Wait for intended time to next clinic</a:t>
            </a:r>
            <a:endParaRPr lang="en-US" sz="1000"/>
          </a:p>
        </p:txBody>
      </p:sp>
      <p:sp>
        <p:nvSpPr>
          <p:cNvPr id="8" name="Rectangle 8"/>
          <p:cNvSpPr>
            <a:spLocks noChangeArrowheads="1"/>
          </p:cNvSpPr>
          <p:nvPr/>
        </p:nvSpPr>
        <p:spPr bwMode="auto">
          <a:xfrm>
            <a:off x="4572000" y="1900237"/>
            <a:ext cx="1152525"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AU" sz="1000"/>
              <a:t>Queue for clinic visit</a:t>
            </a:r>
            <a:endParaRPr lang="en-US" sz="1000"/>
          </a:p>
        </p:txBody>
      </p:sp>
      <p:sp>
        <p:nvSpPr>
          <p:cNvPr id="9" name="Rectangle 9"/>
          <p:cNvSpPr>
            <a:spLocks noChangeArrowheads="1"/>
          </p:cNvSpPr>
          <p:nvPr/>
        </p:nvSpPr>
        <p:spPr bwMode="auto">
          <a:xfrm>
            <a:off x="3132138" y="2840037"/>
            <a:ext cx="1152525" cy="558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AU" sz="1000"/>
              <a:t>Wait for intended time to next clinic</a:t>
            </a:r>
            <a:endParaRPr lang="en-US" sz="1000"/>
          </a:p>
        </p:txBody>
      </p:sp>
      <p:sp>
        <p:nvSpPr>
          <p:cNvPr id="10" name="Rectangle 10"/>
          <p:cNvSpPr>
            <a:spLocks noChangeArrowheads="1"/>
          </p:cNvSpPr>
          <p:nvPr/>
        </p:nvSpPr>
        <p:spPr bwMode="auto">
          <a:xfrm>
            <a:off x="4572000" y="2908300"/>
            <a:ext cx="1152525"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AU" sz="1000"/>
              <a:t>Queue for clinic visit</a:t>
            </a:r>
            <a:endParaRPr lang="en-US" sz="1000"/>
          </a:p>
        </p:txBody>
      </p:sp>
      <p:sp>
        <p:nvSpPr>
          <p:cNvPr id="11" name="Rectangle 11"/>
          <p:cNvSpPr>
            <a:spLocks noChangeArrowheads="1"/>
          </p:cNvSpPr>
          <p:nvPr/>
        </p:nvSpPr>
        <p:spPr bwMode="auto">
          <a:xfrm>
            <a:off x="3059113" y="1752600"/>
            <a:ext cx="2736850" cy="71913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Rectangle 12"/>
          <p:cNvSpPr>
            <a:spLocks noChangeArrowheads="1"/>
          </p:cNvSpPr>
          <p:nvPr/>
        </p:nvSpPr>
        <p:spPr bwMode="auto">
          <a:xfrm>
            <a:off x="3059113" y="2763837"/>
            <a:ext cx="2736850" cy="719138"/>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Rectangle 14"/>
          <p:cNvSpPr>
            <a:spLocks noChangeArrowheads="1"/>
          </p:cNvSpPr>
          <p:nvPr/>
        </p:nvSpPr>
        <p:spPr bwMode="auto">
          <a:xfrm>
            <a:off x="3276600" y="1463675"/>
            <a:ext cx="2233613" cy="254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AU" sz="1000"/>
              <a:t>Patients with booked clinic date</a:t>
            </a:r>
            <a:endParaRPr lang="en-US" sz="1000"/>
          </a:p>
        </p:txBody>
      </p:sp>
      <p:sp>
        <p:nvSpPr>
          <p:cNvPr id="14" name="Rectangle 15"/>
          <p:cNvSpPr>
            <a:spLocks noChangeArrowheads="1"/>
          </p:cNvSpPr>
          <p:nvPr/>
        </p:nvSpPr>
        <p:spPr bwMode="auto">
          <a:xfrm>
            <a:off x="3348038" y="3556000"/>
            <a:ext cx="2233612" cy="254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AU" sz="1000"/>
              <a:t>Patients going onto waiting list</a:t>
            </a:r>
            <a:endParaRPr lang="en-US" sz="1000"/>
          </a:p>
        </p:txBody>
      </p:sp>
      <p:sp>
        <p:nvSpPr>
          <p:cNvPr id="15" name="Rectangle 16"/>
          <p:cNvSpPr>
            <a:spLocks noChangeArrowheads="1"/>
          </p:cNvSpPr>
          <p:nvPr/>
        </p:nvSpPr>
        <p:spPr bwMode="auto">
          <a:xfrm>
            <a:off x="5867400" y="2411412"/>
            <a:ext cx="720725"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AU" sz="1000"/>
              <a:t>Clinic visit</a:t>
            </a:r>
            <a:endParaRPr lang="en-US" sz="1000"/>
          </a:p>
        </p:txBody>
      </p:sp>
      <p:sp>
        <p:nvSpPr>
          <p:cNvPr id="16" name="Rectangle 17"/>
          <p:cNvSpPr>
            <a:spLocks noChangeArrowheads="1"/>
          </p:cNvSpPr>
          <p:nvPr/>
        </p:nvSpPr>
        <p:spPr bwMode="auto">
          <a:xfrm>
            <a:off x="6804025" y="2417762"/>
            <a:ext cx="863600"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AU" sz="1000"/>
              <a:t>Discharge or dead</a:t>
            </a:r>
            <a:endParaRPr lang="en-US" sz="1000"/>
          </a:p>
        </p:txBody>
      </p:sp>
      <p:cxnSp>
        <p:nvCxnSpPr>
          <p:cNvPr id="17" name="AutoShape 18"/>
          <p:cNvCxnSpPr>
            <a:cxnSpLocks noChangeShapeType="1"/>
            <a:stCxn id="5" idx="3"/>
            <a:endCxn id="6" idx="1"/>
          </p:cNvCxnSpPr>
          <p:nvPr/>
        </p:nvCxnSpPr>
        <p:spPr bwMode="auto">
          <a:xfrm>
            <a:off x="1836738" y="2620962"/>
            <a:ext cx="21431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8" name="AutoShape 19"/>
          <p:cNvCxnSpPr>
            <a:cxnSpLocks noChangeShapeType="1"/>
            <a:stCxn id="6" idx="3"/>
            <a:endCxn id="15" idx="1"/>
          </p:cNvCxnSpPr>
          <p:nvPr/>
        </p:nvCxnSpPr>
        <p:spPr bwMode="auto">
          <a:xfrm flipV="1">
            <a:off x="2987675" y="2614612"/>
            <a:ext cx="2879725" cy="63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9" name="AutoShape 21"/>
          <p:cNvCxnSpPr>
            <a:cxnSpLocks noChangeShapeType="1"/>
            <a:stCxn id="7" idx="3"/>
            <a:endCxn id="8" idx="1"/>
          </p:cNvCxnSpPr>
          <p:nvPr/>
        </p:nvCxnSpPr>
        <p:spPr bwMode="auto">
          <a:xfrm flipV="1">
            <a:off x="4284663" y="2103437"/>
            <a:ext cx="287337" cy="79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 name="AutoShape 22"/>
          <p:cNvCxnSpPr>
            <a:cxnSpLocks noChangeShapeType="1"/>
            <a:stCxn id="9" idx="3"/>
            <a:endCxn id="10" idx="1"/>
          </p:cNvCxnSpPr>
          <p:nvPr/>
        </p:nvCxnSpPr>
        <p:spPr bwMode="auto">
          <a:xfrm flipV="1">
            <a:off x="4284663" y="3111500"/>
            <a:ext cx="287337" cy="79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 name="AutoShape 23"/>
          <p:cNvCxnSpPr>
            <a:cxnSpLocks noChangeShapeType="1"/>
            <a:stCxn id="10" idx="3"/>
            <a:endCxn id="15" idx="2"/>
          </p:cNvCxnSpPr>
          <p:nvPr/>
        </p:nvCxnSpPr>
        <p:spPr bwMode="auto">
          <a:xfrm flipV="1">
            <a:off x="5724525" y="2817812"/>
            <a:ext cx="503238" cy="2936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2" name="AutoShape 24"/>
          <p:cNvCxnSpPr>
            <a:cxnSpLocks noChangeShapeType="1"/>
            <a:stCxn id="15" idx="3"/>
            <a:endCxn id="16" idx="1"/>
          </p:cNvCxnSpPr>
          <p:nvPr/>
        </p:nvCxnSpPr>
        <p:spPr bwMode="auto">
          <a:xfrm>
            <a:off x="6588125" y="2614612"/>
            <a:ext cx="215900" cy="63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3" name="AutoShape 25"/>
          <p:cNvCxnSpPr>
            <a:cxnSpLocks noChangeShapeType="1"/>
            <a:stCxn id="8" idx="3"/>
            <a:endCxn id="15" idx="0"/>
          </p:cNvCxnSpPr>
          <p:nvPr/>
        </p:nvCxnSpPr>
        <p:spPr bwMode="auto">
          <a:xfrm>
            <a:off x="5724525" y="2103437"/>
            <a:ext cx="503238" cy="3079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4" name="Line 27"/>
          <p:cNvSpPr>
            <a:spLocks noChangeShapeType="1"/>
          </p:cNvSpPr>
          <p:nvPr/>
        </p:nvSpPr>
        <p:spPr bwMode="auto">
          <a:xfrm flipH="1">
            <a:off x="4284663" y="2692400"/>
            <a:ext cx="1582737"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5" name="Line 28"/>
          <p:cNvSpPr>
            <a:spLocks noChangeShapeType="1"/>
          </p:cNvSpPr>
          <p:nvPr/>
        </p:nvSpPr>
        <p:spPr bwMode="auto">
          <a:xfrm flipH="1" flipV="1">
            <a:off x="4284663" y="2332037"/>
            <a:ext cx="1582737"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 name="TextBox 3"/>
          <p:cNvSpPr txBox="1"/>
          <p:nvPr/>
        </p:nvSpPr>
        <p:spPr>
          <a:xfrm>
            <a:off x="381000" y="6324600"/>
            <a:ext cx="5410200" cy="400110"/>
          </a:xfrm>
          <a:prstGeom prst="rect">
            <a:avLst/>
          </a:prstGeom>
          <a:noFill/>
        </p:spPr>
        <p:txBody>
          <a:bodyPr wrap="square" rtlCol="0">
            <a:spAutoFit/>
          </a:bodyPr>
          <a:lstStyle/>
          <a:p>
            <a:r>
              <a:rPr lang="en-US" sz="2000" b="1" i="1" dirty="0" smtClean="0">
                <a:solidFill>
                  <a:srgbClr val="0000FF"/>
                </a:solidFill>
                <a:latin typeface="+mj-lt"/>
                <a:ea typeface="+mj-ea"/>
                <a:cs typeface="+mj-cs"/>
              </a:rPr>
              <a:t>Prof Jon Karnon, University of Adelaide</a:t>
            </a:r>
            <a:endParaRPr lang="en-US" sz="2000" b="1" i="1" dirty="0">
              <a:solidFill>
                <a:srgbClr val="0000FF"/>
              </a:solidFill>
              <a:latin typeface="+mj-lt"/>
              <a:ea typeface="+mj-ea"/>
              <a:cs typeface="+mj-cs"/>
            </a:endParaRPr>
          </a:p>
        </p:txBody>
      </p:sp>
    </p:spTree>
    <p:extLst>
      <p:ext uri="{BB962C8B-B14F-4D97-AF65-F5344CB8AC3E}">
        <p14:creationId xmlns:p14="http://schemas.microsoft.com/office/powerpoint/2010/main" xmlns="" val="1273193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Population modeling of environmentally transmitted and drug resistant pathogens </a:t>
            </a:r>
            <a:endParaRPr lang="en-US" sz="3200" dirty="0"/>
          </a:p>
        </p:txBody>
      </p:sp>
      <p:sp>
        <p:nvSpPr>
          <p:cNvPr id="3" name="Content Placeholder 2"/>
          <p:cNvSpPr>
            <a:spLocks noGrp="1"/>
          </p:cNvSpPr>
          <p:nvPr>
            <p:ph idx="1"/>
          </p:nvPr>
        </p:nvSpPr>
        <p:spPr>
          <a:xfrm>
            <a:off x="457200" y="1600200"/>
            <a:ext cx="5486400" cy="4525963"/>
          </a:xfrm>
        </p:spPr>
        <p:txBody>
          <a:bodyPr>
            <a:normAutofit fontScale="92500" lnSpcReduction="20000"/>
          </a:bodyPr>
          <a:lstStyle/>
          <a:p>
            <a:pPr>
              <a:lnSpc>
                <a:spcPts val="3340"/>
              </a:lnSpc>
              <a:spcBef>
                <a:spcPts val="600"/>
              </a:spcBef>
            </a:pPr>
            <a:r>
              <a:rPr lang="en-US" sz="3000" i="1" dirty="0" smtClean="0">
                <a:solidFill>
                  <a:srgbClr val="0000FF"/>
                </a:solidFill>
              </a:rPr>
              <a:t>Cristina </a:t>
            </a:r>
            <a:r>
              <a:rPr lang="en-US" sz="3000" i="1" dirty="0" err="1" smtClean="0">
                <a:solidFill>
                  <a:srgbClr val="0000FF"/>
                </a:solidFill>
              </a:rPr>
              <a:t>Lanzas</a:t>
            </a:r>
            <a:r>
              <a:rPr lang="en-US" sz="3000" i="1" dirty="0" smtClean="0">
                <a:solidFill>
                  <a:srgbClr val="0000FF"/>
                </a:solidFill>
              </a:rPr>
              <a:t> </a:t>
            </a:r>
          </a:p>
          <a:p>
            <a:pPr>
              <a:lnSpc>
                <a:spcPts val="3340"/>
              </a:lnSpc>
              <a:spcBef>
                <a:spcPts val="600"/>
              </a:spcBef>
              <a:buNone/>
            </a:pPr>
            <a:r>
              <a:rPr lang="en-US" sz="3000" i="1" dirty="0" smtClean="0">
                <a:solidFill>
                  <a:srgbClr val="0000FF"/>
                </a:solidFill>
              </a:rPr>
              <a:t>	North Carolina State University</a:t>
            </a:r>
          </a:p>
          <a:p>
            <a:r>
              <a:rPr lang="en-US" sz="2800" dirty="0" smtClean="0"/>
              <a:t>Study infectious diseases dynamics of enteric pathogens (e.g. </a:t>
            </a:r>
            <a:r>
              <a:rPr lang="en-US" sz="2800" i="1" dirty="0" smtClean="0"/>
              <a:t>Clostridium difficile</a:t>
            </a:r>
            <a:r>
              <a:rPr lang="en-US" sz="2800" dirty="0" smtClean="0"/>
              <a:t> in humans, Shiga-toxin </a:t>
            </a:r>
            <a:r>
              <a:rPr lang="en-US" sz="2800" i="1" dirty="0" smtClean="0"/>
              <a:t>Escherichia coli</a:t>
            </a:r>
            <a:r>
              <a:rPr lang="en-US" sz="2800" dirty="0" smtClean="0"/>
              <a:t> in cattle)</a:t>
            </a:r>
          </a:p>
          <a:p>
            <a:r>
              <a:rPr lang="en-US" sz="2800" dirty="0" smtClean="0"/>
              <a:t>Methods: Compartmental, agent-based and network models.</a:t>
            </a:r>
          </a:p>
          <a:p>
            <a:r>
              <a:rPr lang="en-US" sz="2800" dirty="0" smtClean="0"/>
              <a:t>Models include detailed </a:t>
            </a:r>
            <a:r>
              <a:rPr lang="en-US" sz="2800" dirty="0"/>
              <a:t>exposure </a:t>
            </a:r>
            <a:r>
              <a:rPr lang="en-US" sz="2800" dirty="0" smtClean="0"/>
              <a:t>patterns, individual and spatial heterogeneity relevant to disease transmission. </a:t>
            </a:r>
          </a:p>
        </p:txBody>
      </p:sp>
      <p:pic>
        <p:nvPicPr>
          <p:cNvPr id="5" name="Picture 4"/>
          <p:cNvPicPr>
            <a:picLocks noChangeAspect="1"/>
          </p:cNvPicPr>
          <p:nvPr/>
        </p:nvPicPr>
        <p:blipFill>
          <a:blip r:embed="rId3" cstate="print"/>
          <a:stretch>
            <a:fillRect/>
          </a:stretch>
        </p:blipFill>
        <p:spPr>
          <a:xfrm>
            <a:off x="6324600" y="1752600"/>
            <a:ext cx="2373038" cy="1828800"/>
          </a:xfrm>
          <a:prstGeom prst="rect">
            <a:avLst/>
          </a:prstGeom>
        </p:spPr>
      </p:pic>
      <p:pic>
        <p:nvPicPr>
          <p:cNvPr id="6" name="Picture 5" descr="2pm.eps"/>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6248400" y="4038600"/>
            <a:ext cx="2743201" cy="2057400"/>
          </a:xfrm>
          <a:prstGeom prst="rect">
            <a:avLst/>
          </a:prstGeom>
          <a:effectLst>
            <a:outerShdw blurRad="1079500" dist="50800" dir="8460000" algn="ctr" rotWithShape="0">
              <a:srgbClr val="000000">
                <a:alpha val="63000"/>
              </a:srgbClr>
            </a:outerShdw>
            <a:reflection blurRad="660400" stA="45000" endPos="65000" dist="50800" dir="5400000" sy="-100000" algn="bl" rotWithShape="0"/>
          </a:effectLst>
        </p:spPr>
      </p:pic>
      <p:sp>
        <p:nvSpPr>
          <p:cNvPr id="7" name="TextBox 6"/>
          <p:cNvSpPr txBox="1"/>
          <p:nvPr/>
        </p:nvSpPr>
        <p:spPr>
          <a:xfrm>
            <a:off x="304800" y="6096000"/>
            <a:ext cx="6019800" cy="369332"/>
          </a:xfrm>
          <a:prstGeom prst="rect">
            <a:avLst/>
          </a:prstGeom>
          <a:noFill/>
        </p:spPr>
        <p:txBody>
          <a:bodyPr wrap="square" rtlCol="0">
            <a:spAutoFit/>
          </a:bodyPr>
          <a:lstStyle/>
          <a:p>
            <a:r>
              <a:rPr lang="en-US" dirty="0">
                <a:hlinkClick r:id="rId5"/>
              </a:rPr>
              <a:t>http://</a:t>
            </a:r>
            <a:r>
              <a:rPr lang="en-US" dirty="0" smtClean="0">
                <a:hlinkClick r:id="rId5"/>
              </a:rPr>
              <a:t>www.cvm.ncsu.edu/dphp/personnel/lanzas.html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ight Arrow 83"/>
          <p:cNvSpPr/>
          <p:nvPr/>
        </p:nvSpPr>
        <p:spPr>
          <a:xfrm>
            <a:off x="858032" y="2053110"/>
            <a:ext cx="5001371" cy="1354209"/>
          </a:xfrm>
          <a:prstGeom prst="rightArrow">
            <a:avLst>
              <a:gd name="adj1" fmla="val 34949"/>
              <a:gd name="adj2" fmla="val 50000"/>
            </a:avLst>
          </a:prstGeom>
          <a:gradFill flip="none" rotWithShape="1">
            <a:gsLst>
              <a:gs pos="0">
                <a:schemeClr val="accent1"/>
              </a:gs>
              <a:gs pos="100000">
                <a:schemeClr val="bg1"/>
              </a:gs>
            </a:gsLst>
            <a:lin ang="0" scaled="1"/>
            <a:tileRect/>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wDynamicsLab.pdf"/>
          <p:cNvPicPr>
            <a:picLocks noChangeAspect="1"/>
          </p:cNvPicPr>
          <p:nvPr/>
        </p:nvPicPr>
        <p:blipFill rotWithShape="1">
          <a:blip r:embed="rId2" cstate="print">
            <a:extLst>
              <a:ext uri="{28A0092B-C50C-407E-A947-70E740481C1C}">
                <a14:useLocalDpi xmlns:a14="http://schemas.microsoft.com/office/drawing/2010/main" xmlns="" val="0"/>
              </a:ext>
            </a:extLst>
          </a:blip>
          <a:srcRect t="32732" b="43515"/>
          <a:stretch/>
        </p:blipFill>
        <p:spPr>
          <a:xfrm>
            <a:off x="5867400" y="6027008"/>
            <a:ext cx="3279812" cy="830992"/>
          </a:xfrm>
          <a:prstGeom prst="rect">
            <a:avLst/>
          </a:prstGeom>
          <a:solidFill>
            <a:schemeClr val="bg1"/>
          </a:solidFill>
        </p:spPr>
      </p:pic>
      <p:pic>
        <p:nvPicPr>
          <p:cNvPr id="5" name="Picture 4" descr="DanielFelixRitchieSchoolEngineering&amp;ComputerScience-2000px_transparent.tif"/>
          <p:cNvPicPr>
            <a:picLocks noChangeAspect="1"/>
          </p:cNvPicPr>
          <p:nvPr/>
        </p:nvPicPr>
        <p:blipFill rotWithShape="1">
          <a:blip r:embed="rId3" cstate="print">
            <a:extLst>
              <a:ext uri="{28A0092B-C50C-407E-A947-70E740481C1C}">
                <a14:useLocalDpi xmlns:a14="http://schemas.microsoft.com/office/drawing/2010/main" xmlns="" val="0"/>
              </a:ext>
            </a:extLst>
          </a:blip>
          <a:srcRect r="37849" b="38099"/>
          <a:stretch/>
        </p:blipFill>
        <p:spPr>
          <a:xfrm>
            <a:off x="0" y="6007687"/>
            <a:ext cx="2845818" cy="850313"/>
          </a:xfrm>
          <a:prstGeom prst="rect">
            <a:avLst/>
          </a:prstGeom>
        </p:spPr>
      </p:pic>
      <p:pic>
        <p:nvPicPr>
          <p:cNvPr id="76" name="Picture 7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976516" y="2089132"/>
            <a:ext cx="727899" cy="1379977"/>
          </a:xfrm>
          <a:prstGeom prst="rect">
            <a:avLst/>
          </a:prstGeom>
        </p:spPr>
      </p:pic>
      <p:grpSp>
        <p:nvGrpSpPr>
          <p:cNvPr id="2" name="Group 84"/>
          <p:cNvGrpSpPr>
            <a:grpSpLocks noChangeAspect="1"/>
          </p:cNvGrpSpPr>
          <p:nvPr/>
        </p:nvGrpSpPr>
        <p:grpSpPr>
          <a:xfrm>
            <a:off x="2475625" y="2089132"/>
            <a:ext cx="2042496" cy="1199010"/>
            <a:chOff x="58238" y="2093595"/>
            <a:chExt cx="1230401" cy="722285"/>
          </a:xfrm>
        </p:grpSpPr>
        <p:pic>
          <p:nvPicPr>
            <p:cNvPr id="86" name="Picture 85"/>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58238" y="2155824"/>
              <a:ext cx="348161" cy="660056"/>
            </a:xfrm>
            <a:prstGeom prst="rect">
              <a:avLst/>
            </a:prstGeom>
          </p:spPr>
        </p:pic>
        <p:pic>
          <p:nvPicPr>
            <p:cNvPr id="87" name="Picture 86"/>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61438" y="2093595"/>
              <a:ext cx="348161" cy="660056"/>
            </a:xfrm>
            <a:prstGeom prst="rect">
              <a:avLst/>
            </a:prstGeom>
          </p:spPr>
        </p:pic>
        <p:pic>
          <p:nvPicPr>
            <p:cNvPr id="88" name="Picture 8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435518" y="2155824"/>
              <a:ext cx="348161" cy="660056"/>
            </a:xfrm>
            <a:prstGeom prst="rect">
              <a:avLst/>
            </a:prstGeom>
          </p:spPr>
        </p:pic>
        <p:pic>
          <p:nvPicPr>
            <p:cNvPr id="89" name="Picture 88"/>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609599" y="2093595"/>
              <a:ext cx="348161" cy="660056"/>
            </a:xfrm>
            <a:prstGeom prst="rect">
              <a:avLst/>
            </a:prstGeom>
          </p:spPr>
        </p:pic>
        <p:pic>
          <p:nvPicPr>
            <p:cNvPr id="90" name="Picture 8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765877" y="2155824"/>
              <a:ext cx="348161" cy="660056"/>
            </a:xfrm>
            <a:prstGeom prst="rect">
              <a:avLst/>
            </a:prstGeom>
          </p:spPr>
        </p:pic>
        <p:pic>
          <p:nvPicPr>
            <p:cNvPr id="91" name="Picture 90"/>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940478" y="2093595"/>
              <a:ext cx="348161" cy="660056"/>
            </a:xfrm>
            <a:prstGeom prst="rect">
              <a:avLst/>
            </a:prstGeom>
          </p:spPr>
        </p:pic>
      </p:grpSp>
      <p:sp>
        <p:nvSpPr>
          <p:cNvPr id="92" name="Rectangle 91"/>
          <p:cNvSpPr/>
          <p:nvPr/>
        </p:nvSpPr>
        <p:spPr>
          <a:xfrm>
            <a:off x="150719" y="3949459"/>
            <a:ext cx="4572000" cy="2031325"/>
          </a:xfrm>
          <a:prstGeom prst="rect">
            <a:avLst/>
          </a:prstGeom>
          <a:ln>
            <a:solidFill>
              <a:schemeClr val="tx1"/>
            </a:solidFill>
          </a:ln>
        </p:spPr>
        <p:txBody>
          <a:bodyPr>
            <a:spAutoFit/>
          </a:bodyPr>
          <a:lstStyle/>
          <a:p>
            <a:r>
              <a:rPr lang="en-US" dirty="0" smtClean="0"/>
              <a:t>Recently </a:t>
            </a:r>
            <a:r>
              <a:rPr lang="en-US" dirty="0"/>
              <a:t>c</a:t>
            </a:r>
            <a:r>
              <a:rPr lang="en-US" dirty="0" smtClean="0"/>
              <a:t>reated an open source Probabilistic       Plug In for </a:t>
            </a:r>
            <a:r>
              <a:rPr lang="en-US" dirty="0" err="1" smtClean="0"/>
              <a:t>OpenSim</a:t>
            </a:r>
            <a:r>
              <a:rPr lang="en-US" dirty="0" smtClean="0"/>
              <a:t> to simulate uncertainty and population variability</a:t>
            </a:r>
          </a:p>
          <a:p>
            <a:endParaRPr lang="en-US" dirty="0" smtClean="0"/>
          </a:p>
          <a:p>
            <a:endParaRPr lang="en-US" dirty="0" smtClean="0"/>
          </a:p>
          <a:p>
            <a:endParaRPr lang="en-US" dirty="0" smtClean="0"/>
          </a:p>
          <a:p>
            <a:endParaRPr lang="en-US" dirty="0" smtClean="0"/>
          </a:p>
        </p:txBody>
      </p:sp>
      <p:grpSp>
        <p:nvGrpSpPr>
          <p:cNvPr id="3" name="Group 14"/>
          <p:cNvGrpSpPr/>
          <p:nvPr/>
        </p:nvGrpSpPr>
        <p:grpSpPr>
          <a:xfrm>
            <a:off x="5310125" y="1803143"/>
            <a:ext cx="3202911" cy="1920370"/>
            <a:chOff x="-3753057" y="3699685"/>
            <a:chExt cx="3810166" cy="2718532"/>
          </a:xfrm>
        </p:grpSpPr>
        <p:pic>
          <p:nvPicPr>
            <p:cNvPr id="16" name="Picture 1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3612061" y="3799535"/>
              <a:ext cx="558643" cy="1059095"/>
            </a:xfrm>
            <a:prstGeom prst="rect">
              <a:avLst/>
            </a:prstGeom>
          </p:spPr>
        </p:pic>
        <p:pic>
          <p:nvPicPr>
            <p:cNvPr id="17" name="Picture 16"/>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3286015" y="3699685"/>
              <a:ext cx="558643" cy="1059095"/>
            </a:xfrm>
            <a:prstGeom prst="rect">
              <a:avLst/>
            </a:prstGeom>
          </p:spPr>
        </p:pic>
        <p:pic>
          <p:nvPicPr>
            <p:cNvPr id="18" name="Picture 1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3006695" y="3799535"/>
              <a:ext cx="558643" cy="1059095"/>
            </a:xfrm>
            <a:prstGeom prst="rect">
              <a:avLst/>
            </a:prstGeom>
          </p:spPr>
        </p:pic>
        <p:pic>
          <p:nvPicPr>
            <p:cNvPr id="19" name="Picture 18"/>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727372" y="3699685"/>
              <a:ext cx="558643" cy="1059095"/>
            </a:xfrm>
            <a:prstGeom prst="rect">
              <a:avLst/>
            </a:prstGeom>
          </p:spPr>
        </p:pic>
        <p:pic>
          <p:nvPicPr>
            <p:cNvPr id="20" name="Picture 19"/>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476615" y="3799535"/>
              <a:ext cx="558643" cy="1059095"/>
            </a:xfrm>
            <a:prstGeom prst="rect">
              <a:avLst/>
            </a:prstGeom>
          </p:spPr>
        </p:pic>
        <p:pic>
          <p:nvPicPr>
            <p:cNvPr id="21" name="Picture 2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196458" y="3699685"/>
              <a:ext cx="558643" cy="1059095"/>
            </a:xfrm>
            <a:prstGeom prst="rect">
              <a:avLst/>
            </a:prstGeom>
          </p:spPr>
        </p:pic>
        <p:pic>
          <p:nvPicPr>
            <p:cNvPr id="22" name="Picture 2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1948785" y="3810220"/>
              <a:ext cx="558643" cy="1059095"/>
            </a:xfrm>
            <a:prstGeom prst="rect">
              <a:avLst/>
            </a:prstGeom>
          </p:spPr>
        </p:pic>
        <p:pic>
          <p:nvPicPr>
            <p:cNvPr id="23" name="Picture 22"/>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1622739" y="3710370"/>
              <a:ext cx="558643" cy="1059095"/>
            </a:xfrm>
            <a:prstGeom prst="rect">
              <a:avLst/>
            </a:prstGeom>
          </p:spPr>
        </p:pic>
        <p:pic>
          <p:nvPicPr>
            <p:cNvPr id="24" name="Picture 23"/>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1343419" y="3810220"/>
              <a:ext cx="558643" cy="1059095"/>
            </a:xfrm>
            <a:prstGeom prst="rect">
              <a:avLst/>
            </a:prstGeom>
          </p:spPr>
        </p:pic>
        <p:pic>
          <p:nvPicPr>
            <p:cNvPr id="25" name="Picture 24"/>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1064096" y="3710370"/>
              <a:ext cx="558643" cy="1059095"/>
            </a:xfrm>
            <a:prstGeom prst="rect">
              <a:avLst/>
            </a:prstGeom>
          </p:spPr>
        </p:pic>
        <p:pic>
          <p:nvPicPr>
            <p:cNvPr id="26" name="Picture 2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813339" y="3810220"/>
              <a:ext cx="558643" cy="1059095"/>
            </a:xfrm>
            <a:prstGeom prst="rect">
              <a:avLst/>
            </a:prstGeom>
          </p:spPr>
        </p:pic>
        <p:pic>
          <p:nvPicPr>
            <p:cNvPr id="28" name="Picture 2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3731352" y="4285440"/>
              <a:ext cx="558643" cy="1059095"/>
            </a:xfrm>
            <a:prstGeom prst="rect">
              <a:avLst/>
            </a:prstGeom>
          </p:spPr>
        </p:pic>
        <p:pic>
          <p:nvPicPr>
            <p:cNvPr id="29" name="Picture 28"/>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3405306" y="4185590"/>
              <a:ext cx="558643" cy="1059095"/>
            </a:xfrm>
            <a:prstGeom prst="rect">
              <a:avLst/>
            </a:prstGeom>
          </p:spPr>
        </p:pic>
        <p:pic>
          <p:nvPicPr>
            <p:cNvPr id="30" name="Picture 29"/>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3125986" y="4285440"/>
              <a:ext cx="558643" cy="1059095"/>
            </a:xfrm>
            <a:prstGeom prst="rect">
              <a:avLst/>
            </a:prstGeom>
          </p:spPr>
        </p:pic>
        <p:pic>
          <p:nvPicPr>
            <p:cNvPr id="31" name="Picture 3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846663" y="4185590"/>
              <a:ext cx="558643" cy="1059095"/>
            </a:xfrm>
            <a:prstGeom prst="rect">
              <a:avLst/>
            </a:prstGeom>
          </p:spPr>
        </p:pic>
        <p:pic>
          <p:nvPicPr>
            <p:cNvPr id="32" name="Picture 3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595906" y="4285440"/>
              <a:ext cx="558643" cy="1059095"/>
            </a:xfrm>
            <a:prstGeom prst="rect">
              <a:avLst/>
            </a:prstGeom>
          </p:spPr>
        </p:pic>
        <p:pic>
          <p:nvPicPr>
            <p:cNvPr id="33" name="Picture 32"/>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315749" y="4185590"/>
              <a:ext cx="558643" cy="1059095"/>
            </a:xfrm>
            <a:prstGeom prst="rect">
              <a:avLst/>
            </a:prstGeom>
          </p:spPr>
        </p:pic>
        <p:pic>
          <p:nvPicPr>
            <p:cNvPr id="34" name="Picture 33"/>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068076" y="4296125"/>
              <a:ext cx="558643" cy="1059095"/>
            </a:xfrm>
            <a:prstGeom prst="rect">
              <a:avLst/>
            </a:prstGeom>
          </p:spPr>
        </p:pic>
        <p:pic>
          <p:nvPicPr>
            <p:cNvPr id="35" name="Picture 34"/>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1742030" y="4196275"/>
              <a:ext cx="558643" cy="1059095"/>
            </a:xfrm>
            <a:prstGeom prst="rect">
              <a:avLst/>
            </a:prstGeom>
          </p:spPr>
        </p:pic>
        <p:pic>
          <p:nvPicPr>
            <p:cNvPr id="36" name="Picture 3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1462710" y="4296125"/>
              <a:ext cx="558643" cy="1059095"/>
            </a:xfrm>
            <a:prstGeom prst="rect">
              <a:avLst/>
            </a:prstGeom>
          </p:spPr>
        </p:pic>
        <p:pic>
          <p:nvPicPr>
            <p:cNvPr id="37" name="Picture 36"/>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1183387" y="4196275"/>
              <a:ext cx="558643" cy="1059095"/>
            </a:xfrm>
            <a:prstGeom prst="rect">
              <a:avLst/>
            </a:prstGeom>
          </p:spPr>
        </p:pic>
        <p:pic>
          <p:nvPicPr>
            <p:cNvPr id="38" name="Picture 3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932630" y="4296125"/>
              <a:ext cx="558643" cy="1059095"/>
            </a:xfrm>
            <a:prstGeom prst="rect">
              <a:avLst/>
            </a:prstGeom>
          </p:spPr>
        </p:pic>
        <p:pic>
          <p:nvPicPr>
            <p:cNvPr id="39" name="Picture 38"/>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652473" y="4196275"/>
              <a:ext cx="558643" cy="1059095"/>
            </a:xfrm>
            <a:prstGeom prst="rect">
              <a:avLst/>
            </a:prstGeom>
          </p:spPr>
        </p:pic>
        <p:pic>
          <p:nvPicPr>
            <p:cNvPr id="40" name="Picture 39"/>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3580413" y="4715137"/>
              <a:ext cx="558643" cy="1059095"/>
            </a:xfrm>
            <a:prstGeom prst="rect">
              <a:avLst/>
            </a:prstGeom>
          </p:spPr>
        </p:pic>
        <p:pic>
          <p:nvPicPr>
            <p:cNvPr id="41" name="Picture 4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3254367" y="4615287"/>
              <a:ext cx="558643" cy="1059095"/>
            </a:xfrm>
            <a:prstGeom prst="rect">
              <a:avLst/>
            </a:prstGeom>
          </p:spPr>
        </p:pic>
        <p:pic>
          <p:nvPicPr>
            <p:cNvPr id="42" name="Picture 4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975047" y="4715137"/>
              <a:ext cx="558643" cy="1059095"/>
            </a:xfrm>
            <a:prstGeom prst="rect">
              <a:avLst/>
            </a:prstGeom>
          </p:spPr>
        </p:pic>
        <p:pic>
          <p:nvPicPr>
            <p:cNvPr id="43" name="Picture 42"/>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695724" y="4615287"/>
              <a:ext cx="558643" cy="1059095"/>
            </a:xfrm>
            <a:prstGeom prst="rect">
              <a:avLst/>
            </a:prstGeom>
          </p:spPr>
        </p:pic>
        <p:pic>
          <p:nvPicPr>
            <p:cNvPr id="44" name="Picture 43"/>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444967" y="4715137"/>
              <a:ext cx="558643" cy="1059095"/>
            </a:xfrm>
            <a:prstGeom prst="rect">
              <a:avLst/>
            </a:prstGeom>
          </p:spPr>
        </p:pic>
        <p:pic>
          <p:nvPicPr>
            <p:cNvPr id="45" name="Picture 44"/>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164810" y="4615287"/>
              <a:ext cx="558643" cy="1059095"/>
            </a:xfrm>
            <a:prstGeom prst="rect">
              <a:avLst/>
            </a:prstGeom>
          </p:spPr>
        </p:pic>
        <p:pic>
          <p:nvPicPr>
            <p:cNvPr id="46" name="Picture 4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1917137" y="4725822"/>
              <a:ext cx="558643" cy="1059095"/>
            </a:xfrm>
            <a:prstGeom prst="rect">
              <a:avLst/>
            </a:prstGeom>
          </p:spPr>
        </p:pic>
        <p:pic>
          <p:nvPicPr>
            <p:cNvPr id="47" name="Picture 46"/>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1591091" y="4625972"/>
              <a:ext cx="558643" cy="1059095"/>
            </a:xfrm>
            <a:prstGeom prst="rect">
              <a:avLst/>
            </a:prstGeom>
          </p:spPr>
        </p:pic>
        <p:pic>
          <p:nvPicPr>
            <p:cNvPr id="48" name="Picture 4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1311771" y="4725822"/>
              <a:ext cx="558643" cy="1059095"/>
            </a:xfrm>
            <a:prstGeom prst="rect">
              <a:avLst/>
            </a:prstGeom>
          </p:spPr>
        </p:pic>
        <p:pic>
          <p:nvPicPr>
            <p:cNvPr id="49" name="Picture 48"/>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1032448" y="4625972"/>
              <a:ext cx="558643" cy="1059095"/>
            </a:xfrm>
            <a:prstGeom prst="rect">
              <a:avLst/>
            </a:prstGeom>
          </p:spPr>
        </p:pic>
        <p:pic>
          <p:nvPicPr>
            <p:cNvPr id="50" name="Picture 49"/>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781691" y="4725822"/>
              <a:ext cx="558643" cy="1059095"/>
            </a:xfrm>
            <a:prstGeom prst="rect">
              <a:avLst/>
            </a:prstGeom>
          </p:spPr>
        </p:pic>
        <p:pic>
          <p:nvPicPr>
            <p:cNvPr id="51" name="Picture 5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501534" y="4625972"/>
              <a:ext cx="558643" cy="1059095"/>
            </a:xfrm>
            <a:prstGeom prst="rect">
              <a:avLst/>
            </a:prstGeom>
          </p:spPr>
        </p:pic>
        <p:pic>
          <p:nvPicPr>
            <p:cNvPr id="52" name="Picture 5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3753057" y="5069265"/>
              <a:ext cx="558643" cy="1059095"/>
            </a:xfrm>
            <a:prstGeom prst="rect">
              <a:avLst/>
            </a:prstGeom>
          </p:spPr>
        </p:pic>
        <p:pic>
          <p:nvPicPr>
            <p:cNvPr id="53" name="Picture 52"/>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3427011" y="4969415"/>
              <a:ext cx="558643" cy="1059095"/>
            </a:xfrm>
            <a:prstGeom prst="rect">
              <a:avLst/>
            </a:prstGeom>
          </p:spPr>
        </p:pic>
        <p:pic>
          <p:nvPicPr>
            <p:cNvPr id="54" name="Picture 53"/>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3147691" y="5069265"/>
              <a:ext cx="558643" cy="1059095"/>
            </a:xfrm>
            <a:prstGeom prst="rect">
              <a:avLst/>
            </a:prstGeom>
          </p:spPr>
        </p:pic>
        <p:pic>
          <p:nvPicPr>
            <p:cNvPr id="55" name="Picture 54"/>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868368" y="4969415"/>
              <a:ext cx="558643" cy="1059095"/>
            </a:xfrm>
            <a:prstGeom prst="rect">
              <a:avLst/>
            </a:prstGeom>
          </p:spPr>
        </p:pic>
        <p:pic>
          <p:nvPicPr>
            <p:cNvPr id="56" name="Picture 5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617611" y="5069265"/>
              <a:ext cx="558643" cy="1059095"/>
            </a:xfrm>
            <a:prstGeom prst="rect">
              <a:avLst/>
            </a:prstGeom>
          </p:spPr>
        </p:pic>
        <p:pic>
          <p:nvPicPr>
            <p:cNvPr id="57" name="Picture 56"/>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337454" y="4969415"/>
              <a:ext cx="558643" cy="1059095"/>
            </a:xfrm>
            <a:prstGeom prst="rect">
              <a:avLst/>
            </a:prstGeom>
          </p:spPr>
        </p:pic>
        <p:pic>
          <p:nvPicPr>
            <p:cNvPr id="58" name="Picture 5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089781" y="5079950"/>
              <a:ext cx="558643" cy="1059095"/>
            </a:xfrm>
            <a:prstGeom prst="rect">
              <a:avLst/>
            </a:prstGeom>
          </p:spPr>
        </p:pic>
        <p:pic>
          <p:nvPicPr>
            <p:cNvPr id="59" name="Picture 58"/>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1763735" y="4980100"/>
              <a:ext cx="558643" cy="1059095"/>
            </a:xfrm>
            <a:prstGeom prst="rect">
              <a:avLst/>
            </a:prstGeom>
          </p:spPr>
        </p:pic>
        <p:pic>
          <p:nvPicPr>
            <p:cNvPr id="60" name="Picture 59"/>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1484415" y="5079950"/>
              <a:ext cx="558643" cy="1059095"/>
            </a:xfrm>
            <a:prstGeom prst="rect">
              <a:avLst/>
            </a:prstGeom>
          </p:spPr>
        </p:pic>
        <p:pic>
          <p:nvPicPr>
            <p:cNvPr id="61" name="Picture 6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1205092" y="4980100"/>
              <a:ext cx="558643" cy="1059095"/>
            </a:xfrm>
            <a:prstGeom prst="rect">
              <a:avLst/>
            </a:prstGeom>
          </p:spPr>
        </p:pic>
        <p:pic>
          <p:nvPicPr>
            <p:cNvPr id="62" name="Picture 6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954335" y="5079950"/>
              <a:ext cx="558643" cy="1059095"/>
            </a:xfrm>
            <a:prstGeom prst="rect">
              <a:avLst/>
            </a:prstGeom>
          </p:spPr>
        </p:pic>
        <p:pic>
          <p:nvPicPr>
            <p:cNvPr id="63" name="Picture 62"/>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674178" y="4980100"/>
              <a:ext cx="558643" cy="1059095"/>
            </a:xfrm>
            <a:prstGeom prst="rect">
              <a:avLst/>
            </a:prstGeom>
          </p:spPr>
        </p:pic>
        <p:pic>
          <p:nvPicPr>
            <p:cNvPr id="64" name="Picture 63"/>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3560233" y="5348437"/>
              <a:ext cx="558643" cy="1059095"/>
            </a:xfrm>
            <a:prstGeom prst="rect">
              <a:avLst/>
            </a:prstGeom>
          </p:spPr>
        </p:pic>
        <p:pic>
          <p:nvPicPr>
            <p:cNvPr id="65" name="Picture 64"/>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3234187" y="5248587"/>
              <a:ext cx="558643" cy="1059095"/>
            </a:xfrm>
            <a:prstGeom prst="rect">
              <a:avLst/>
            </a:prstGeom>
          </p:spPr>
        </p:pic>
        <p:pic>
          <p:nvPicPr>
            <p:cNvPr id="66" name="Picture 6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954867" y="5348437"/>
              <a:ext cx="558643" cy="1059095"/>
            </a:xfrm>
            <a:prstGeom prst="rect">
              <a:avLst/>
            </a:prstGeom>
          </p:spPr>
        </p:pic>
        <p:pic>
          <p:nvPicPr>
            <p:cNvPr id="67" name="Picture 66"/>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675544" y="5248587"/>
              <a:ext cx="558643" cy="1059095"/>
            </a:xfrm>
            <a:prstGeom prst="rect">
              <a:avLst/>
            </a:prstGeom>
          </p:spPr>
        </p:pic>
        <p:pic>
          <p:nvPicPr>
            <p:cNvPr id="68" name="Picture 6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424787" y="5348437"/>
              <a:ext cx="558643" cy="1059095"/>
            </a:xfrm>
            <a:prstGeom prst="rect">
              <a:avLst/>
            </a:prstGeom>
          </p:spPr>
        </p:pic>
        <p:pic>
          <p:nvPicPr>
            <p:cNvPr id="69" name="Picture 68"/>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2144630" y="5248587"/>
              <a:ext cx="558643" cy="1059095"/>
            </a:xfrm>
            <a:prstGeom prst="rect">
              <a:avLst/>
            </a:prstGeom>
          </p:spPr>
        </p:pic>
        <p:pic>
          <p:nvPicPr>
            <p:cNvPr id="70" name="Picture 69"/>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1896957" y="5359122"/>
              <a:ext cx="558643" cy="1059095"/>
            </a:xfrm>
            <a:prstGeom prst="rect">
              <a:avLst/>
            </a:prstGeom>
          </p:spPr>
        </p:pic>
        <p:pic>
          <p:nvPicPr>
            <p:cNvPr id="71" name="Picture 7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1570911" y="5259272"/>
              <a:ext cx="558643" cy="1059095"/>
            </a:xfrm>
            <a:prstGeom prst="rect">
              <a:avLst/>
            </a:prstGeom>
          </p:spPr>
        </p:pic>
        <p:pic>
          <p:nvPicPr>
            <p:cNvPr id="72" name="Picture 7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1291591" y="5359122"/>
              <a:ext cx="558643" cy="1059095"/>
            </a:xfrm>
            <a:prstGeom prst="rect">
              <a:avLst/>
            </a:prstGeom>
          </p:spPr>
        </p:pic>
        <p:pic>
          <p:nvPicPr>
            <p:cNvPr id="73" name="Picture 72"/>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1012268" y="5259272"/>
              <a:ext cx="558643" cy="1059095"/>
            </a:xfrm>
            <a:prstGeom prst="rect">
              <a:avLst/>
            </a:prstGeom>
          </p:spPr>
        </p:pic>
        <p:pic>
          <p:nvPicPr>
            <p:cNvPr id="74" name="Picture 73"/>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3403" r="17924"/>
            <a:stretch/>
          </p:blipFill>
          <p:spPr>
            <a:xfrm>
              <a:off x="-761511" y="5359122"/>
              <a:ext cx="558643" cy="1059095"/>
            </a:xfrm>
            <a:prstGeom prst="rect">
              <a:avLst/>
            </a:prstGeom>
          </p:spPr>
        </p:pic>
      </p:grpSp>
      <p:sp>
        <p:nvSpPr>
          <p:cNvPr id="93" name="Rectangle 92"/>
          <p:cNvSpPr/>
          <p:nvPr/>
        </p:nvSpPr>
        <p:spPr>
          <a:xfrm>
            <a:off x="275226" y="1496264"/>
            <a:ext cx="8696054" cy="2308324"/>
          </a:xfrm>
          <a:prstGeom prst="rect">
            <a:avLst/>
          </a:prstGeom>
          <a:ln>
            <a:solidFill>
              <a:schemeClr val="tx1"/>
            </a:solidFill>
          </a:ln>
        </p:spPr>
        <p:txBody>
          <a:bodyPr wrap="square">
            <a:spAutoFit/>
          </a:bodyPr>
          <a:lstStyle/>
          <a:p>
            <a:r>
              <a:rPr lang="en-US" dirty="0"/>
              <a:t>D</a:t>
            </a:r>
            <a:r>
              <a:rPr lang="en-US" dirty="0" smtClean="0"/>
              <a:t>ifficult to simulate treatment effects that inform evidence based medicine in orthopaedics</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grpSp>
        <p:nvGrpSpPr>
          <p:cNvPr id="6" name="Group 5"/>
          <p:cNvGrpSpPr>
            <a:grpSpLocks noChangeAspect="1"/>
          </p:cNvGrpSpPr>
          <p:nvPr/>
        </p:nvGrpSpPr>
        <p:grpSpPr>
          <a:xfrm flipH="1">
            <a:off x="1752600" y="4419600"/>
            <a:ext cx="2568911" cy="1372432"/>
            <a:chOff x="1371600" y="1872958"/>
            <a:chExt cx="7005307" cy="4238668"/>
          </a:xfrm>
        </p:grpSpPr>
        <p:pic>
          <p:nvPicPr>
            <p:cNvPr id="7" name="Picture 8" descr="C:\Users\Ace\AppData\Local\Microsoft\Windows\Temporary Internet Files\Content.IE5\8B1R18NG\MC900434862[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0800000">
              <a:off x="1371600" y="2759411"/>
              <a:ext cx="1410788" cy="124531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Flowchart: Direct Access Storage 7"/>
            <p:cNvSpPr/>
            <p:nvPr/>
          </p:nvSpPr>
          <p:spPr>
            <a:xfrm rot="1152341">
              <a:off x="2127621" y="3572542"/>
              <a:ext cx="473509" cy="147465"/>
            </a:xfrm>
            <a:prstGeom prst="flowChartMagneticDrum">
              <a:avLst/>
            </a:prstGeom>
            <a:solidFill>
              <a:schemeClr val="bg2">
                <a:lumMod val="85000"/>
              </a:schemeClr>
            </a:solidFill>
            <a:ln>
              <a:noFill/>
            </a:ln>
            <a:scene3d>
              <a:camera prst="orthographicFront"/>
              <a:lightRig rig="twoPt"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irect Access Storage 8"/>
            <p:cNvSpPr/>
            <p:nvPr/>
          </p:nvSpPr>
          <p:spPr>
            <a:xfrm rot="1152341">
              <a:off x="2361774" y="3497333"/>
              <a:ext cx="473509" cy="141197"/>
            </a:xfrm>
            <a:prstGeom prst="flowChartMagneticDrum">
              <a:avLst/>
            </a:prstGeom>
            <a:solidFill>
              <a:schemeClr val="bg2">
                <a:lumMod val="85000"/>
              </a:schemeClr>
            </a:solidFill>
            <a:ln>
              <a:noFill/>
            </a:ln>
            <a:scene3d>
              <a:camera prst="orthographicFront"/>
              <a:lightRig rig="twoPt"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irect Access Storage 9"/>
            <p:cNvSpPr/>
            <p:nvPr/>
          </p:nvSpPr>
          <p:spPr>
            <a:xfrm rot="733095">
              <a:off x="2504921" y="3626564"/>
              <a:ext cx="783536" cy="342155"/>
            </a:xfrm>
            <a:prstGeom prst="flowChartMagneticDrum">
              <a:avLst/>
            </a:prstGeom>
            <a:solidFill>
              <a:srgbClr val="000000"/>
            </a:solidFill>
            <a:ln>
              <a:solidFill>
                <a:srgbClr val="000000"/>
              </a:solidFill>
            </a:ln>
            <a:scene3d>
              <a:camera prst="orthographicFront">
                <a:rot lat="600000" lon="18000000" rev="21594000"/>
              </a:camera>
              <a:lightRig rig="threePt" dir="t"/>
            </a:scene3d>
            <a:sp3d contourW="12700" prstMaterial="metal">
              <a:bevelT w="152400" h="317500" prst="relaxedInset"/>
              <a:bevelB w="139700" h="139700" prst="divo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6" descr="C:\OpenSimProbProject\RMASB_pres\PlugPose4.tiff"/>
            <p:cNvPicPr>
              <a:picLocks noChangeAspect="1" noChangeArrowheads="1"/>
            </p:cNvPicPr>
            <p:nvPr/>
          </p:nvPicPr>
          <p:blipFill rotWithShape="1">
            <a:blip r:embed="rId8" cstate="print">
              <a:extLst>
                <a:ext uri="{BEBA8EAE-BF5A-486C-A8C5-ECC9F3942E4B}">
                  <a14:imgProps xmlns:a14="http://schemas.microsoft.com/office/drawing/2010/main" xmlns="">
                    <a14:imgLayer r:embed="rId9">
                      <a14:imgEffect>
                        <a14:backgroundRemoval t="7383" b="98826" l="14516" r="69597">
                          <a14:foregroundMark x1="26694" y1="39933" x2="26694" y2="39933"/>
                          <a14:foregroundMark x1="27581" y1="37752" x2="27581" y2="37752"/>
                          <a14:foregroundMark x1="25565" y1="40604" x2="25565" y2="40604"/>
                          <a14:foregroundMark x1="18145" y1="52685" x2="18387" y2="43289"/>
                          <a14:foregroundMark x1="19274" y1="47148" x2="25161" y2="40436"/>
                          <a14:foregroundMark x1="22984" y1="51846" x2="27177" y2="46812"/>
                          <a14:foregroundMark x1="26532" y1="47819" x2="32097" y2="42450"/>
                          <a14:foregroundMark x1="27339" y1="45134" x2="27339" y2="45134"/>
                          <a14:foregroundMark x1="25887" y1="47148" x2="26452" y2="45638"/>
                          <a14:foregroundMark x1="30242" y1="43289" x2="30242" y2="43289"/>
                          <a14:foregroundMark x1="26774" y1="87248" x2="26774" y2="87248"/>
                          <a14:foregroundMark x1="25403" y1="87081" x2="25403" y2="87081"/>
                          <a14:foregroundMark x1="25161" y1="87919" x2="25161" y2="87919"/>
                          <a14:foregroundMark x1="24355" y1="87752" x2="24355" y2="87752"/>
                          <a14:foregroundMark x1="22177" y1="51342" x2="22177" y2="51342"/>
                          <a14:foregroundMark x1="24516" y1="48658" x2="24516" y2="48658"/>
                          <a14:backgroundMark x1="32903" y1="32718" x2="32903" y2="32718"/>
                          <a14:backgroundMark x1="26935" y1="43289" x2="26935" y2="43289"/>
                          <a14:backgroundMark x1="25403" y1="43960" x2="25403" y2="43960"/>
                          <a14:backgroundMark x1="22177" y1="47819" x2="22177" y2="47819"/>
                          <a14:backgroundMark x1="24597" y1="45134" x2="24597" y2="45134"/>
                          <a14:backgroundMark x1="45726" y1="83893" x2="45726" y2="83893"/>
                          <a14:backgroundMark x1="49919" y1="84396" x2="49919" y2="84396"/>
                          <a14:backgroundMark x1="38145" y1="57718" x2="38145" y2="57718"/>
                          <a14:backgroundMark x1="32903" y1="60067" x2="32903" y2="60067"/>
                          <a14:backgroundMark x1="28790" y1="67114" x2="28790" y2="67114"/>
                          <a14:backgroundMark x1="29597" y1="63926" x2="29597" y2="63926"/>
                          <a14:backgroundMark x1="29677" y1="68960" x2="29677" y2="68960"/>
                          <a14:backgroundMark x1="39597" y1="45470" x2="39597" y2="45470"/>
                          <a14:backgroundMark x1="38468" y1="34060" x2="38468" y2="34060"/>
                          <a14:backgroundMark x1="34194" y1="22651" x2="34194" y2="22651"/>
                          <a14:backgroundMark x1="23226" y1="47819" x2="23226" y2="47819"/>
                          <a14:backgroundMark x1="18387" y1="44463" x2="18387" y2="44463"/>
                          <a14:backgroundMark x1="18065" y1="46141" x2="18065" y2="46141"/>
                          <a14:backgroundMark x1="18468" y1="44966" x2="18468" y2="44966"/>
                          <a14:backgroundMark x1="18145" y1="44966" x2="18145" y2="44966"/>
                        </a14:backgroundRemoval>
                      </a14:imgEffect>
                    </a14:imgLayer>
                  </a14:imgProps>
                </a:ext>
                <a:ext uri="{28A0092B-C50C-407E-A947-70E740481C1C}">
                  <a14:useLocalDpi xmlns:a14="http://schemas.microsoft.com/office/drawing/2010/main" xmlns="" val="0"/>
                </a:ext>
              </a:extLst>
            </a:blip>
            <a:srcRect l="16389" r="38084"/>
            <a:stretch/>
          </p:blipFill>
          <p:spPr bwMode="auto">
            <a:xfrm>
              <a:off x="2443908" y="1872958"/>
              <a:ext cx="3684819" cy="389018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Freeform 11"/>
            <p:cNvSpPr/>
            <p:nvPr/>
          </p:nvSpPr>
          <p:spPr>
            <a:xfrm>
              <a:off x="2818782" y="3750168"/>
              <a:ext cx="3453953" cy="2361458"/>
            </a:xfrm>
            <a:custGeom>
              <a:avLst/>
              <a:gdLst>
                <a:gd name="connsiteX0" fmla="*/ 3316406 w 3453953"/>
                <a:gd name="connsiteY0" fmla="*/ 913062 h 2361458"/>
                <a:gd name="connsiteX1" fmla="*/ 3098042 w 3453953"/>
                <a:gd name="connsiteY1" fmla="*/ 1104131 h 2361458"/>
                <a:gd name="connsiteX2" fmla="*/ 3029803 w 3453953"/>
                <a:gd name="connsiteY2" fmla="*/ 1308848 h 2361458"/>
                <a:gd name="connsiteX3" fmla="*/ 3057099 w 3453953"/>
                <a:gd name="connsiteY3" fmla="*/ 1581803 h 2361458"/>
                <a:gd name="connsiteX4" fmla="*/ 3289110 w 3453953"/>
                <a:gd name="connsiteY4" fmla="*/ 1786519 h 2361458"/>
                <a:gd name="connsiteX5" fmla="*/ 3452884 w 3453953"/>
                <a:gd name="connsiteY5" fmla="*/ 2059474 h 2361458"/>
                <a:gd name="connsiteX6" fmla="*/ 3343702 w 3453953"/>
                <a:gd name="connsiteY6" fmla="*/ 2291486 h 2361458"/>
                <a:gd name="connsiteX7" fmla="*/ 3043451 w 3453953"/>
                <a:gd name="connsiteY7" fmla="*/ 2359725 h 2361458"/>
                <a:gd name="connsiteX8" fmla="*/ 2756848 w 3453953"/>
                <a:gd name="connsiteY8" fmla="*/ 2236895 h 2361458"/>
                <a:gd name="connsiteX9" fmla="*/ 2483893 w 3453953"/>
                <a:gd name="connsiteY9" fmla="*/ 2032179 h 2361458"/>
                <a:gd name="connsiteX10" fmla="*/ 2224585 w 3453953"/>
                <a:gd name="connsiteY10" fmla="*/ 1963940 h 2361458"/>
                <a:gd name="connsiteX11" fmla="*/ 1842448 w 3453953"/>
                <a:gd name="connsiteY11" fmla="*/ 1991236 h 2361458"/>
                <a:gd name="connsiteX12" fmla="*/ 1351128 w 3453953"/>
                <a:gd name="connsiteY12" fmla="*/ 1841110 h 2361458"/>
                <a:gd name="connsiteX13" fmla="*/ 1255594 w 3453953"/>
                <a:gd name="connsiteY13" fmla="*/ 1322495 h 2361458"/>
                <a:gd name="connsiteX14" fmla="*/ 1296537 w 3453953"/>
                <a:gd name="connsiteY14" fmla="*/ 435391 h 2361458"/>
                <a:gd name="connsiteX15" fmla="*/ 914400 w 3453953"/>
                <a:gd name="connsiteY15" fmla="*/ 53254 h 2361458"/>
                <a:gd name="connsiteX16" fmla="*/ 0 w 3453953"/>
                <a:gd name="connsiteY16" fmla="*/ 12310 h 236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53953" h="2361458">
                  <a:moveTo>
                    <a:pt x="3316406" y="913062"/>
                  </a:moveTo>
                  <a:cubicBezTo>
                    <a:pt x="3231107" y="975614"/>
                    <a:pt x="3145809" y="1038167"/>
                    <a:pt x="3098042" y="1104131"/>
                  </a:cubicBezTo>
                  <a:cubicBezTo>
                    <a:pt x="3050275" y="1170095"/>
                    <a:pt x="3036627" y="1229236"/>
                    <a:pt x="3029803" y="1308848"/>
                  </a:cubicBezTo>
                  <a:cubicBezTo>
                    <a:pt x="3022979" y="1388460"/>
                    <a:pt x="3013881" y="1502191"/>
                    <a:pt x="3057099" y="1581803"/>
                  </a:cubicBezTo>
                  <a:cubicBezTo>
                    <a:pt x="3100317" y="1661415"/>
                    <a:pt x="3223146" y="1706907"/>
                    <a:pt x="3289110" y="1786519"/>
                  </a:cubicBezTo>
                  <a:cubicBezTo>
                    <a:pt x="3355074" y="1866131"/>
                    <a:pt x="3443785" y="1975313"/>
                    <a:pt x="3452884" y="2059474"/>
                  </a:cubicBezTo>
                  <a:cubicBezTo>
                    <a:pt x="3461983" y="2143635"/>
                    <a:pt x="3411941" y="2241444"/>
                    <a:pt x="3343702" y="2291486"/>
                  </a:cubicBezTo>
                  <a:cubicBezTo>
                    <a:pt x="3275463" y="2341528"/>
                    <a:pt x="3141260" y="2368823"/>
                    <a:pt x="3043451" y="2359725"/>
                  </a:cubicBezTo>
                  <a:cubicBezTo>
                    <a:pt x="2945642" y="2350627"/>
                    <a:pt x="2850108" y="2291486"/>
                    <a:pt x="2756848" y="2236895"/>
                  </a:cubicBezTo>
                  <a:cubicBezTo>
                    <a:pt x="2663588" y="2182304"/>
                    <a:pt x="2572603" y="2077671"/>
                    <a:pt x="2483893" y="2032179"/>
                  </a:cubicBezTo>
                  <a:cubicBezTo>
                    <a:pt x="2395183" y="1986687"/>
                    <a:pt x="2331492" y="1970764"/>
                    <a:pt x="2224585" y="1963940"/>
                  </a:cubicBezTo>
                  <a:cubicBezTo>
                    <a:pt x="2117677" y="1957116"/>
                    <a:pt x="1988024" y="2011708"/>
                    <a:pt x="1842448" y="1991236"/>
                  </a:cubicBezTo>
                  <a:cubicBezTo>
                    <a:pt x="1696872" y="1970764"/>
                    <a:pt x="1448937" y="1952567"/>
                    <a:pt x="1351128" y="1841110"/>
                  </a:cubicBezTo>
                  <a:cubicBezTo>
                    <a:pt x="1253319" y="1729653"/>
                    <a:pt x="1264692" y="1556781"/>
                    <a:pt x="1255594" y="1322495"/>
                  </a:cubicBezTo>
                  <a:cubicBezTo>
                    <a:pt x="1246496" y="1088209"/>
                    <a:pt x="1353403" y="646931"/>
                    <a:pt x="1296537" y="435391"/>
                  </a:cubicBezTo>
                  <a:cubicBezTo>
                    <a:pt x="1239671" y="223851"/>
                    <a:pt x="1130489" y="123767"/>
                    <a:pt x="914400" y="53254"/>
                  </a:cubicBezTo>
                  <a:cubicBezTo>
                    <a:pt x="698311" y="-17259"/>
                    <a:pt x="349155" y="-2475"/>
                    <a:pt x="0" y="12310"/>
                  </a:cubicBezTo>
                </a:path>
              </a:pathLst>
            </a:custGeom>
            <a:noFill/>
            <a:ln w="47625">
              <a:solidFill>
                <a:srgbClr val="000000"/>
              </a:solidFill>
            </a:ln>
            <a:scene3d>
              <a:camera prst="orthographicFront"/>
              <a:lightRig rig="glow" dir="t"/>
            </a:scene3d>
            <a:sp3d prstMaterial="dkEdge">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http://calculating.files.wordpress.com/2013/07/distribution-011.png"/>
            <p:cNvPicPr>
              <a:picLocks noChangeAspect="1" noChangeArrowheads="1"/>
            </p:cNvPicPr>
            <p:nvPr/>
          </p:nvPicPr>
          <p:blipFill>
            <a:blip r:embed="rId10" cstate="print">
              <a:extLst>
                <a:ext uri="{BEBA8EAE-BF5A-486C-A8C5-ECC9F3942E4B}">
                  <a14:imgProps xmlns:a14="http://schemas.microsoft.com/office/drawing/2010/main" xmlns="">
                    <a14:imgLayer r:embed="rId11">
                      <a14:imgEffect>
                        <a14:backgroundRemoval t="0" b="100000" l="0" r="100000"/>
                      </a14:imgEffect>
                      <a14:imgEffect>
                        <a14:colorTemperature colorTemp="11500"/>
                      </a14:imgEffect>
                      <a14:imgEffect>
                        <a14:saturation sat="400000"/>
                      </a14:imgEffect>
                      <a14:imgEffect>
                        <a14:brightnessContrast contrast="62000"/>
                      </a14:imgEffect>
                    </a14:imgLayer>
                  </a14:imgProps>
                </a:ext>
                <a:ext uri="{28A0092B-C50C-407E-A947-70E740481C1C}">
                  <a14:useLocalDpi xmlns:a14="http://schemas.microsoft.com/office/drawing/2010/main" xmlns="" val="0"/>
                </a:ext>
              </a:extLst>
            </a:blip>
            <a:srcRect/>
            <a:stretch>
              <a:fillRect/>
            </a:stretch>
          </p:blipFill>
          <p:spPr bwMode="auto">
            <a:xfrm>
              <a:off x="5144588" y="2800657"/>
              <a:ext cx="3232319" cy="222456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95" name="Rectangle 94"/>
          <p:cNvSpPr/>
          <p:nvPr/>
        </p:nvSpPr>
        <p:spPr>
          <a:xfrm>
            <a:off x="4949442" y="4184177"/>
            <a:ext cx="3676398" cy="1477328"/>
          </a:xfrm>
          <a:prstGeom prst="rect">
            <a:avLst/>
          </a:prstGeom>
          <a:ln>
            <a:solidFill>
              <a:schemeClr val="tx1"/>
            </a:solidFill>
          </a:ln>
        </p:spPr>
        <p:txBody>
          <a:bodyPr wrap="square">
            <a:spAutoFit/>
          </a:bodyPr>
          <a:lstStyle/>
          <a:p>
            <a:pPr algn="ctr"/>
            <a:r>
              <a:rPr lang="en-US" dirty="0" smtClean="0">
                <a:solidFill>
                  <a:srgbClr val="800000"/>
                </a:solidFill>
              </a:rPr>
              <a:t>Monte Carlo simulations and efficient estimation methods to analyze the effects of experimental error and parameter uncertainty within patient-specific simulations </a:t>
            </a:r>
            <a:endParaRPr lang="en-US" dirty="0">
              <a:solidFill>
                <a:srgbClr val="800000"/>
              </a:solidFill>
            </a:endParaRPr>
          </a:p>
        </p:txBody>
      </p:sp>
      <p:sp>
        <p:nvSpPr>
          <p:cNvPr id="85" name="Title 84"/>
          <p:cNvSpPr>
            <a:spLocks noGrp="1"/>
          </p:cNvSpPr>
          <p:nvPr>
            <p:ph type="title"/>
          </p:nvPr>
        </p:nvSpPr>
        <p:spPr/>
        <p:txBody>
          <a:bodyPr>
            <a:noAutofit/>
          </a:bodyPr>
          <a:lstStyle/>
          <a:p>
            <a:r>
              <a:rPr lang="en-US" sz="2800" dirty="0" smtClean="0"/>
              <a:t>Assessment of Rehabilitation-Based Effects by Simulating Treatment Effects and Randomized Controlled Trials with Population of Musculoskeletal </a:t>
            </a:r>
            <a:endParaRPr lang="en-US" sz="2800" dirty="0"/>
          </a:p>
        </p:txBody>
      </p:sp>
      <p:sp>
        <p:nvSpPr>
          <p:cNvPr id="96" name="TextBox 95"/>
          <p:cNvSpPr txBox="1"/>
          <p:nvPr/>
        </p:nvSpPr>
        <p:spPr>
          <a:xfrm>
            <a:off x="2805256" y="6150709"/>
            <a:ext cx="3480621" cy="646331"/>
          </a:xfrm>
          <a:prstGeom prst="rect">
            <a:avLst/>
          </a:prstGeom>
          <a:noFill/>
        </p:spPr>
        <p:txBody>
          <a:bodyPr wrap="square" rtlCol="0">
            <a:spAutoFit/>
          </a:bodyPr>
          <a:lstStyle/>
          <a:p>
            <a:pPr algn="ctr"/>
            <a:r>
              <a:rPr lang="en-US" dirty="0" smtClean="0">
                <a:solidFill>
                  <a:schemeClr val="tx2"/>
                </a:solidFill>
              </a:rPr>
              <a:t>Bradley Davidson, Casey Myers</a:t>
            </a:r>
          </a:p>
          <a:p>
            <a:pPr algn="ctr"/>
            <a:r>
              <a:rPr lang="en-US" dirty="0" smtClean="0">
                <a:solidFill>
                  <a:schemeClr val="tx2"/>
                </a:solidFill>
              </a:rPr>
              <a:t>Kevin Shelburne, Peter </a:t>
            </a:r>
            <a:r>
              <a:rPr lang="en-US" dirty="0" err="1" smtClean="0">
                <a:solidFill>
                  <a:schemeClr val="tx2"/>
                </a:solidFill>
              </a:rPr>
              <a:t>Laz</a:t>
            </a:r>
            <a:endParaRPr lang="en-US" dirty="0">
              <a:solidFill>
                <a:schemeClr val="tx2"/>
              </a:solidFill>
            </a:endParaRPr>
          </a:p>
        </p:txBody>
      </p:sp>
    </p:spTree>
    <p:extLst>
      <p:ext uri="{BB962C8B-B14F-4D97-AF65-F5344CB8AC3E}">
        <p14:creationId xmlns:p14="http://schemas.microsoft.com/office/powerpoint/2010/main" xmlns="" val="2400483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on the Mailing List</a:t>
            </a:r>
            <a:endParaRPr lang="en-US" dirty="0"/>
          </a:p>
        </p:txBody>
      </p:sp>
      <p:sp>
        <p:nvSpPr>
          <p:cNvPr id="3" name="Content Placeholder 2"/>
          <p:cNvSpPr>
            <a:spLocks noGrp="1"/>
          </p:cNvSpPr>
          <p:nvPr>
            <p:ph idx="1"/>
          </p:nvPr>
        </p:nvSpPr>
        <p:spPr/>
        <p:txBody>
          <a:bodyPr>
            <a:normAutofit lnSpcReduction="10000"/>
          </a:bodyPr>
          <a:lstStyle/>
          <a:p>
            <a:r>
              <a:rPr lang="en-US" dirty="0" smtClean="0"/>
              <a:t>What constitutes population modeling?</a:t>
            </a:r>
          </a:p>
          <a:p>
            <a:pPr lvl="1"/>
            <a:r>
              <a:rPr lang="en-US" dirty="0" smtClean="0"/>
              <a:t>Is “cohort modeling” in “population modeling”?</a:t>
            </a:r>
          </a:p>
          <a:p>
            <a:pPr lvl="2"/>
            <a:r>
              <a:rPr lang="en-US" dirty="0" smtClean="0"/>
              <a:t>Active members tend to distance from traditional cohort modeling and prefer newer technologies</a:t>
            </a:r>
          </a:p>
          <a:p>
            <a:pPr lvl="2"/>
            <a:r>
              <a:rPr lang="en-US" dirty="0" smtClean="0"/>
              <a:t>Yet there is still a spectrum of opinions within </a:t>
            </a:r>
            <a:r>
              <a:rPr lang="en-US" smtClean="0"/>
              <a:t>the group</a:t>
            </a:r>
            <a:endParaRPr lang="en-US" dirty="0" smtClean="0"/>
          </a:p>
          <a:p>
            <a:pPr lvl="2"/>
            <a:endParaRPr lang="en-US" dirty="0" smtClean="0"/>
          </a:p>
          <a:p>
            <a:pPr lvl="1"/>
            <a:r>
              <a:rPr lang="en-US" dirty="0" smtClean="0"/>
              <a:t>Will modeling non human/animal entities such as cells or cell phones constitutes population modeling?</a:t>
            </a:r>
          </a:p>
          <a:p>
            <a:pPr lvl="2"/>
            <a:r>
              <a:rPr lang="en-US" dirty="0" smtClean="0"/>
              <a:t>This idea is in the current definition of the group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Work\Desktop\Present\qrcode\PopModMailingList.png"/>
          <p:cNvPicPr>
            <a:picLocks noChangeAspect="1" noChangeArrowheads="1"/>
          </p:cNvPicPr>
          <p:nvPr/>
        </p:nvPicPr>
        <p:blipFill>
          <a:blip r:embed="rId3" cstate="print"/>
          <a:srcRect/>
          <a:stretch>
            <a:fillRect/>
          </a:stretch>
        </p:blipFill>
        <p:spPr bwMode="auto">
          <a:xfrm>
            <a:off x="4419600" y="1905000"/>
            <a:ext cx="4495800" cy="4495800"/>
          </a:xfrm>
          <a:prstGeom prst="rect">
            <a:avLst/>
          </a:prstGeom>
          <a:noFill/>
        </p:spPr>
      </p:pic>
      <p:sp>
        <p:nvSpPr>
          <p:cNvPr id="2" name="Title 1"/>
          <p:cNvSpPr>
            <a:spLocks noGrp="1"/>
          </p:cNvSpPr>
          <p:nvPr>
            <p:ph type="title"/>
          </p:nvPr>
        </p:nvSpPr>
        <p:spPr/>
        <p:txBody>
          <a:bodyPr>
            <a:normAutofit fontScale="90000"/>
          </a:bodyPr>
          <a:lstStyle/>
          <a:p>
            <a:r>
              <a:rPr lang="en-US" dirty="0" smtClean="0"/>
              <a:t>Join the Mailing List or </a:t>
            </a:r>
            <a:br>
              <a:rPr lang="en-US" dirty="0" smtClean="0"/>
            </a:br>
            <a:r>
              <a:rPr lang="en-US" dirty="0" smtClean="0"/>
              <a:t>Read the Mailing List Archives</a:t>
            </a:r>
            <a:endParaRPr lang="en-US" dirty="0"/>
          </a:p>
        </p:txBody>
      </p:sp>
      <p:sp>
        <p:nvSpPr>
          <p:cNvPr id="3" name="Content Placeholder 2"/>
          <p:cNvSpPr>
            <a:spLocks noGrp="1"/>
          </p:cNvSpPr>
          <p:nvPr>
            <p:ph idx="1"/>
          </p:nvPr>
        </p:nvSpPr>
        <p:spPr>
          <a:xfrm>
            <a:off x="457200" y="1600200"/>
            <a:ext cx="4343400" cy="4525963"/>
          </a:xfrm>
        </p:spPr>
        <p:txBody>
          <a:bodyPr>
            <a:normAutofit fontScale="55000" lnSpcReduction="20000"/>
          </a:bodyPr>
          <a:lstStyle/>
          <a:p>
            <a:endParaRPr lang="en-US" dirty="0" smtClean="0"/>
          </a:p>
          <a:p>
            <a:endParaRPr lang="en-US" dirty="0" smtClean="0"/>
          </a:p>
          <a:p>
            <a:endParaRPr lang="en-US" dirty="0" smtClean="0"/>
          </a:p>
          <a:p>
            <a:r>
              <a:rPr lang="en-US" dirty="0" smtClean="0"/>
              <a:t>This presentation is indented for reuse by educators </a:t>
            </a:r>
          </a:p>
          <a:p>
            <a:endParaRPr lang="en-US" dirty="0" smtClean="0"/>
          </a:p>
          <a:p>
            <a:r>
              <a:rPr lang="en-US" dirty="0" smtClean="0"/>
              <a:t>Please feel free to use this material while acknowledging the authors of slides you use.</a:t>
            </a:r>
          </a:p>
          <a:p>
            <a:endParaRPr lang="en-US" dirty="0" smtClean="0"/>
          </a:p>
          <a:p>
            <a:r>
              <a:rPr lang="en-US" dirty="0" smtClean="0"/>
              <a:t>Mailing list is powered by </a:t>
            </a:r>
            <a:r>
              <a:rPr lang="en-US" dirty="0" smtClean="0">
                <a:hlinkClick r:id="rId4"/>
              </a:rPr>
              <a:t>simtk.org</a:t>
            </a:r>
            <a:endParaRPr lang="en-US" dirty="0" smtClean="0"/>
          </a:p>
          <a:p>
            <a:endParaRPr lang="en-US" dirty="0" smtClean="0"/>
          </a:p>
          <a:p>
            <a:endParaRPr lang="en-US" dirty="0" smtClean="0"/>
          </a:p>
          <a:p>
            <a:endParaRPr lang="en-US" dirty="0" smtClean="0"/>
          </a:p>
          <a:p>
            <a:endParaRPr lang="en-US" dirty="0" smtClean="0"/>
          </a:p>
          <a:p>
            <a:r>
              <a:rPr lang="en-US" dirty="0" smtClean="0"/>
              <a:t>Thanks to Joy Ku and the </a:t>
            </a:r>
            <a:r>
              <a:rPr lang="en-US" dirty="0" err="1" smtClean="0"/>
              <a:t>SimTk</a:t>
            </a:r>
            <a:r>
              <a:rPr lang="en-US" dirty="0" smtClean="0"/>
              <a:t> team</a:t>
            </a:r>
          </a:p>
          <a:p>
            <a:endParaRPr lang="en-US" dirty="0" smtClean="0"/>
          </a:p>
          <a:p>
            <a:endParaRPr lang="en-US" dirty="0" smtClean="0"/>
          </a:p>
        </p:txBody>
      </p:sp>
      <p:pic>
        <p:nvPicPr>
          <p:cNvPr id="2050" name="Picture 2" descr="simTK">
            <a:hlinkClick r:id="rId4"/>
          </p:cNvPr>
          <p:cNvPicPr>
            <a:picLocks noChangeAspect="1" noChangeArrowheads="1"/>
          </p:cNvPicPr>
          <p:nvPr/>
        </p:nvPicPr>
        <p:blipFill>
          <a:blip r:embed="rId5" cstate="print"/>
          <a:srcRect/>
          <a:stretch>
            <a:fillRect/>
          </a:stretch>
        </p:blipFill>
        <p:spPr bwMode="auto">
          <a:xfrm>
            <a:off x="1524000" y="4495800"/>
            <a:ext cx="1581150" cy="1038225"/>
          </a:xfrm>
          <a:prstGeom prst="rect">
            <a:avLst/>
          </a:prstGeom>
          <a:noFill/>
        </p:spPr>
      </p:pic>
      <p:sp>
        <p:nvSpPr>
          <p:cNvPr id="6" name="TextBox 5"/>
          <p:cNvSpPr txBox="1"/>
          <p:nvPr/>
        </p:nvSpPr>
        <p:spPr>
          <a:xfrm>
            <a:off x="762000" y="1447800"/>
            <a:ext cx="8001000" cy="830997"/>
          </a:xfrm>
          <a:prstGeom prst="rect">
            <a:avLst/>
          </a:prstGeom>
          <a:noFill/>
        </p:spPr>
        <p:txBody>
          <a:bodyPr wrap="square" rtlCol="0">
            <a:spAutoFit/>
          </a:bodyPr>
          <a:lstStyle/>
          <a:p>
            <a:endParaRPr lang="en-US" sz="2400" dirty="0" smtClean="0"/>
          </a:p>
          <a:p>
            <a:pPr algn="ctr">
              <a:buNone/>
            </a:pPr>
            <a:r>
              <a:rPr lang="en-US" sz="2400" dirty="0" smtClean="0">
                <a:hlinkClick r:id="rId6"/>
              </a:rPr>
              <a:t>https://simtk.org/mailman/listinfo/popmodwkgrpimag-news</a:t>
            </a:r>
            <a:r>
              <a:rPr lang="en-US" sz="2400" dirty="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Inter Agency Modeling and Analysis Group (IMAG) hosts a population modeling working group</a:t>
            </a:r>
          </a:p>
          <a:p>
            <a:endParaRPr lang="en-US" dirty="0" smtClean="0"/>
          </a:p>
          <a:p>
            <a:r>
              <a:rPr lang="en-US" dirty="0" smtClean="0"/>
              <a:t>There was increased interest in the topic in 2014 MSM/IMAG meeting at the NIH</a:t>
            </a:r>
          </a:p>
          <a:p>
            <a:endParaRPr lang="en-US" dirty="0" smtClean="0"/>
          </a:p>
          <a:p>
            <a:r>
              <a:rPr lang="en-US" dirty="0" smtClean="0"/>
              <a:t>We defined Population modeling as:</a:t>
            </a:r>
          </a:p>
          <a:p>
            <a:pPr lvl="1">
              <a:buNone/>
            </a:pPr>
            <a:r>
              <a:rPr lang="en-US" dirty="0" smtClean="0"/>
              <a:t>“Modeling a collection of entities with different levels of heterogeneity“</a:t>
            </a:r>
          </a:p>
          <a:p>
            <a:endParaRPr lang="en-US" dirty="0" smtClean="0"/>
          </a:p>
          <a:p>
            <a:r>
              <a:rPr lang="en-US" dirty="0" smtClean="0"/>
              <a:t>We created a mailing list and asked people to join and share their research</a:t>
            </a:r>
          </a:p>
          <a:p>
            <a:endParaRPr lang="en-US" dirty="0" smtClean="0"/>
          </a:p>
          <a:p>
            <a:r>
              <a:rPr lang="en-US" dirty="0" smtClean="0"/>
              <a:t>Here are some examples:</a:t>
            </a:r>
          </a:p>
          <a:p>
            <a:endParaRPr lang="en-US" dirty="0" smtClean="0"/>
          </a:p>
          <a:p>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algn="l">
              <a:lnSpc>
                <a:spcPts val="4300"/>
              </a:lnSpc>
            </a:pPr>
            <a:r>
              <a:rPr lang="en-US" dirty="0" smtClean="0"/>
              <a:t>Systems Epidemiology – Tufts</a:t>
            </a:r>
            <a:br>
              <a:rPr lang="en-US" dirty="0" smtClean="0"/>
            </a:br>
            <a:endParaRPr lang="en-US" dirty="0"/>
          </a:p>
        </p:txBody>
      </p:sp>
      <p:sp>
        <p:nvSpPr>
          <p:cNvPr id="3" name="Content Placeholder 2"/>
          <p:cNvSpPr>
            <a:spLocks noGrp="1"/>
          </p:cNvSpPr>
          <p:nvPr>
            <p:ph idx="1"/>
          </p:nvPr>
        </p:nvSpPr>
        <p:spPr/>
        <p:txBody>
          <a:bodyPr>
            <a:noAutofit/>
          </a:bodyPr>
          <a:lstStyle/>
          <a:p>
            <a:pPr>
              <a:lnSpc>
                <a:spcPts val="3340"/>
              </a:lnSpc>
              <a:spcBef>
                <a:spcPts val="600"/>
              </a:spcBef>
            </a:pPr>
            <a:endParaRPr lang="en-US" dirty="0" smtClean="0"/>
          </a:p>
        </p:txBody>
      </p:sp>
      <p:graphicFrame>
        <p:nvGraphicFramePr>
          <p:cNvPr id="20" name="Table 19"/>
          <p:cNvGraphicFramePr>
            <a:graphicFrameLocks noGrp="1"/>
          </p:cNvGraphicFramePr>
          <p:nvPr>
            <p:extLst>
              <p:ext uri="{D42A27DB-BD31-4B8C-83A1-F6EECF244321}">
                <p14:modId xmlns="" xmlns:p14="http://schemas.microsoft.com/office/powerpoint/2010/main" val="2626947220"/>
              </p:ext>
            </p:extLst>
          </p:nvPr>
        </p:nvGraphicFramePr>
        <p:xfrm>
          <a:off x="457200" y="990600"/>
          <a:ext cx="8305801" cy="1600200"/>
        </p:xfrm>
        <a:graphic>
          <a:graphicData uri="http://schemas.openxmlformats.org/drawingml/2006/table">
            <a:tbl>
              <a:tblPr firstRow="1" firstCol="1" bandRow="1">
                <a:tableStyleId>{5C22544A-7EE6-4342-B048-85BDC9FD1C3A}</a:tableStyleId>
              </a:tblPr>
              <a:tblGrid>
                <a:gridCol w="3571241"/>
                <a:gridCol w="162560"/>
                <a:gridCol w="685800"/>
                <a:gridCol w="838200"/>
                <a:gridCol w="685800"/>
                <a:gridCol w="685800"/>
                <a:gridCol w="838200"/>
                <a:gridCol w="838200"/>
              </a:tblGrid>
              <a:tr h="993744">
                <a:tc gridSpan="8">
                  <a:txBody>
                    <a:bodyPr/>
                    <a:lstStyle/>
                    <a:p>
                      <a:pPr marL="0" marR="0" algn="just">
                        <a:spcBef>
                          <a:spcPts val="0"/>
                        </a:spcBef>
                        <a:spcAft>
                          <a:spcPts val="0"/>
                        </a:spcAft>
                      </a:pPr>
                      <a:r>
                        <a:rPr lang="en-US" sz="1800" b="0" kern="50" dirty="0" smtClean="0">
                          <a:solidFill>
                            <a:schemeClr val="tx1"/>
                          </a:solidFill>
                          <a:effectLst/>
                        </a:rPr>
                        <a:t>Percents </a:t>
                      </a:r>
                      <a:r>
                        <a:rPr lang="en-US" sz="1800" b="0" kern="50" dirty="0">
                          <a:solidFill>
                            <a:schemeClr val="tx1"/>
                          </a:solidFill>
                          <a:effectLst/>
                        </a:rPr>
                        <a:t>of infants in a simulated population (N=1,000) born at the GA indicated who </a:t>
                      </a:r>
                      <a:r>
                        <a:rPr lang="en-US" sz="1800" b="0" kern="50" dirty="0" smtClean="0">
                          <a:solidFill>
                            <a:schemeClr val="tx1"/>
                          </a:solidFill>
                          <a:effectLst/>
                        </a:rPr>
                        <a:t>had </a:t>
                      </a:r>
                      <a:r>
                        <a:rPr lang="en-US" sz="1800" b="1" kern="50" dirty="0" smtClean="0">
                          <a:solidFill>
                            <a:srgbClr val="FF0000"/>
                          </a:solidFill>
                          <a:effectLst/>
                        </a:rPr>
                        <a:t>bacteria</a:t>
                      </a:r>
                      <a:r>
                        <a:rPr lang="en-US" sz="1800" b="0" kern="50" dirty="0" smtClean="0">
                          <a:solidFill>
                            <a:schemeClr val="tx1"/>
                          </a:solidFill>
                          <a:effectLst/>
                        </a:rPr>
                        <a:t> (PLACBUG) and </a:t>
                      </a:r>
                      <a:r>
                        <a:rPr lang="en-US" sz="1800" b="1" kern="50" dirty="0" smtClean="0">
                          <a:solidFill>
                            <a:srgbClr val="00B050"/>
                          </a:solidFill>
                          <a:effectLst/>
                        </a:rPr>
                        <a:t>inflammation</a:t>
                      </a:r>
                      <a:r>
                        <a:rPr lang="en-US" sz="1800" b="0" kern="50" dirty="0" smtClean="0">
                          <a:solidFill>
                            <a:schemeClr val="tx1"/>
                          </a:solidFill>
                          <a:effectLst/>
                        </a:rPr>
                        <a:t> in the placenta (PLACINF). Simulated data (blue) compared </a:t>
                      </a:r>
                      <a:r>
                        <a:rPr lang="en-US" sz="1800" b="0" kern="50" dirty="0">
                          <a:solidFill>
                            <a:schemeClr val="tx1"/>
                          </a:solidFill>
                          <a:effectLst/>
                        </a:rPr>
                        <a:t>to published values </a:t>
                      </a:r>
                      <a:r>
                        <a:rPr lang="en-US" sz="1800" b="0" kern="50" dirty="0" smtClean="0">
                          <a:solidFill>
                            <a:schemeClr val="tx1"/>
                          </a:solidFill>
                          <a:effectLst/>
                        </a:rPr>
                        <a:t>(red) from </a:t>
                      </a:r>
                      <a:r>
                        <a:rPr lang="en-US" sz="1800" b="0" kern="50" dirty="0">
                          <a:solidFill>
                            <a:schemeClr val="tx1"/>
                          </a:solidFill>
                          <a:effectLst/>
                        </a:rPr>
                        <a:t>~1080 placentas </a:t>
                      </a:r>
                      <a:r>
                        <a:rPr lang="en-US" sz="1800" b="0" kern="50" dirty="0" smtClean="0">
                          <a:solidFill>
                            <a:schemeClr val="tx1"/>
                          </a:solidFill>
                          <a:effectLst/>
                        </a:rPr>
                        <a:t>from the ELGAN study. </a:t>
                      </a:r>
                      <a:endParaRPr lang="en-US" sz="1800" b="0" kern="50" dirty="0">
                        <a:solidFill>
                          <a:schemeClr val="tx1"/>
                        </a:solidFill>
                        <a:effectLst/>
                        <a:latin typeface="Times New Roman"/>
                        <a:ea typeface="SimSun"/>
                        <a:cs typeface="Mangal"/>
                      </a:endParaRPr>
                    </a:p>
                  </a:txBody>
                  <a:tcPr marL="68580" marR="68580" marT="0" marB="0">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6456">
                <a:tc>
                  <a:txBody>
                    <a:bodyPr/>
                    <a:lstStyle/>
                    <a:p>
                      <a:pPr marL="0" marR="0" algn="l">
                        <a:spcBef>
                          <a:spcPts val="0"/>
                        </a:spcBef>
                        <a:spcAft>
                          <a:spcPts val="0"/>
                        </a:spcAft>
                      </a:pPr>
                      <a:r>
                        <a:rPr lang="en-US" sz="2400" kern="50" dirty="0" smtClean="0">
                          <a:effectLst/>
                        </a:rPr>
                        <a:t>Gestational Age (week)</a:t>
                      </a:r>
                      <a:endParaRPr lang="en-US" sz="2400" kern="50" dirty="0">
                        <a:effectLst/>
                        <a:latin typeface="Times New Roman"/>
                        <a:ea typeface="SimSun"/>
                        <a:cs typeface="Mangal"/>
                      </a:endParaRPr>
                    </a:p>
                  </a:txBody>
                  <a:tcPr marL="68580" marR="68580" marT="0" marB="0"/>
                </a:tc>
                <a:tc>
                  <a:txBody>
                    <a:bodyPr/>
                    <a:lstStyle/>
                    <a:p>
                      <a:pPr marL="0" marR="0" algn="l">
                        <a:spcBef>
                          <a:spcPts val="0"/>
                        </a:spcBef>
                        <a:spcAft>
                          <a:spcPts val="0"/>
                        </a:spcAft>
                      </a:pPr>
                      <a:r>
                        <a:rPr lang="en-US" sz="2400" kern="50" dirty="0">
                          <a:effectLst/>
                        </a:rPr>
                        <a:t> </a:t>
                      </a:r>
                      <a:endParaRPr lang="en-US" sz="2400" kern="50" dirty="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2400" kern="50" dirty="0">
                          <a:effectLst/>
                        </a:rPr>
                        <a:t>23</a:t>
                      </a:r>
                      <a:endParaRPr lang="en-US" sz="2400" kern="50" dirty="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2400" kern="50" dirty="0">
                          <a:effectLst/>
                        </a:rPr>
                        <a:t>24</a:t>
                      </a:r>
                      <a:endParaRPr lang="en-US" sz="2400" kern="50" dirty="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2400" kern="50">
                          <a:effectLst/>
                        </a:rPr>
                        <a:t>25</a:t>
                      </a:r>
                      <a:endParaRPr lang="en-US" sz="2400" kern="5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2400" kern="50" dirty="0">
                          <a:effectLst/>
                        </a:rPr>
                        <a:t>26</a:t>
                      </a:r>
                      <a:endParaRPr lang="en-US" sz="2400" kern="50" dirty="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2400" kern="50" dirty="0">
                          <a:effectLst/>
                        </a:rPr>
                        <a:t>27</a:t>
                      </a:r>
                      <a:endParaRPr lang="en-US" sz="2400" kern="50" dirty="0">
                        <a:effectLst/>
                        <a:latin typeface="Times New Roman"/>
                        <a:ea typeface="SimSun"/>
                        <a:cs typeface="Mangal"/>
                      </a:endParaRPr>
                    </a:p>
                  </a:txBody>
                  <a:tcPr marL="68580" marR="68580" marT="0" marB="0"/>
                </a:tc>
                <a:tc>
                  <a:txBody>
                    <a:bodyPr/>
                    <a:lstStyle/>
                    <a:p>
                      <a:pPr marL="0" marR="0" algn="ctr">
                        <a:spcBef>
                          <a:spcPts val="0"/>
                        </a:spcBef>
                        <a:spcAft>
                          <a:spcPts val="0"/>
                        </a:spcAft>
                      </a:pPr>
                      <a:endParaRPr lang="en-US" sz="2400" kern="50" dirty="0">
                        <a:effectLst/>
                        <a:latin typeface="Times New Roman"/>
                        <a:ea typeface="SimSun"/>
                        <a:cs typeface="Mangal"/>
                      </a:endParaRPr>
                    </a:p>
                  </a:txBody>
                  <a:tcPr marL="68580" marR="68580" marT="0" marB="0"/>
                </a:tc>
              </a:tr>
            </a:tbl>
          </a:graphicData>
        </a:graphic>
      </p:graphicFrame>
      <p:pic>
        <p:nvPicPr>
          <p:cNvPr id="2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67149" y="2743200"/>
            <a:ext cx="4042051" cy="1676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2" name="TextBox 21"/>
          <p:cNvSpPr txBox="1"/>
          <p:nvPr/>
        </p:nvSpPr>
        <p:spPr>
          <a:xfrm>
            <a:off x="1676400" y="3276600"/>
            <a:ext cx="2209800" cy="523220"/>
          </a:xfrm>
          <a:prstGeom prst="rect">
            <a:avLst/>
          </a:prstGeom>
          <a:noFill/>
        </p:spPr>
        <p:txBody>
          <a:bodyPr wrap="square" rtlCol="0">
            <a:spAutoFit/>
          </a:bodyPr>
          <a:lstStyle/>
          <a:p>
            <a:pPr algn="r"/>
            <a:r>
              <a:rPr lang="en-US" sz="2800" dirty="0" smtClean="0"/>
              <a:t>% </a:t>
            </a:r>
            <a:r>
              <a:rPr lang="en-US" sz="2800" b="1" dirty="0" err="1" smtClean="0">
                <a:solidFill>
                  <a:srgbClr val="FF0000"/>
                </a:solidFill>
              </a:rPr>
              <a:t>Placbug</a:t>
            </a:r>
            <a:endParaRPr lang="en-US" sz="2800" b="1" dirty="0">
              <a:solidFill>
                <a:srgbClr val="FF0000"/>
              </a:solidFill>
            </a:endParaRPr>
          </a:p>
        </p:txBody>
      </p:sp>
      <p:pic>
        <p:nvPicPr>
          <p:cNvPr id="2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67148" y="4447306"/>
            <a:ext cx="3981451" cy="18772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4" name="TextBox 23"/>
          <p:cNvSpPr txBox="1"/>
          <p:nvPr/>
        </p:nvSpPr>
        <p:spPr>
          <a:xfrm>
            <a:off x="2209800" y="4963180"/>
            <a:ext cx="1676400" cy="523220"/>
          </a:xfrm>
          <a:prstGeom prst="rect">
            <a:avLst/>
          </a:prstGeom>
          <a:noFill/>
        </p:spPr>
        <p:txBody>
          <a:bodyPr wrap="square" rtlCol="0">
            <a:spAutoFit/>
          </a:bodyPr>
          <a:lstStyle/>
          <a:p>
            <a:pPr algn="r"/>
            <a:r>
              <a:rPr lang="en-US" sz="2800" dirty="0" smtClean="0"/>
              <a:t>% </a:t>
            </a:r>
            <a:r>
              <a:rPr lang="en-US" sz="2800" b="1" dirty="0" err="1" smtClean="0">
                <a:solidFill>
                  <a:srgbClr val="00B050"/>
                </a:solidFill>
              </a:rPr>
              <a:t>Placinf</a:t>
            </a:r>
            <a:endParaRPr lang="en-US" sz="2800" b="1" dirty="0">
              <a:solidFill>
                <a:srgbClr val="00B050"/>
              </a:solidFill>
            </a:endParaRPr>
          </a:p>
        </p:txBody>
      </p:sp>
      <p:cxnSp>
        <p:nvCxnSpPr>
          <p:cNvPr id="25" name="Straight Arrow Connector 24"/>
          <p:cNvCxnSpPr/>
          <p:nvPr/>
        </p:nvCxnSpPr>
        <p:spPr>
          <a:xfrm>
            <a:off x="6781800" y="4419600"/>
            <a:ext cx="0" cy="106680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162800" y="4556203"/>
            <a:ext cx="1066800" cy="8139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FF0000"/>
                </a:solidFill>
              </a:rPr>
              <a:t>?</a:t>
            </a:r>
            <a:endParaRPr lang="en-US" sz="6000" dirty="0">
              <a:solidFill>
                <a:srgbClr val="FF0000"/>
              </a:solidFill>
            </a:endParaRPr>
          </a:p>
        </p:txBody>
      </p:sp>
      <p:sp>
        <p:nvSpPr>
          <p:cNvPr id="27" name="TextBox 26"/>
          <p:cNvSpPr txBox="1"/>
          <p:nvPr/>
        </p:nvSpPr>
        <p:spPr>
          <a:xfrm>
            <a:off x="5181600" y="2971800"/>
            <a:ext cx="1371600" cy="369332"/>
          </a:xfrm>
          <a:prstGeom prst="rect">
            <a:avLst/>
          </a:prstGeom>
          <a:solidFill>
            <a:schemeClr val="bg1"/>
          </a:solidFill>
        </p:spPr>
        <p:txBody>
          <a:bodyPr wrap="square" rtlCol="0">
            <a:spAutoFit/>
          </a:bodyPr>
          <a:lstStyle/>
          <a:p>
            <a:pPr algn="ctr"/>
            <a:r>
              <a:rPr lang="en-US" b="1" dirty="0" smtClean="0">
                <a:solidFill>
                  <a:srgbClr val="0070C0"/>
                </a:solidFill>
              </a:rPr>
              <a:t>Simulation</a:t>
            </a:r>
            <a:endParaRPr lang="en-US" b="1" dirty="0">
              <a:solidFill>
                <a:srgbClr val="0070C0"/>
              </a:solidFill>
            </a:endParaRPr>
          </a:p>
        </p:txBody>
      </p:sp>
      <p:sp>
        <p:nvSpPr>
          <p:cNvPr id="28" name="TextBox 27"/>
          <p:cNvSpPr txBox="1"/>
          <p:nvPr/>
        </p:nvSpPr>
        <p:spPr>
          <a:xfrm>
            <a:off x="4419600" y="4038600"/>
            <a:ext cx="1371600" cy="369332"/>
          </a:xfrm>
          <a:prstGeom prst="rect">
            <a:avLst/>
          </a:prstGeom>
          <a:solidFill>
            <a:schemeClr val="bg1"/>
          </a:solidFill>
        </p:spPr>
        <p:txBody>
          <a:bodyPr wrap="square" rtlCol="0">
            <a:spAutoFit/>
          </a:bodyPr>
          <a:lstStyle/>
          <a:p>
            <a:pPr algn="ctr"/>
            <a:r>
              <a:rPr lang="en-US" b="1" dirty="0" smtClean="0">
                <a:solidFill>
                  <a:srgbClr val="A55B23"/>
                </a:solidFill>
              </a:rPr>
              <a:t>Published</a:t>
            </a:r>
            <a:endParaRPr lang="en-US" b="1" dirty="0">
              <a:solidFill>
                <a:srgbClr val="A55B23"/>
              </a:solidFill>
            </a:endParaRPr>
          </a:p>
        </p:txBody>
      </p:sp>
      <p:sp>
        <p:nvSpPr>
          <p:cNvPr id="29" name="Text Box 5"/>
          <p:cNvSpPr txBox="1">
            <a:spLocks noChangeArrowheads="1"/>
          </p:cNvSpPr>
          <p:nvPr/>
        </p:nvSpPr>
        <p:spPr bwMode="auto">
          <a:xfrm>
            <a:off x="-76200" y="6400800"/>
            <a:ext cx="64008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algn="ctr">
              <a:spcBef>
                <a:spcPct val="50000"/>
              </a:spcBef>
            </a:pPr>
            <a:r>
              <a:rPr lang="en-US" sz="1800" b="1" i="1" dirty="0" err="1" smtClean="0">
                <a:solidFill>
                  <a:srgbClr val="0070C0"/>
                </a:solidFill>
              </a:rPr>
              <a:t>Durgham</a:t>
            </a:r>
            <a:r>
              <a:rPr lang="en-US" sz="1800" b="1" i="1" dirty="0" smtClean="0">
                <a:solidFill>
                  <a:srgbClr val="0070C0"/>
                </a:solidFill>
              </a:rPr>
              <a:t>, Fried, Hescott &amp; Dammann, in preparation</a:t>
            </a:r>
            <a:endParaRPr lang="de-DE" sz="1800" b="1" i="1" dirty="0">
              <a:solidFill>
                <a:srgbClr val="0070C0"/>
              </a:solidFill>
            </a:endParaRPr>
          </a:p>
        </p:txBody>
      </p:sp>
      <p:pic>
        <p:nvPicPr>
          <p:cNvPr id="30" name="Picture 2" descr="Ryan Durgham"/>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4800" y="5524500"/>
            <a:ext cx="876300" cy="876300"/>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2" descr="Inbar Fried"/>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328737" y="5486400"/>
            <a:ext cx="728664" cy="966695"/>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2" descr="http://cache.boston.com/resize/bonzai-fba/Globe_Photo/2011/06/13/1307984915_3385/300h.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209800" y="5543713"/>
            <a:ext cx="774192" cy="944137"/>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2" descr="Olaf Dammann"/>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226716" y="6004807"/>
            <a:ext cx="632293" cy="47422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038600" cy="4525963"/>
          </a:xfrm>
        </p:spPr>
        <p:txBody>
          <a:bodyPr>
            <a:normAutofit fontScale="77500" lnSpcReduction="20000"/>
          </a:bodyPr>
          <a:lstStyle/>
          <a:p>
            <a:r>
              <a:rPr lang="en-US" dirty="0" smtClean="0"/>
              <a:t>Simulate human population, add your own national or regional data</a:t>
            </a:r>
          </a:p>
          <a:p>
            <a:r>
              <a:rPr lang="en-US" dirty="0" smtClean="0"/>
              <a:t>Link lifestyle to diseases and health outcomes</a:t>
            </a:r>
          </a:p>
          <a:p>
            <a:r>
              <a:rPr lang="en-US" dirty="0" smtClean="0"/>
              <a:t>E.g. effect of overweight policy, what if UK weights in NL? </a:t>
            </a:r>
          </a:p>
          <a:p>
            <a:pPr marL="0" indent="0">
              <a:buNone/>
            </a:pPr>
            <a:r>
              <a:rPr lang="en-US" dirty="0" smtClean="0"/>
              <a:t>Contact: </a:t>
            </a:r>
            <a:r>
              <a:rPr lang="en-US" dirty="0" smtClean="0">
                <a:hlinkClick r:id="rId3"/>
              </a:rPr>
              <a:t>Hendriek.Boshuizen@rivm.nl</a:t>
            </a:r>
            <a:r>
              <a:rPr lang="en-US" dirty="0" smtClean="0"/>
              <a:t> </a:t>
            </a:r>
            <a:r>
              <a:rPr lang="en-US" dirty="0" smtClean="0">
                <a:hlinkClick r:id="rId4"/>
              </a:rPr>
              <a:t>Talitha.Feenstra@rivm.nl</a:t>
            </a:r>
            <a:r>
              <a:rPr lang="en-US" dirty="0" smtClean="0"/>
              <a:t> </a:t>
            </a:r>
            <a:r>
              <a:rPr lang="en-US" dirty="0" smtClean="0">
                <a:hlinkClick r:id="rId5"/>
              </a:rPr>
              <a:t>www.dynamo-hia.eu</a:t>
            </a:r>
            <a:r>
              <a:rPr lang="en-US" dirty="0" smtClean="0"/>
              <a:t> </a:t>
            </a:r>
            <a:endParaRPr lang="en-US" dirty="0"/>
          </a:p>
        </p:txBody>
      </p:sp>
      <p:pic>
        <p:nvPicPr>
          <p:cNvPr id="6" name="Picture 5"/>
          <p:cNvPicPr>
            <a:picLocks noChangeAspect="1"/>
          </p:cNvPicPr>
          <p:nvPr/>
        </p:nvPicPr>
        <p:blipFill rotWithShape="1">
          <a:blip r:embed="rId6" cstate="print">
            <a:extLst>
              <a:ext uri="{28A0092B-C50C-407E-A947-70E740481C1C}">
                <a14:useLocalDpi xmlns="" xmlns:a14="http://schemas.microsoft.com/office/drawing/2010/main" val="0"/>
              </a:ext>
            </a:extLst>
          </a:blip>
          <a:srcRect l="-1282" t="54419" r="1282" b="-9904"/>
          <a:stretch/>
        </p:blipFill>
        <p:spPr>
          <a:xfrm>
            <a:off x="2667000" y="5588488"/>
            <a:ext cx="1873919" cy="1564602"/>
          </a:xfrm>
          <a:prstGeom prst="rect">
            <a:avLst/>
          </a:prstGeom>
        </p:spPr>
      </p:pic>
      <p:pic>
        <p:nvPicPr>
          <p:cNvPr id="5" name="Picture 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04800" y="5571760"/>
            <a:ext cx="1819986" cy="1286241"/>
          </a:xfrm>
          <a:prstGeom prst="rect">
            <a:avLst/>
          </a:prstGeom>
        </p:spPr>
      </p:pic>
      <p:sp>
        <p:nvSpPr>
          <p:cNvPr id="2" name="Title 1"/>
          <p:cNvSpPr>
            <a:spLocks noGrp="1"/>
          </p:cNvSpPr>
          <p:nvPr>
            <p:ph type="title"/>
          </p:nvPr>
        </p:nvSpPr>
        <p:spPr/>
        <p:txBody>
          <a:bodyPr>
            <a:normAutofit fontScale="90000"/>
          </a:bodyPr>
          <a:lstStyle/>
          <a:p>
            <a:r>
              <a:rPr lang="en-US" dirty="0" smtClean="0"/>
              <a:t>Modeling in Support of Public Health Policy - RIVM</a:t>
            </a:r>
            <a:endParaRPr lang="en-US" dirty="0"/>
          </a:p>
        </p:txBody>
      </p:sp>
      <p:pic>
        <p:nvPicPr>
          <p:cNvPr id="14" name="Picture 1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438506" y="1770241"/>
            <a:ext cx="4500455" cy="4249559"/>
          </a:xfrm>
          <a:prstGeom prst="rect">
            <a:avLst/>
          </a:prstGeom>
        </p:spPr>
      </p:pic>
      <p:pic>
        <p:nvPicPr>
          <p:cNvPr id="15" name="Picture 14"/>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4437294" y="1768832"/>
            <a:ext cx="4500455" cy="4249559"/>
          </a:xfrm>
          <a:prstGeom prst="rect">
            <a:avLst/>
          </a:prstGeom>
        </p:spPr>
      </p:pic>
      <p:pic>
        <p:nvPicPr>
          <p:cNvPr id="16" name="Picture 15"/>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4437294" y="1768832"/>
            <a:ext cx="4500455" cy="4249559"/>
          </a:xfrm>
          <a:prstGeom prst="rect">
            <a:avLst/>
          </a:prstGeom>
        </p:spPr>
      </p:pic>
      <p:pic>
        <p:nvPicPr>
          <p:cNvPr id="17" name="Picture 16"/>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4437294" y="1768832"/>
            <a:ext cx="4500455" cy="4249559"/>
          </a:xfrm>
          <a:prstGeom prst="rect">
            <a:avLst/>
          </a:prstGeom>
        </p:spPr>
      </p:pic>
      <p:pic>
        <p:nvPicPr>
          <p:cNvPr id="18" name="Picture 17"/>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4437294" y="1768832"/>
            <a:ext cx="4500455" cy="4249559"/>
          </a:xfrm>
          <a:prstGeom prst="rect">
            <a:avLst/>
          </a:prstGeom>
        </p:spPr>
      </p:pic>
      <p:pic>
        <p:nvPicPr>
          <p:cNvPr id="19" name="Picture 18"/>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4437294" y="1768832"/>
            <a:ext cx="4500455" cy="42495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algn="l">
              <a:lnSpc>
                <a:spcPts val="4300"/>
              </a:lnSpc>
            </a:pPr>
            <a:r>
              <a:rPr lang="en-US" dirty="0"/>
              <a:t>Explaining Mechanisms </a:t>
            </a:r>
            <a:r>
              <a:rPr lang="en-US" dirty="0" smtClean="0"/>
              <a:t>of</a:t>
            </a:r>
            <a:br>
              <a:rPr lang="en-US" dirty="0" smtClean="0"/>
            </a:br>
            <a:r>
              <a:rPr lang="en-US" u="sng" dirty="0" smtClean="0"/>
              <a:t>D</a:t>
            </a:r>
            <a:r>
              <a:rPr lang="en-US" dirty="0" smtClean="0"/>
              <a:t>rug </a:t>
            </a:r>
            <a:r>
              <a:rPr lang="en-US" u="sng" dirty="0"/>
              <a:t>I</a:t>
            </a:r>
            <a:r>
              <a:rPr lang="en-US" dirty="0"/>
              <a:t>nduced </a:t>
            </a:r>
            <a:r>
              <a:rPr lang="en-US" u="sng" dirty="0"/>
              <a:t>L</a:t>
            </a:r>
            <a:r>
              <a:rPr lang="en-US" dirty="0"/>
              <a:t>iver </a:t>
            </a:r>
            <a:r>
              <a:rPr lang="en-US" u="sng" dirty="0" smtClean="0"/>
              <a:t>I</a:t>
            </a:r>
            <a:r>
              <a:rPr lang="en-US" dirty="0" smtClean="0"/>
              <a:t>njury</a:t>
            </a:r>
            <a:endParaRPr lang="en-US" dirty="0"/>
          </a:p>
        </p:txBody>
      </p:sp>
      <p:sp>
        <p:nvSpPr>
          <p:cNvPr id="3" name="Content Placeholder 2"/>
          <p:cNvSpPr>
            <a:spLocks noGrp="1"/>
          </p:cNvSpPr>
          <p:nvPr>
            <p:ph idx="1"/>
          </p:nvPr>
        </p:nvSpPr>
        <p:spPr/>
        <p:txBody>
          <a:bodyPr>
            <a:noAutofit/>
          </a:bodyPr>
          <a:lstStyle/>
          <a:p>
            <a:pPr>
              <a:lnSpc>
                <a:spcPts val="3340"/>
              </a:lnSpc>
              <a:spcBef>
                <a:spcPts val="600"/>
              </a:spcBef>
            </a:pPr>
            <a:r>
              <a:rPr lang="en-US" i="1" dirty="0">
                <a:solidFill>
                  <a:srgbClr val="0000FF"/>
                </a:solidFill>
              </a:rPr>
              <a:t>C. Anthony Hunt, </a:t>
            </a:r>
            <a:r>
              <a:rPr lang="en-US" i="1" dirty="0" err="1">
                <a:solidFill>
                  <a:srgbClr val="0000FF"/>
                </a:solidFill>
              </a:rPr>
              <a:t>BioE</a:t>
            </a:r>
            <a:r>
              <a:rPr lang="en-US" i="1" dirty="0">
                <a:solidFill>
                  <a:srgbClr val="0000FF"/>
                </a:solidFill>
              </a:rPr>
              <a:t>, </a:t>
            </a:r>
            <a:r>
              <a:rPr lang="en-US" i="1" dirty="0" smtClean="0">
                <a:solidFill>
                  <a:srgbClr val="0000FF"/>
                </a:solidFill>
              </a:rPr>
              <a:t>UCSF</a:t>
            </a:r>
          </a:p>
          <a:p>
            <a:pPr>
              <a:lnSpc>
                <a:spcPts val="3340"/>
              </a:lnSpc>
              <a:spcBef>
                <a:spcPts val="600"/>
              </a:spcBef>
            </a:pPr>
            <a:r>
              <a:rPr lang="en-US" dirty="0" smtClean="0"/>
              <a:t>Represent &amp; explain intra- &amp;</a:t>
            </a:r>
            <a:br>
              <a:rPr lang="en-US" dirty="0" smtClean="0"/>
            </a:br>
            <a:r>
              <a:rPr lang="en-US" dirty="0" smtClean="0"/>
              <a:t>inter</a:t>
            </a:r>
            <a:r>
              <a:rPr lang="en-US" dirty="0"/>
              <a:t>-individual </a:t>
            </a:r>
            <a:r>
              <a:rPr lang="en-US" dirty="0" smtClean="0"/>
              <a:t>mechanistic </a:t>
            </a:r>
            <a:br>
              <a:rPr lang="en-US" dirty="0" smtClean="0"/>
            </a:br>
            <a:r>
              <a:rPr lang="en-US" dirty="0" smtClean="0"/>
              <a:t>variability in DILI</a:t>
            </a:r>
          </a:p>
          <a:p>
            <a:pPr>
              <a:lnSpc>
                <a:spcPts val="3340"/>
              </a:lnSpc>
              <a:spcBef>
                <a:spcPts val="600"/>
              </a:spcBef>
            </a:pPr>
            <a:r>
              <a:rPr lang="en-US" dirty="0"/>
              <a:t>Methods are </a:t>
            </a:r>
            <a:r>
              <a:rPr lang="en-US" dirty="0" smtClean="0"/>
              <a:t>agent</a:t>
            </a:r>
            <a:r>
              <a:rPr lang="en-US" dirty="0"/>
              <a:t>-</a:t>
            </a:r>
            <a:r>
              <a:rPr lang="en-US" dirty="0" smtClean="0"/>
              <a:t>oriented</a:t>
            </a:r>
          </a:p>
          <a:p>
            <a:pPr>
              <a:lnSpc>
                <a:spcPts val="3340"/>
              </a:lnSpc>
              <a:spcBef>
                <a:spcPts val="600"/>
              </a:spcBef>
            </a:pPr>
            <a:r>
              <a:rPr lang="en-US" spc="-50" dirty="0" smtClean="0"/>
              <a:t>Components &amp; spaces are </a:t>
            </a:r>
            <a:br>
              <a:rPr lang="en-US" spc="-50" dirty="0" smtClean="0"/>
            </a:br>
            <a:r>
              <a:rPr lang="en-US" spc="-50" dirty="0" smtClean="0"/>
              <a:t>concrete, </a:t>
            </a:r>
            <a:r>
              <a:rPr lang="en-US" dirty="0" smtClean="0"/>
              <a:t>biomimetic &amp; nested</a:t>
            </a:r>
            <a:endParaRPr lang="en-US" dirty="0"/>
          </a:p>
          <a:p>
            <a:pPr>
              <a:lnSpc>
                <a:spcPts val="3340"/>
              </a:lnSpc>
              <a:spcBef>
                <a:spcPts val="600"/>
              </a:spcBef>
            </a:pPr>
            <a:r>
              <a:rPr lang="en-US" spc="-80" dirty="0"/>
              <a:t>Mechanistic </a:t>
            </a:r>
            <a:r>
              <a:rPr lang="en-US" spc="-80" dirty="0" smtClean="0"/>
              <a:t>events are networked</a:t>
            </a:r>
            <a:br>
              <a:rPr lang="en-US" spc="-80" dirty="0" smtClean="0"/>
            </a:br>
            <a:r>
              <a:rPr lang="en-US" dirty="0" smtClean="0"/>
              <a:t>within &amp; across scales</a:t>
            </a:r>
          </a:p>
        </p:txBody>
      </p:sp>
      <p:pic>
        <p:nvPicPr>
          <p:cNvPr id="5" name="Picture 4" descr="ForPopModGroup SpSim'15.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73638" y="76200"/>
            <a:ext cx="2870362" cy="6248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Networks of Wild Mammals</a:t>
            </a:r>
            <a:endParaRPr lang="en-US" dirty="0"/>
          </a:p>
        </p:txBody>
      </p:sp>
      <p:sp>
        <p:nvSpPr>
          <p:cNvPr id="5" name="Content Placeholder 3"/>
          <p:cNvSpPr txBox="1">
            <a:spLocks/>
          </p:cNvSpPr>
          <p:nvPr/>
        </p:nvSpPr>
        <p:spPr>
          <a:xfrm>
            <a:off x="457200" y="1676400"/>
            <a:ext cx="4226952" cy="4737879"/>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340"/>
              </a:lnSpc>
              <a:spcBef>
                <a:spcPts val="600"/>
              </a:spcBef>
            </a:pPr>
            <a:r>
              <a:rPr lang="en-US" sz="3800" i="1" dirty="0" smtClean="0">
                <a:solidFill>
                  <a:srgbClr val="0000FF"/>
                </a:solidFill>
              </a:rPr>
              <a:t>Amiyaal </a:t>
            </a:r>
            <a:r>
              <a:rPr lang="en-US" sz="3800" i="1" dirty="0" err="1" smtClean="0">
                <a:solidFill>
                  <a:srgbClr val="0000FF"/>
                </a:solidFill>
              </a:rPr>
              <a:t>Ilany</a:t>
            </a:r>
            <a:r>
              <a:rPr lang="en-US" sz="3800" i="1" dirty="0" smtClean="0">
                <a:solidFill>
                  <a:srgbClr val="0000FF"/>
                </a:solidFill>
              </a:rPr>
              <a:t> (Biology, University of Pennsylvania)</a:t>
            </a:r>
          </a:p>
          <a:p>
            <a:r>
              <a:rPr lang="en-US" dirty="0" smtClean="0"/>
              <a:t>Studying spotted hyenas and rock hyraxes</a:t>
            </a:r>
          </a:p>
          <a:p>
            <a:r>
              <a:rPr lang="en-US" dirty="0" smtClean="0"/>
              <a:t>Exploring network dynamics using </a:t>
            </a:r>
            <a:r>
              <a:rPr lang="en-US" b="1" dirty="0" smtClean="0"/>
              <a:t>Stochastic Agent-Based Models</a:t>
            </a:r>
          </a:p>
          <a:p>
            <a:r>
              <a:rPr lang="en-US" dirty="0" smtClean="0"/>
              <a:t>Finding that the social structure </a:t>
            </a:r>
            <a:r>
              <a:rPr lang="en-US" b="1" dirty="0" smtClean="0"/>
              <a:t>constraints</a:t>
            </a:r>
            <a:r>
              <a:rPr lang="en-US" dirty="0" smtClean="0"/>
              <a:t> its future dynamics and affects </a:t>
            </a:r>
            <a:r>
              <a:rPr lang="en-US" b="1" dirty="0" smtClean="0"/>
              <a:t>survival</a:t>
            </a:r>
            <a:r>
              <a:rPr lang="en-US" dirty="0" smtClean="0"/>
              <a:t> and </a:t>
            </a:r>
            <a:r>
              <a:rPr lang="en-US" b="1" dirty="0" smtClean="0"/>
              <a:t>mating</a:t>
            </a:r>
            <a:r>
              <a:rPr lang="en-US" dirty="0" smtClean="0"/>
              <a:t> patterns</a:t>
            </a:r>
            <a:endParaRPr lang="en-US" dirty="0"/>
          </a:p>
        </p:txBody>
      </p:sp>
      <p:pic>
        <p:nvPicPr>
          <p:cNvPr id="6" name="Picture 5" descr="three hyraxes by Monica Poliack.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27329" y="1807432"/>
            <a:ext cx="2088212" cy="1562509"/>
          </a:xfrm>
          <a:prstGeom prst="rect">
            <a:avLst/>
          </a:prstGeom>
        </p:spPr>
      </p:pic>
      <p:pic>
        <p:nvPicPr>
          <p:cNvPr id="7" name="Picture 6" descr="IMG_3996.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99265" y="1807437"/>
            <a:ext cx="2083337" cy="1562504"/>
          </a:xfrm>
          <a:prstGeom prst="rect">
            <a:avLst/>
          </a:prstGeom>
        </p:spPr>
      </p:pic>
      <p:pic>
        <p:nvPicPr>
          <p:cNvPr id="8" name="Picture 7" descr="David 2009.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699265" y="3681401"/>
            <a:ext cx="4363170" cy="244161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vert="horz" lIns="91440" tIns="45720" rIns="91440" bIns="45720" rtlCol="0" anchor="ctr">
            <a:normAutofit fontScale="90000"/>
          </a:bodyPr>
          <a:lstStyle/>
          <a:p>
            <a:pPr lvl="0"/>
            <a:r>
              <a:rPr lang="en-US" dirty="0" smtClean="0"/>
              <a:t/>
            </a:r>
            <a:br>
              <a:rPr lang="en-US" dirty="0" smtClean="0"/>
            </a:br>
            <a:r>
              <a:rPr lang="en-US" dirty="0" smtClean="0"/>
              <a:t/>
            </a:r>
            <a:br>
              <a:rPr lang="en-US" dirty="0" smtClean="0"/>
            </a:br>
            <a:r>
              <a:rPr lang="en-US" dirty="0" smtClean="0"/>
              <a:t>Modeling </a:t>
            </a:r>
            <a:r>
              <a:rPr lang="en-US" dirty="0"/>
              <a:t>Community Vulnerability and </a:t>
            </a:r>
            <a:r>
              <a:rPr lang="en-US" dirty="0" smtClean="0"/>
              <a:t> Medically </a:t>
            </a:r>
            <a:r>
              <a:rPr lang="en-US" dirty="0"/>
              <a:t>Fragile Populations for </a:t>
            </a:r>
            <a:br>
              <a:rPr lang="en-US" dirty="0"/>
            </a:br>
            <a:r>
              <a:rPr lang="en-US" dirty="0"/>
              <a:t>Natural Disaster </a:t>
            </a:r>
            <a:r>
              <a:rPr lang="en-US" dirty="0" smtClean="0"/>
              <a:t>Preparedness</a:t>
            </a:r>
            <a:br>
              <a:rPr lang="en-US" dirty="0" smtClean="0"/>
            </a:br>
            <a:endParaRPr lang="en-US" dirty="0"/>
          </a:p>
        </p:txBody>
      </p:sp>
      <p:sp>
        <p:nvSpPr>
          <p:cNvPr id="3" name="Content Placeholder 2"/>
          <p:cNvSpPr>
            <a:spLocks noGrp="1"/>
          </p:cNvSpPr>
          <p:nvPr>
            <p:ph idx="1"/>
          </p:nvPr>
        </p:nvSpPr>
        <p:spPr>
          <a:xfrm>
            <a:off x="304800" y="2133600"/>
            <a:ext cx="5562600" cy="4267200"/>
          </a:xfrm>
        </p:spPr>
        <p:txBody>
          <a:bodyPr>
            <a:noAutofit/>
          </a:bodyPr>
          <a:lstStyle/>
          <a:p>
            <a:pPr>
              <a:lnSpc>
                <a:spcPts val="3340"/>
              </a:lnSpc>
              <a:spcBef>
                <a:spcPts val="600"/>
              </a:spcBef>
            </a:pPr>
            <a:r>
              <a:rPr lang="en-US" sz="1800" i="1" dirty="0" smtClean="0">
                <a:solidFill>
                  <a:srgbClr val="0000FF"/>
                </a:solidFill>
              </a:rPr>
              <a:t>Joshua G Behr &amp; Rafael Diaz</a:t>
            </a:r>
            <a:br>
              <a:rPr lang="en-US" sz="1800" i="1" dirty="0" smtClean="0">
                <a:solidFill>
                  <a:srgbClr val="0000FF"/>
                </a:solidFill>
              </a:rPr>
            </a:br>
            <a:r>
              <a:rPr lang="en-US" sz="1800" i="1" dirty="0" smtClean="0">
                <a:solidFill>
                  <a:srgbClr val="0000FF"/>
                </a:solidFill>
              </a:rPr>
              <a:t>VA Modeling, Analysis, &amp; Simulation Center</a:t>
            </a:r>
          </a:p>
          <a:p>
            <a:endParaRPr lang="en-US" sz="1400" dirty="0" smtClean="0"/>
          </a:p>
          <a:p>
            <a:r>
              <a:rPr lang="en-US" sz="1400" dirty="0" smtClean="0"/>
              <a:t>Measure &amp; map 17 dimensions of household vulnerability.</a:t>
            </a:r>
          </a:p>
          <a:p>
            <a:endParaRPr lang="en-US" sz="1400" dirty="0" smtClean="0"/>
          </a:p>
          <a:p>
            <a:r>
              <a:rPr lang="en-US" sz="1400" dirty="0" smtClean="0"/>
              <a:t>Simulate storm scenarios, such as Super Storm Sandy, crossing the region, and measure damage and displaced persons.</a:t>
            </a:r>
          </a:p>
          <a:p>
            <a:endParaRPr lang="en-US" sz="1400" dirty="0" smtClean="0"/>
          </a:p>
          <a:p>
            <a:r>
              <a:rPr lang="en-US" sz="1400" dirty="0" smtClean="0"/>
              <a:t>The merging of these two data streams informs our system dynamics models.</a:t>
            </a:r>
          </a:p>
          <a:p>
            <a:endParaRPr lang="en-US" sz="1400" dirty="0" smtClean="0"/>
          </a:p>
          <a:p>
            <a:r>
              <a:rPr lang="en-US" sz="1400" dirty="0" smtClean="0"/>
              <a:t>Models produce short, medium, and long term forecasts of housing needs and demand for services, especially among medically fragile populations. </a:t>
            </a:r>
          </a:p>
          <a:p>
            <a:endParaRPr lang="en-US" sz="1400" dirty="0" smtClean="0"/>
          </a:p>
          <a:p>
            <a:r>
              <a:rPr lang="en-US" sz="1400" dirty="0" smtClean="0"/>
              <a:t>Models allow for testing planning and policy interventions and measuring ROI under different preparedness scenarios.</a:t>
            </a:r>
          </a:p>
        </p:txBody>
      </p:sp>
      <p:pic>
        <p:nvPicPr>
          <p:cNvPr id="5" name="Picture 2" descr="C:\Users\jbehr\AppData\Local\Microsoft\Windows\Temporary Internet Files\Content.Outlook\4GOKT3T0\Southernmetr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67400" y="2133600"/>
            <a:ext cx="3276600" cy="16764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p:cNvPicPr/>
          <p:nvPr/>
        </p:nvPicPr>
        <p:blipFill>
          <a:blip r:embed="rId4" cstate="print"/>
          <a:srcRect l="56369" t="16828" r="2127" b="20356"/>
          <a:stretch>
            <a:fillRect/>
          </a:stretch>
        </p:blipFill>
        <p:spPr bwMode="auto">
          <a:xfrm>
            <a:off x="5867400" y="5257800"/>
            <a:ext cx="3276600" cy="1524000"/>
          </a:xfrm>
          <a:prstGeom prst="rect">
            <a:avLst/>
          </a:prstGeom>
          <a:noFill/>
          <a:ln w="9525">
            <a:noFill/>
            <a:miter lim="800000"/>
            <a:headEnd/>
            <a:tailEnd/>
          </a:ln>
        </p:spPr>
      </p:pic>
      <p:pic>
        <p:nvPicPr>
          <p:cNvPr id="7"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75655" y="3810000"/>
            <a:ext cx="3268345" cy="144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676399"/>
          </a:xfrm>
        </p:spPr>
        <p:txBody>
          <a:bodyPr>
            <a:normAutofit fontScale="47500" lnSpcReduction="20000"/>
          </a:bodyPr>
          <a:lstStyle/>
          <a:p>
            <a:r>
              <a:rPr lang="en-US" sz="5800" dirty="0" smtClean="0">
                <a:uFill>
                  <a:solidFill/>
                </a:uFill>
              </a:rPr>
              <a:t>Explores the dynamics </a:t>
            </a:r>
            <a:r>
              <a:rPr lang="en-US" sz="5800" dirty="0">
                <a:uFill>
                  <a:solidFill/>
                </a:uFill>
              </a:rPr>
              <a:t>of cholera outbreaks in </a:t>
            </a:r>
            <a:r>
              <a:rPr lang="en-US" sz="5800" dirty="0" err="1">
                <a:uFill>
                  <a:solidFill/>
                </a:uFill>
              </a:rPr>
              <a:t>Dadaab</a:t>
            </a:r>
            <a:r>
              <a:rPr lang="en-US" sz="5800" dirty="0">
                <a:uFill>
                  <a:solidFill/>
                </a:uFill>
              </a:rPr>
              <a:t> refugee camps </a:t>
            </a:r>
            <a:endParaRPr lang="en-US" sz="5800" dirty="0" smtClean="0">
              <a:uFill>
                <a:solidFill/>
              </a:uFill>
            </a:endParaRPr>
          </a:p>
          <a:p>
            <a:r>
              <a:rPr lang="en-US" sz="5800" dirty="0" smtClean="0">
                <a:uFill>
                  <a:solidFill/>
                </a:uFill>
              </a:rPr>
              <a:t>The </a:t>
            </a:r>
            <a:r>
              <a:rPr lang="en-US" sz="5800" dirty="0">
                <a:uFill>
                  <a:solidFill/>
                </a:uFill>
              </a:rPr>
              <a:t>model integrates geographical data with agents' daily activities within a refugee ca</a:t>
            </a:r>
            <a:r>
              <a:rPr lang="en-US" sz="5100" dirty="0">
                <a:uFill>
                  <a:solidFill/>
                </a:uFill>
              </a:rPr>
              <a:t>mp.</a:t>
            </a:r>
          </a:p>
          <a:p>
            <a:endParaRPr lang="en-US" dirty="0">
              <a:uFill>
                <a:solidFill/>
              </a:uFill>
            </a:endParaRPr>
          </a:p>
        </p:txBody>
      </p:sp>
      <p:sp>
        <p:nvSpPr>
          <p:cNvPr id="2" name="Title 1"/>
          <p:cNvSpPr>
            <a:spLocks noGrp="1"/>
          </p:cNvSpPr>
          <p:nvPr>
            <p:ph type="title"/>
          </p:nvPr>
        </p:nvSpPr>
        <p:spPr/>
        <p:txBody>
          <a:bodyPr>
            <a:normAutofit fontScale="90000"/>
          </a:bodyPr>
          <a:lstStyle/>
          <a:p>
            <a:r>
              <a:rPr lang="en-US" dirty="0" smtClean="0"/>
              <a:t>Agent Based Modeling </a:t>
            </a:r>
            <a:br>
              <a:rPr lang="en-US" dirty="0" smtClean="0"/>
            </a:br>
            <a:r>
              <a:rPr lang="en-US" dirty="0" smtClean="0"/>
              <a:t>of the Spread of Cholera</a:t>
            </a:r>
            <a:br>
              <a:rPr lang="en-US" dirty="0" smtClean="0"/>
            </a:br>
            <a:r>
              <a:rPr lang="en-US" sz="2000" i="1" dirty="0" err="1" smtClean="0">
                <a:solidFill>
                  <a:srgbClr val="0000FF"/>
                </a:solidFill>
                <a:latin typeface="+mn-lt"/>
                <a:ea typeface="+mn-ea"/>
                <a:cs typeface="+mn-cs"/>
              </a:rPr>
              <a:t>Atesmachew</a:t>
            </a:r>
            <a:r>
              <a:rPr lang="en-US" sz="2000" i="1" dirty="0" smtClean="0">
                <a:solidFill>
                  <a:srgbClr val="0000FF"/>
                </a:solidFill>
                <a:latin typeface="+mn-lt"/>
                <a:ea typeface="+mn-ea"/>
                <a:cs typeface="+mn-cs"/>
              </a:rPr>
              <a:t> </a:t>
            </a:r>
            <a:r>
              <a:rPr lang="en-US" sz="2000" i="1" dirty="0" err="1" smtClean="0">
                <a:solidFill>
                  <a:srgbClr val="0000FF"/>
                </a:solidFill>
                <a:latin typeface="+mn-lt"/>
                <a:ea typeface="+mn-ea"/>
                <a:cs typeface="+mn-cs"/>
              </a:rPr>
              <a:t>Hailegiorgis</a:t>
            </a:r>
            <a:r>
              <a:rPr lang="en-US" sz="2000" i="1" dirty="0" smtClean="0">
                <a:solidFill>
                  <a:srgbClr val="0000FF"/>
                </a:solidFill>
                <a:latin typeface="+mn-lt"/>
                <a:ea typeface="+mn-ea"/>
                <a:cs typeface="+mn-cs"/>
              </a:rPr>
              <a:t> and Andrew Crooks, George Mason University</a:t>
            </a:r>
            <a:endParaRPr lang="en-US" sz="2000" i="1" dirty="0">
              <a:solidFill>
                <a:srgbClr val="0000FF"/>
              </a:solidFill>
              <a:latin typeface="+mn-lt"/>
              <a:ea typeface="+mn-ea"/>
              <a:cs typeface="+mn-cs"/>
            </a:endParaRPr>
          </a:p>
        </p:txBody>
      </p:sp>
      <p:sp>
        <p:nvSpPr>
          <p:cNvPr id="13" name="Content Placeholder 2"/>
          <p:cNvSpPr txBox="1">
            <a:spLocks/>
          </p:cNvSpPr>
          <p:nvPr/>
        </p:nvSpPr>
        <p:spPr>
          <a:xfrm>
            <a:off x="459769" y="5473557"/>
            <a:ext cx="8229600" cy="12320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uFill>
                  <a:solidFill/>
                </a:uFill>
              </a:rPr>
              <a:t>Results show cholera infections are impacted by agents' movement and source of contamination.</a:t>
            </a:r>
          </a:p>
          <a:p>
            <a:endParaRPr lang="en-US" dirty="0">
              <a:uFill>
                <a:solidFill/>
              </a:uFill>
            </a:endParaRPr>
          </a:p>
        </p:txBody>
      </p:sp>
      <p:pic>
        <p:nvPicPr>
          <p:cNvPr id="16" name="Screen Shot 2013-10-07 at 1.15.01 PM.png"/>
          <p:cNvPicPr/>
          <p:nvPr/>
        </p:nvPicPr>
        <p:blipFill rotWithShape="1">
          <a:blip r:embed="rId3" cstate="print">
            <a:extLst/>
          </a:blip>
          <a:srcRect l="13049" r="10342" b="18210"/>
          <a:stretch/>
        </p:blipFill>
        <p:spPr>
          <a:xfrm>
            <a:off x="4383125" y="3037726"/>
            <a:ext cx="3733800" cy="2438400"/>
          </a:xfrm>
          <a:prstGeom prst="rect">
            <a:avLst/>
          </a:prstGeom>
          <a:ln w="12700">
            <a:round/>
          </a:ln>
        </p:spPr>
      </p:pic>
      <p:pic>
        <p:nvPicPr>
          <p:cNvPr id="26" name="image14.png"/>
          <p:cNvPicPr/>
          <p:nvPr/>
        </p:nvPicPr>
        <p:blipFill>
          <a:blip r:embed="rId4" cstate="print">
            <a:extLst/>
          </a:blip>
          <a:stretch>
            <a:fillRect/>
          </a:stretch>
        </p:blipFill>
        <p:spPr>
          <a:xfrm>
            <a:off x="2438400" y="4426506"/>
            <a:ext cx="1749516" cy="1154105"/>
          </a:xfrm>
          <a:prstGeom prst="rect">
            <a:avLst/>
          </a:prstGeom>
          <a:ln w="12700">
            <a:round/>
          </a:ln>
        </p:spPr>
      </p:pic>
      <p:pic>
        <p:nvPicPr>
          <p:cNvPr id="27" name="image15.png"/>
          <p:cNvPicPr/>
          <p:nvPr/>
        </p:nvPicPr>
        <p:blipFill>
          <a:blip r:embed="rId5" cstate="print">
            <a:extLst/>
          </a:blip>
          <a:srcRect l="49419" t="4206" b="4206"/>
          <a:stretch>
            <a:fillRect/>
          </a:stretch>
        </p:blipFill>
        <p:spPr>
          <a:xfrm>
            <a:off x="2438400" y="3143903"/>
            <a:ext cx="1755509" cy="1253448"/>
          </a:xfrm>
          <a:prstGeom prst="rect">
            <a:avLst/>
          </a:prstGeom>
          <a:ln w="12700">
            <a:round/>
          </a:ln>
        </p:spPr>
      </p:pic>
      <p:pic>
        <p:nvPicPr>
          <p:cNvPr id="102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34948" y="3082691"/>
            <a:ext cx="1295400" cy="24619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Oval 3"/>
          <p:cNvSpPr/>
          <p:nvPr/>
        </p:nvSpPr>
        <p:spPr>
          <a:xfrm>
            <a:off x="7543800" y="2743200"/>
            <a:ext cx="1447800" cy="1828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hlinkClick r:id="rId7"/>
              </a:rPr>
              <a:t>Click here to see the YouTube Video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3"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Living organisms and their ancestors on the ToL.jpg"/>
          <p:cNvPicPr/>
          <p:nvPr/>
        </p:nvPicPr>
        <p:blipFill>
          <a:blip r:embed="rId3" cstate="print">
            <a:extLst/>
          </a:blip>
          <a:stretch>
            <a:fillRect/>
          </a:stretch>
        </p:blipFill>
        <p:spPr>
          <a:xfrm>
            <a:off x="274082" y="2433387"/>
            <a:ext cx="2166872" cy="1894120"/>
          </a:xfrm>
          <a:prstGeom prst="rect">
            <a:avLst/>
          </a:prstGeom>
          <a:ln w="12700">
            <a:miter lim="400000"/>
          </a:ln>
        </p:spPr>
      </p:pic>
      <p:grpSp>
        <p:nvGrpSpPr>
          <p:cNvPr id="2" name="Group 104"/>
          <p:cNvGrpSpPr/>
          <p:nvPr/>
        </p:nvGrpSpPr>
        <p:grpSpPr>
          <a:xfrm>
            <a:off x="5206246" y="1120736"/>
            <a:ext cx="3552924" cy="2846232"/>
            <a:chOff x="0" y="0"/>
            <a:chExt cx="5053047" cy="4047974"/>
          </a:xfrm>
        </p:grpSpPr>
        <p:sp>
          <p:nvSpPr>
            <p:cNvPr id="33" name="Shape 33"/>
            <p:cNvSpPr/>
            <p:nvPr/>
          </p:nvSpPr>
          <p:spPr>
            <a:xfrm>
              <a:off x="1332431" y="1639602"/>
              <a:ext cx="2352051" cy="23965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DA9"/>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34" name="Shape 34"/>
            <p:cNvSpPr/>
            <p:nvPr/>
          </p:nvSpPr>
          <p:spPr>
            <a:xfrm>
              <a:off x="0" y="3310717"/>
              <a:ext cx="1798937" cy="3840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marL="45155" marR="45155" algn="l" defTabSz="1016000">
                <a:buClr>
                  <a:srgbClr val="363636"/>
                </a:buClr>
                <a:buFont typeface="Arial"/>
                <a:defRPr sz="1600">
                  <a:uFill>
                    <a:solidFill/>
                  </a:uFill>
                  <a:latin typeface="Times"/>
                  <a:ea typeface="Times"/>
                  <a:cs typeface="Times"/>
                  <a:sym typeface="Times"/>
                </a:defRPr>
              </a:lvl1pPr>
            </a:lstStyle>
            <a:p>
              <a:pPr lvl="0">
                <a:defRPr sz="1800">
                  <a:uFillTx/>
                </a:defRPr>
              </a:pPr>
              <a:r>
                <a:rPr sz="1100" dirty="0"/>
                <a:t>left tumor side</a:t>
              </a:r>
            </a:p>
          </p:txBody>
        </p:sp>
        <p:sp>
          <p:nvSpPr>
            <p:cNvPr id="35" name="Shape 35"/>
            <p:cNvSpPr/>
            <p:nvPr/>
          </p:nvSpPr>
          <p:spPr>
            <a:xfrm>
              <a:off x="3516195" y="3207082"/>
              <a:ext cx="1536853" cy="3840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marL="45155" marR="45155" algn="l" defTabSz="1016000">
                <a:buClr>
                  <a:srgbClr val="363636"/>
                </a:buClr>
                <a:buFont typeface="Arial"/>
                <a:defRPr sz="1600">
                  <a:uFill>
                    <a:solidFill/>
                  </a:uFill>
                  <a:latin typeface="Times"/>
                  <a:ea typeface="Times"/>
                  <a:cs typeface="Times"/>
                  <a:sym typeface="Times"/>
                </a:defRPr>
              </a:lvl1pPr>
            </a:lstStyle>
            <a:p>
              <a:pPr lvl="0">
                <a:defRPr sz="1800">
                  <a:uFillTx/>
                </a:defRPr>
              </a:pPr>
              <a:r>
                <a:rPr sz="1100" dirty="0"/>
                <a:t>right tumor side</a:t>
              </a:r>
            </a:p>
          </p:txBody>
        </p:sp>
        <p:sp>
          <p:nvSpPr>
            <p:cNvPr id="36" name="Shape 36"/>
            <p:cNvSpPr/>
            <p:nvPr/>
          </p:nvSpPr>
          <p:spPr>
            <a:xfrm>
              <a:off x="1932989" y="3414353"/>
              <a:ext cx="1565585" cy="6336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p>
              <a:pPr marL="31748" marR="31748" defTabSz="714350">
                <a:buClr>
                  <a:srgbClr val="363636"/>
                </a:buClr>
                <a:buFont typeface="Arial"/>
                <a:defRPr sz="1800"/>
              </a:pPr>
              <a:r>
                <a:rPr sz="1100" dirty="0">
                  <a:uFill>
                    <a:solidFill/>
                  </a:uFill>
                  <a:latin typeface="Times"/>
                  <a:ea typeface="Times"/>
                  <a:cs typeface="Times"/>
                  <a:sym typeface="Times"/>
                </a:rPr>
                <a:t>first</a:t>
              </a:r>
            </a:p>
            <a:p>
              <a:pPr marL="31748" marR="31748" defTabSz="714350">
                <a:buClr>
                  <a:srgbClr val="363636"/>
                </a:buClr>
                <a:buFont typeface="Arial"/>
                <a:defRPr sz="1800"/>
              </a:pPr>
              <a:r>
                <a:rPr sz="1100" dirty="0">
                  <a:uFill>
                    <a:solidFill/>
                  </a:uFill>
                  <a:latin typeface="Times"/>
                  <a:ea typeface="Times"/>
                  <a:cs typeface="Times"/>
                  <a:sym typeface="Times"/>
                </a:rPr>
                <a:t>transformed cell</a:t>
              </a:r>
            </a:p>
          </p:txBody>
        </p:sp>
        <p:sp>
          <p:nvSpPr>
            <p:cNvPr id="37" name="Shape 37"/>
            <p:cNvSpPr/>
            <p:nvPr/>
          </p:nvSpPr>
          <p:spPr>
            <a:xfrm flipH="1" flipV="1">
              <a:off x="2518355" y="2942185"/>
              <a:ext cx="178187" cy="455564"/>
            </a:xfrm>
            <a:prstGeom prst="line">
              <a:avLst/>
            </a:prstGeom>
            <a:noFill/>
            <a:ln w="3175" cap="flat">
              <a:solidFill>
                <a:srgbClr val="363636"/>
              </a:solidFill>
              <a:prstDash val="solid"/>
              <a:round/>
              <a:tailEnd type="triangle" w="med" len="me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pic>
          <p:nvPicPr>
            <p:cNvPr id="38" name="image.png"/>
            <p:cNvPicPr/>
            <p:nvPr/>
          </p:nvPicPr>
          <p:blipFill>
            <a:blip r:embed="rId4" cstate="print">
              <a:extLst/>
            </a:blip>
            <a:stretch>
              <a:fillRect/>
            </a:stretch>
          </p:blipFill>
          <p:spPr>
            <a:xfrm>
              <a:off x="589992" y="0"/>
              <a:ext cx="1245320" cy="1755319"/>
            </a:xfrm>
            <a:prstGeom prst="rect">
              <a:avLst/>
            </a:prstGeom>
            <a:ln w="12700" cap="flat">
              <a:noFill/>
              <a:miter lim="400000"/>
            </a:ln>
            <a:effectLst/>
          </p:spPr>
        </p:pic>
        <p:pic>
          <p:nvPicPr>
            <p:cNvPr id="39" name="image.png"/>
            <p:cNvPicPr/>
            <p:nvPr/>
          </p:nvPicPr>
          <p:blipFill>
            <a:blip r:embed="rId5" cstate="print">
              <a:extLst/>
            </a:blip>
            <a:stretch>
              <a:fillRect/>
            </a:stretch>
          </p:blipFill>
          <p:spPr>
            <a:xfrm>
              <a:off x="3302372" y="3032"/>
              <a:ext cx="1199784" cy="1755320"/>
            </a:xfrm>
            <a:prstGeom prst="rect">
              <a:avLst/>
            </a:prstGeom>
            <a:ln w="12700" cap="flat">
              <a:noFill/>
              <a:miter lim="400000"/>
            </a:ln>
            <a:effectLst/>
          </p:spPr>
        </p:pic>
        <p:sp>
          <p:nvSpPr>
            <p:cNvPr id="40" name="Shape 40"/>
            <p:cNvSpPr/>
            <p:nvPr/>
          </p:nvSpPr>
          <p:spPr>
            <a:xfrm>
              <a:off x="1910509" y="0"/>
              <a:ext cx="1367025" cy="113274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p>
              <a:pPr marL="31748" marR="31748" defTabSz="714350">
                <a:buClr>
                  <a:srgbClr val="363636"/>
                </a:buClr>
                <a:buFont typeface="Arial"/>
                <a:defRPr sz="1800"/>
              </a:pPr>
              <a:r>
                <a:rPr sz="1100" dirty="0">
                  <a:uFill>
                    <a:solidFill/>
                  </a:uFill>
                  <a:latin typeface="Times"/>
                  <a:ea typeface="Times"/>
                  <a:cs typeface="Times"/>
                  <a:sym typeface="Times"/>
                </a:rPr>
                <a:t>cancer gland </a:t>
              </a:r>
            </a:p>
            <a:p>
              <a:pPr marL="31748" marR="31748" defTabSz="714350">
                <a:buClr>
                  <a:srgbClr val="363636"/>
                </a:buClr>
                <a:buFont typeface="Arial"/>
                <a:defRPr sz="1800"/>
              </a:pPr>
              <a:r>
                <a:rPr sz="1100" dirty="0">
                  <a:uFill>
                    <a:solidFill/>
                  </a:uFill>
                  <a:latin typeface="Times"/>
                  <a:ea typeface="Times"/>
                  <a:cs typeface="Times"/>
                  <a:sym typeface="Times"/>
                </a:rPr>
                <a:t>fragments</a:t>
              </a:r>
            </a:p>
            <a:p>
              <a:pPr marL="31748" marR="31748" defTabSz="714350">
                <a:buClr>
                  <a:srgbClr val="363636"/>
                </a:buClr>
                <a:buFont typeface="Arial"/>
                <a:defRPr sz="1800"/>
              </a:pPr>
              <a:r>
                <a:rPr sz="1100" dirty="0">
                  <a:uFill>
                    <a:solidFill/>
                  </a:uFill>
                  <a:latin typeface="Times"/>
                  <a:ea typeface="Times"/>
                  <a:cs typeface="Times"/>
                  <a:sym typeface="Times"/>
                </a:rPr>
                <a:t>(2,000 to </a:t>
              </a:r>
            </a:p>
            <a:p>
              <a:pPr marL="31748" marR="31748" defTabSz="714350">
                <a:buClr>
                  <a:srgbClr val="363636"/>
                </a:buClr>
                <a:buFont typeface="Arial"/>
                <a:defRPr sz="1800"/>
              </a:pPr>
              <a:r>
                <a:rPr sz="1100" dirty="0">
                  <a:uFill>
                    <a:solidFill/>
                  </a:uFill>
                  <a:latin typeface="Times"/>
                  <a:ea typeface="Times"/>
                  <a:cs typeface="Times"/>
                  <a:sym typeface="Times"/>
                </a:rPr>
                <a:t>10,000 cells)</a:t>
              </a:r>
            </a:p>
          </p:txBody>
        </p:sp>
        <p:sp>
          <p:nvSpPr>
            <p:cNvPr id="41" name="Shape 41"/>
            <p:cNvSpPr/>
            <p:nvPr/>
          </p:nvSpPr>
          <p:spPr>
            <a:xfrm>
              <a:off x="1360149" y="1883576"/>
              <a:ext cx="976062" cy="1129191"/>
            </a:xfrm>
            <a:custGeom>
              <a:avLst/>
              <a:gdLst/>
              <a:ahLst/>
              <a:cxnLst>
                <a:cxn ang="0">
                  <a:pos x="wd2" y="hd2"/>
                </a:cxn>
                <a:cxn ang="5400000">
                  <a:pos x="wd2" y="hd2"/>
                </a:cxn>
                <a:cxn ang="10800000">
                  <a:pos x="wd2" y="hd2"/>
                </a:cxn>
                <a:cxn ang="16200000">
                  <a:pos x="wd2" y="hd2"/>
                </a:cxn>
              </a:cxnLst>
              <a:rect l="0" t="0" r="r" b="b"/>
              <a:pathLst>
                <a:path w="21600" h="21600" extrusionOk="0">
                  <a:moveTo>
                    <a:pt x="0" y="18915"/>
                  </a:moveTo>
                  <a:lnTo>
                    <a:pt x="0" y="15295"/>
                  </a:lnTo>
                  <a:lnTo>
                    <a:pt x="840" y="11559"/>
                  </a:lnTo>
                  <a:lnTo>
                    <a:pt x="2400" y="8290"/>
                  </a:lnTo>
                  <a:lnTo>
                    <a:pt x="3600" y="5838"/>
                  </a:lnTo>
                  <a:lnTo>
                    <a:pt x="5280" y="4320"/>
                  </a:lnTo>
                  <a:lnTo>
                    <a:pt x="6960" y="2452"/>
                  </a:lnTo>
                  <a:lnTo>
                    <a:pt x="8400" y="1635"/>
                  </a:lnTo>
                  <a:lnTo>
                    <a:pt x="10320" y="117"/>
                  </a:lnTo>
                  <a:lnTo>
                    <a:pt x="12960" y="0"/>
                  </a:lnTo>
                  <a:lnTo>
                    <a:pt x="17640" y="2452"/>
                  </a:lnTo>
                  <a:lnTo>
                    <a:pt x="21600" y="8056"/>
                  </a:lnTo>
                  <a:lnTo>
                    <a:pt x="21600" y="11209"/>
                  </a:lnTo>
                  <a:lnTo>
                    <a:pt x="21480" y="14711"/>
                  </a:lnTo>
                  <a:lnTo>
                    <a:pt x="19680" y="17514"/>
                  </a:lnTo>
                  <a:lnTo>
                    <a:pt x="17760" y="20082"/>
                  </a:lnTo>
                  <a:lnTo>
                    <a:pt x="14160" y="20666"/>
                  </a:lnTo>
                  <a:lnTo>
                    <a:pt x="11400" y="21600"/>
                  </a:lnTo>
                  <a:lnTo>
                    <a:pt x="7680" y="20783"/>
                  </a:lnTo>
                  <a:lnTo>
                    <a:pt x="3600" y="19849"/>
                  </a:lnTo>
                  <a:lnTo>
                    <a:pt x="0" y="18915"/>
                  </a:lnTo>
                  <a:close/>
                </a:path>
              </a:pathLst>
            </a:custGeom>
            <a:solidFill>
              <a:srgbClr val="D6A800"/>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42" name="Shape 42"/>
            <p:cNvSpPr/>
            <p:nvPr/>
          </p:nvSpPr>
          <p:spPr>
            <a:xfrm flipH="1">
              <a:off x="2710400" y="1890054"/>
              <a:ext cx="978042" cy="1127033"/>
            </a:xfrm>
            <a:custGeom>
              <a:avLst/>
              <a:gdLst/>
              <a:ahLst/>
              <a:cxnLst>
                <a:cxn ang="0">
                  <a:pos x="wd2" y="hd2"/>
                </a:cxn>
                <a:cxn ang="5400000">
                  <a:pos x="wd2" y="hd2"/>
                </a:cxn>
                <a:cxn ang="10800000">
                  <a:pos x="wd2" y="hd2"/>
                </a:cxn>
                <a:cxn ang="16200000">
                  <a:pos x="wd2" y="hd2"/>
                </a:cxn>
              </a:cxnLst>
              <a:rect l="0" t="0" r="r" b="b"/>
              <a:pathLst>
                <a:path w="21600" h="21600" extrusionOk="0">
                  <a:moveTo>
                    <a:pt x="0" y="18915"/>
                  </a:moveTo>
                  <a:lnTo>
                    <a:pt x="0" y="15295"/>
                  </a:lnTo>
                  <a:lnTo>
                    <a:pt x="840" y="11559"/>
                  </a:lnTo>
                  <a:lnTo>
                    <a:pt x="2400" y="8290"/>
                  </a:lnTo>
                  <a:lnTo>
                    <a:pt x="3600" y="5838"/>
                  </a:lnTo>
                  <a:lnTo>
                    <a:pt x="5280" y="4320"/>
                  </a:lnTo>
                  <a:lnTo>
                    <a:pt x="6960" y="2452"/>
                  </a:lnTo>
                  <a:lnTo>
                    <a:pt x="8400" y="1635"/>
                  </a:lnTo>
                  <a:lnTo>
                    <a:pt x="10320" y="117"/>
                  </a:lnTo>
                  <a:lnTo>
                    <a:pt x="12960" y="0"/>
                  </a:lnTo>
                  <a:lnTo>
                    <a:pt x="17640" y="2452"/>
                  </a:lnTo>
                  <a:lnTo>
                    <a:pt x="21600" y="8056"/>
                  </a:lnTo>
                  <a:lnTo>
                    <a:pt x="21600" y="11209"/>
                  </a:lnTo>
                  <a:lnTo>
                    <a:pt x="21480" y="14711"/>
                  </a:lnTo>
                  <a:lnTo>
                    <a:pt x="19680" y="17514"/>
                  </a:lnTo>
                  <a:lnTo>
                    <a:pt x="17760" y="20082"/>
                  </a:lnTo>
                  <a:lnTo>
                    <a:pt x="14160" y="20666"/>
                  </a:lnTo>
                  <a:lnTo>
                    <a:pt x="11400" y="21600"/>
                  </a:lnTo>
                  <a:lnTo>
                    <a:pt x="7680" y="20783"/>
                  </a:lnTo>
                  <a:lnTo>
                    <a:pt x="3600" y="19849"/>
                  </a:lnTo>
                  <a:lnTo>
                    <a:pt x="0" y="18915"/>
                  </a:lnTo>
                  <a:close/>
                </a:path>
              </a:pathLst>
            </a:custGeom>
            <a:solidFill>
              <a:srgbClr val="D6A800"/>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nvGrpSpPr>
            <p:cNvPr id="3" name="Group 66"/>
            <p:cNvGrpSpPr/>
            <p:nvPr/>
          </p:nvGrpSpPr>
          <p:grpSpPr>
            <a:xfrm>
              <a:off x="2033295" y="2427660"/>
              <a:ext cx="999820" cy="507381"/>
              <a:chOff x="0" y="0"/>
              <a:chExt cx="999818" cy="507380"/>
            </a:xfrm>
          </p:grpSpPr>
          <p:grpSp>
            <p:nvGrpSpPr>
              <p:cNvPr id="4" name="Group 47"/>
              <p:cNvGrpSpPr/>
              <p:nvPr/>
            </p:nvGrpSpPr>
            <p:grpSpPr>
              <a:xfrm>
                <a:off x="741800" y="0"/>
                <a:ext cx="258019" cy="426844"/>
                <a:chOff x="0" y="0"/>
                <a:chExt cx="258018" cy="426843"/>
              </a:xfrm>
            </p:grpSpPr>
            <p:sp>
              <p:nvSpPr>
                <p:cNvPr id="43" name="Shape 43"/>
                <p:cNvSpPr/>
                <p:nvPr/>
              </p:nvSpPr>
              <p:spPr>
                <a:xfrm flipV="1">
                  <a:off x="0" y="0"/>
                  <a:ext cx="57338" cy="169127"/>
                </a:xfrm>
                <a:prstGeom prst="line">
                  <a:avLst/>
                </a:prstGeom>
                <a:noFill/>
                <a:ln w="12700" cap="flat">
                  <a:solidFill>
                    <a:srgbClr val="363636"/>
                  </a:solidFill>
                  <a:prstDash val="sysDot"/>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44" name="Shape 44"/>
                <p:cNvSpPr/>
                <p:nvPr/>
              </p:nvSpPr>
              <p:spPr>
                <a:xfrm flipV="1">
                  <a:off x="0" y="136911"/>
                  <a:ext cx="172013" cy="32216"/>
                </a:xfrm>
                <a:prstGeom prst="line">
                  <a:avLst/>
                </a:prstGeom>
                <a:noFill/>
                <a:ln w="12700" cap="flat">
                  <a:solidFill>
                    <a:srgbClr val="363636"/>
                  </a:solidFill>
                  <a:prstDash val="sysDot"/>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45" name="Shape 45"/>
                <p:cNvSpPr/>
                <p:nvPr/>
              </p:nvSpPr>
              <p:spPr>
                <a:xfrm flipV="1">
                  <a:off x="86006" y="257716"/>
                  <a:ext cx="143344" cy="104699"/>
                </a:xfrm>
                <a:prstGeom prst="line">
                  <a:avLst/>
                </a:prstGeom>
                <a:noFill/>
                <a:ln w="12700" cap="flat">
                  <a:solidFill>
                    <a:srgbClr val="363636"/>
                  </a:solidFill>
                  <a:prstDash val="sysDot"/>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46" name="Shape 46"/>
                <p:cNvSpPr/>
                <p:nvPr/>
              </p:nvSpPr>
              <p:spPr>
                <a:xfrm>
                  <a:off x="78839" y="370467"/>
                  <a:ext cx="179180" cy="56377"/>
                </a:xfrm>
                <a:prstGeom prst="line">
                  <a:avLst/>
                </a:prstGeom>
                <a:noFill/>
                <a:ln w="12700" cap="flat">
                  <a:solidFill>
                    <a:srgbClr val="363636"/>
                  </a:solidFill>
                  <a:prstDash val="sysDot"/>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grpSp>
          <p:grpSp>
            <p:nvGrpSpPr>
              <p:cNvPr id="5" name="Group 52"/>
              <p:cNvGrpSpPr/>
              <p:nvPr/>
            </p:nvGrpSpPr>
            <p:grpSpPr>
              <a:xfrm>
                <a:off x="0" y="16107"/>
                <a:ext cx="232933" cy="412751"/>
                <a:chOff x="0" y="0"/>
                <a:chExt cx="232932" cy="412749"/>
              </a:xfrm>
            </p:grpSpPr>
            <p:sp>
              <p:nvSpPr>
                <p:cNvPr id="48" name="Shape 48"/>
                <p:cNvSpPr/>
                <p:nvPr/>
              </p:nvSpPr>
              <p:spPr>
                <a:xfrm flipH="1" flipV="1">
                  <a:off x="168428" y="0"/>
                  <a:ext cx="64505" cy="144966"/>
                </a:xfrm>
                <a:prstGeom prst="line">
                  <a:avLst/>
                </a:prstGeom>
                <a:noFill/>
                <a:ln w="12700" cap="flat">
                  <a:solidFill>
                    <a:srgbClr val="363636"/>
                  </a:solidFill>
                  <a:prstDash val="sysDot"/>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49" name="Shape 49"/>
                <p:cNvSpPr/>
                <p:nvPr/>
              </p:nvSpPr>
              <p:spPr>
                <a:xfrm flipH="1">
                  <a:off x="50169" y="144965"/>
                  <a:ext cx="182764" cy="2015"/>
                </a:xfrm>
                <a:prstGeom prst="line">
                  <a:avLst/>
                </a:prstGeom>
                <a:noFill/>
                <a:ln w="12700" cap="flat">
                  <a:solidFill>
                    <a:srgbClr val="363636"/>
                  </a:solidFill>
                  <a:prstDash val="sysDot"/>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50" name="Shape 50"/>
                <p:cNvSpPr/>
                <p:nvPr/>
              </p:nvSpPr>
              <p:spPr>
                <a:xfrm flipH="1" flipV="1">
                  <a:off x="17828" y="231542"/>
                  <a:ext cx="112883" cy="114766"/>
                </a:xfrm>
                <a:prstGeom prst="line">
                  <a:avLst/>
                </a:prstGeom>
                <a:noFill/>
                <a:ln w="12700" cap="flat">
                  <a:solidFill>
                    <a:srgbClr val="363636"/>
                  </a:solidFill>
                  <a:prstDash val="sysDot"/>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51" name="Shape 51"/>
                <p:cNvSpPr/>
                <p:nvPr/>
              </p:nvSpPr>
              <p:spPr>
                <a:xfrm flipH="1">
                  <a:off x="0" y="340266"/>
                  <a:ext cx="129009" cy="72484"/>
                </a:xfrm>
                <a:prstGeom prst="line">
                  <a:avLst/>
                </a:prstGeom>
                <a:noFill/>
                <a:ln w="12700" cap="flat">
                  <a:solidFill>
                    <a:srgbClr val="363636"/>
                  </a:solidFill>
                  <a:prstDash val="sysDot"/>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grpSp>
          <p:sp>
            <p:nvSpPr>
              <p:cNvPr id="53" name="Shape 53"/>
              <p:cNvSpPr/>
              <p:nvPr/>
            </p:nvSpPr>
            <p:spPr>
              <a:xfrm flipV="1">
                <a:off x="490950" y="354359"/>
                <a:ext cx="172013" cy="96645"/>
              </a:xfrm>
              <a:prstGeom prst="line">
                <a:avLst/>
              </a:prstGeom>
              <a:noFill/>
              <a:ln w="3175" cap="flat">
                <a:solidFill>
                  <a:srgbClr val="363636"/>
                </a:solidFill>
                <a:prstDash val="solid"/>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54" name="Shape 54"/>
              <p:cNvSpPr/>
              <p:nvPr/>
            </p:nvSpPr>
            <p:spPr>
              <a:xfrm>
                <a:off x="225765" y="161073"/>
                <a:ext cx="86007" cy="193289"/>
              </a:xfrm>
              <a:prstGeom prst="line">
                <a:avLst/>
              </a:prstGeom>
              <a:noFill/>
              <a:ln w="3175" cap="flat">
                <a:solidFill>
                  <a:srgbClr val="363636"/>
                </a:solidFill>
                <a:prstDash val="solid"/>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55" name="Shape 55"/>
              <p:cNvSpPr/>
              <p:nvPr/>
            </p:nvSpPr>
            <p:spPr>
              <a:xfrm flipH="1" flipV="1">
                <a:off x="311770" y="346307"/>
                <a:ext cx="179181" cy="104698"/>
              </a:xfrm>
              <a:prstGeom prst="line">
                <a:avLst/>
              </a:prstGeom>
              <a:noFill/>
              <a:ln w="3175" cap="flat">
                <a:solidFill>
                  <a:srgbClr val="363636"/>
                </a:solidFill>
                <a:prstDash val="solid"/>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56" name="Shape 56"/>
              <p:cNvSpPr/>
              <p:nvPr/>
            </p:nvSpPr>
            <p:spPr>
              <a:xfrm>
                <a:off x="139759" y="354361"/>
                <a:ext cx="164845" cy="2336"/>
              </a:xfrm>
              <a:prstGeom prst="line">
                <a:avLst/>
              </a:prstGeom>
              <a:noFill/>
              <a:ln w="3175" cap="flat">
                <a:solidFill>
                  <a:srgbClr val="363636"/>
                </a:solidFill>
                <a:prstDash val="solid"/>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57" name="Shape 57"/>
              <p:cNvSpPr/>
              <p:nvPr/>
            </p:nvSpPr>
            <p:spPr>
              <a:xfrm flipV="1">
                <a:off x="662961" y="169126"/>
                <a:ext cx="86007" cy="185235"/>
              </a:xfrm>
              <a:prstGeom prst="line">
                <a:avLst/>
              </a:prstGeom>
              <a:noFill/>
              <a:ln w="3175" cap="flat">
                <a:solidFill>
                  <a:srgbClr val="363636"/>
                </a:solidFill>
                <a:prstDash val="solid"/>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58" name="Shape 58"/>
              <p:cNvSpPr/>
              <p:nvPr/>
            </p:nvSpPr>
            <p:spPr>
              <a:xfrm flipV="1">
                <a:off x="655795" y="362414"/>
                <a:ext cx="172012" cy="2336"/>
              </a:xfrm>
              <a:prstGeom prst="line">
                <a:avLst/>
              </a:prstGeom>
              <a:noFill/>
              <a:ln w="3175" cap="flat">
                <a:solidFill>
                  <a:srgbClr val="363636"/>
                </a:solidFill>
                <a:prstDash val="solid"/>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59" name="Shape 59"/>
              <p:cNvSpPr/>
              <p:nvPr/>
            </p:nvSpPr>
            <p:spPr>
              <a:xfrm>
                <a:off x="440779" y="410736"/>
                <a:ext cx="86007" cy="966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363636"/>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60" name="Shape 60"/>
              <p:cNvSpPr/>
              <p:nvPr/>
            </p:nvSpPr>
            <p:spPr>
              <a:xfrm>
                <a:off x="612792" y="314092"/>
                <a:ext cx="86007" cy="966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61" name="Shape 61"/>
              <p:cNvSpPr/>
              <p:nvPr/>
            </p:nvSpPr>
            <p:spPr>
              <a:xfrm>
                <a:off x="784803" y="314092"/>
                <a:ext cx="86007" cy="966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62" name="Shape 62"/>
              <p:cNvSpPr/>
              <p:nvPr/>
            </p:nvSpPr>
            <p:spPr>
              <a:xfrm>
                <a:off x="698798" y="120804"/>
                <a:ext cx="86007" cy="966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63" name="Shape 63"/>
              <p:cNvSpPr/>
              <p:nvPr/>
            </p:nvSpPr>
            <p:spPr>
              <a:xfrm>
                <a:off x="268767" y="314092"/>
                <a:ext cx="86007" cy="966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64" name="Shape 64"/>
              <p:cNvSpPr/>
              <p:nvPr/>
            </p:nvSpPr>
            <p:spPr>
              <a:xfrm>
                <a:off x="96756" y="314092"/>
                <a:ext cx="86007" cy="966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65" name="Shape 65"/>
              <p:cNvSpPr/>
              <p:nvPr/>
            </p:nvSpPr>
            <p:spPr>
              <a:xfrm>
                <a:off x="182762" y="120804"/>
                <a:ext cx="86007" cy="966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grpSp>
          <p:nvGrpSpPr>
            <p:cNvPr id="6" name="Group 70"/>
            <p:cNvGrpSpPr/>
            <p:nvPr/>
          </p:nvGrpSpPr>
          <p:grpSpPr>
            <a:xfrm>
              <a:off x="3888404" y="2498909"/>
              <a:ext cx="152449" cy="384315"/>
              <a:chOff x="0" y="0"/>
              <a:chExt cx="152447" cy="384313"/>
            </a:xfrm>
          </p:grpSpPr>
          <p:sp>
            <p:nvSpPr>
              <p:cNvPr id="67" name="Shape 67"/>
              <p:cNvSpPr/>
              <p:nvPr/>
            </p:nvSpPr>
            <p:spPr>
              <a:xfrm>
                <a:off x="0" y="0"/>
                <a:ext cx="152448" cy="3843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CBCBCB"/>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68" name="Shape 68"/>
              <p:cNvSpPr/>
              <p:nvPr/>
            </p:nvSpPr>
            <p:spPr>
              <a:xfrm>
                <a:off x="0" y="0"/>
                <a:ext cx="152448" cy="960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D6D6D6"/>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69" name="Shape 69"/>
              <p:cNvSpPr/>
              <p:nvPr/>
            </p:nvSpPr>
            <p:spPr>
              <a:xfrm>
                <a:off x="0" y="48039"/>
                <a:ext cx="152448" cy="480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grpSp>
          <p:nvGrpSpPr>
            <p:cNvPr id="7" name="Group 74"/>
            <p:cNvGrpSpPr/>
            <p:nvPr/>
          </p:nvGrpSpPr>
          <p:grpSpPr>
            <a:xfrm>
              <a:off x="3856727" y="1786419"/>
              <a:ext cx="150469" cy="384314"/>
              <a:chOff x="0" y="0"/>
              <a:chExt cx="150467" cy="384313"/>
            </a:xfrm>
          </p:grpSpPr>
          <p:sp>
            <p:nvSpPr>
              <p:cNvPr id="71" name="Shape 71"/>
              <p:cNvSpPr/>
              <p:nvPr/>
            </p:nvSpPr>
            <p:spPr>
              <a:xfrm>
                <a:off x="0" y="0"/>
                <a:ext cx="150468" cy="3843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CBCBCB"/>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72" name="Shape 72"/>
              <p:cNvSpPr/>
              <p:nvPr/>
            </p:nvSpPr>
            <p:spPr>
              <a:xfrm>
                <a:off x="0" y="0"/>
                <a:ext cx="150468" cy="960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D6D6D6"/>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73" name="Shape 73"/>
              <p:cNvSpPr/>
              <p:nvPr/>
            </p:nvSpPr>
            <p:spPr>
              <a:xfrm>
                <a:off x="0" y="48038"/>
                <a:ext cx="150468" cy="480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grpSp>
          <p:nvGrpSpPr>
            <p:cNvPr id="8" name="Group 78"/>
            <p:cNvGrpSpPr/>
            <p:nvPr/>
          </p:nvGrpSpPr>
          <p:grpSpPr>
            <a:xfrm>
              <a:off x="4084409" y="1933235"/>
              <a:ext cx="152448" cy="384315"/>
              <a:chOff x="0" y="0"/>
              <a:chExt cx="152447" cy="384313"/>
            </a:xfrm>
          </p:grpSpPr>
          <p:sp>
            <p:nvSpPr>
              <p:cNvPr id="75" name="Shape 75"/>
              <p:cNvSpPr/>
              <p:nvPr/>
            </p:nvSpPr>
            <p:spPr>
              <a:xfrm>
                <a:off x="0" y="0"/>
                <a:ext cx="152448" cy="3843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CBCBCB"/>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76" name="Shape 76"/>
              <p:cNvSpPr/>
              <p:nvPr/>
            </p:nvSpPr>
            <p:spPr>
              <a:xfrm>
                <a:off x="0" y="0"/>
                <a:ext cx="152448" cy="960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D6D6D6"/>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77" name="Shape 77"/>
              <p:cNvSpPr/>
              <p:nvPr/>
            </p:nvSpPr>
            <p:spPr>
              <a:xfrm>
                <a:off x="0" y="48038"/>
                <a:ext cx="152448" cy="480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grpSp>
          <p:nvGrpSpPr>
            <p:cNvPr id="9" name="Group 82"/>
            <p:cNvGrpSpPr/>
            <p:nvPr/>
          </p:nvGrpSpPr>
          <p:grpSpPr>
            <a:xfrm>
              <a:off x="4215078" y="2354252"/>
              <a:ext cx="150469" cy="384315"/>
              <a:chOff x="0" y="0"/>
              <a:chExt cx="150467" cy="384313"/>
            </a:xfrm>
          </p:grpSpPr>
          <p:sp>
            <p:nvSpPr>
              <p:cNvPr id="79" name="Shape 79"/>
              <p:cNvSpPr/>
              <p:nvPr/>
            </p:nvSpPr>
            <p:spPr>
              <a:xfrm>
                <a:off x="0" y="0"/>
                <a:ext cx="150468" cy="3843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CBCBCB"/>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80" name="Shape 80"/>
              <p:cNvSpPr/>
              <p:nvPr/>
            </p:nvSpPr>
            <p:spPr>
              <a:xfrm>
                <a:off x="0" y="0"/>
                <a:ext cx="150468" cy="960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D6D6D6"/>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81" name="Shape 81"/>
              <p:cNvSpPr/>
              <p:nvPr/>
            </p:nvSpPr>
            <p:spPr>
              <a:xfrm>
                <a:off x="0" y="48039"/>
                <a:ext cx="150468" cy="480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grpSp>
          <p:nvGrpSpPr>
            <p:cNvPr id="10" name="Group 86"/>
            <p:cNvGrpSpPr/>
            <p:nvPr/>
          </p:nvGrpSpPr>
          <p:grpSpPr>
            <a:xfrm>
              <a:off x="1486859" y="1602898"/>
              <a:ext cx="152449" cy="384315"/>
              <a:chOff x="0" y="0"/>
              <a:chExt cx="152447" cy="384313"/>
            </a:xfrm>
          </p:grpSpPr>
          <p:sp>
            <p:nvSpPr>
              <p:cNvPr id="83" name="Shape 83"/>
              <p:cNvSpPr/>
              <p:nvPr/>
            </p:nvSpPr>
            <p:spPr>
              <a:xfrm>
                <a:off x="0" y="0"/>
                <a:ext cx="152448" cy="3843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CBCBCB"/>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84" name="Shape 84"/>
              <p:cNvSpPr/>
              <p:nvPr/>
            </p:nvSpPr>
            <p:spPr>
              <a:xfrm>
                <a:off x="0" y="0"/>
                <a:ext cx="152448" cy="960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D6D6D6"/>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85" name="Shape 85"/>
              <p:cNvSpPr/>
              <p:nvPr/>
            </p:nvSpPr>
            <p:spPr>
              <a:xfrm>
                <a:off x="0" y="48038"/>
                <a:ext cx="152448" cy="480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grpSp>
          <p:nvGrpSpPr>
            <p:cNvPr id="11" name="Group 90"/>
            <p:cNvGrpSpPr/>
            <p:nvPr/>
          </p:nvGrpSpPr>
          <p:grpSpPr>
            <a:xfrm>
              <a:off x="1154246" y="1676306"/>
              <a:ext cx="150469" cy="384315"/>
              <a:chOff x="0" y="0"/>
              <a:chExt cx="150467" cy="384313"/>
            </a:xfrm>
          </p:grpSpPr>
          <p:sp>
            <p:nvSpPr>
              <p:cNvPr id="87" name="Shape 87"/>
              <p:cNvSpPr/>
              <p:nvPr/>
            </p:nvSpPr>
            <p:spPr>
              <a:xfrm>
                <a:off x="0" y="0"/>
                <a:ext cx="150468" cy="3843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CBCBCB"/>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88" name="Shape 88"/>
              <p:cNvSpPr/>
              <p:nvPr/>
            </p:nvSpPr>
            <p:spPr>
              <a:xfrm>
                <a:off x="0" y="0"/>
                <a:ext cx="150468" cy="960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D6D6D6"/>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89" name="Shape 89"/>
              <p:cNvSpPr/>
              <p:nvPr/>
            </p:nvSpPr>
            <p:spPr>
              <a:xfrm>
                <a:off x="0" y="48039"/>
                <a:ext cx="150468" cy="480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grpSp>
          <p:nvGrpSpPr>
            <p:cNvPr id="12" name="Group 94"/>
            <p:cNvGrpSpPr/>
            <p:nvPr/>
          </p:nvGrpSpPr>
          <p:grpSpPr>
            <a:xfrm>
              <a:off x="991936" y="1969939"/>
              <a:ext cx="152449" cy="384315"/>
              <a:chOff x="0" y="0"/>
              <a:chExt cx="152447" cy="384313"/>
            </a:xfrm>
          </p:grpSpPr>
          <p:sp>
            <p:nvSpPr>
              <p:cNvPr id="91" name="Shape 91"/>
              <p:cNvSpPr/>
              <p:nvPr/>
            </p:nvSpPr>
            <p:spPr>
              <a:xfrm>
                <a:off x="0" y="0"/>
                <a:ext cx="152448" cy="3843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CBCBCB"/>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92" name="Shape 92"/>
              <p:cNvSpPr/>
              <p:nvPr/>
            </p:nvSpPr>
            <p:spPr>
              <a:xfrm>
                <a:off x="0" y="0"/>
                <a:ext cx="152448" cy="960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D6D6D6"/>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93" name="Shape 93"/>
              <p:cNvSpPr/>
              <p:nvPr/>
            </p:nvSpPr>
            <p:spPr>
              <a:xfrm>
                <a:off x="0" y="48038"/>
                <a:ext cx="152448" cy="480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grpSp>
          <p:nvGrpSpPr>
            <p:cNvPr id="13" name="Group 98"/>
            <p:cNvGrpSpPr/>
            <p:nvPr/>
          </p:nvGrpSpPr>
          <p:grpSpPr>
            <a:xfrm>
              <a:off x="1055254" y="2408230"/>
              <a:ext cx="152449" cy="384314"/>
              <a:chOff x="0" y="0"/>
              <a:chExt cx="152447" cy="384313"/>
            </a:xfrm>
          </p:grpSpPr>
          <p:sp>
            <p:nvSpPr>
              <p:cNvPr id="95" name="Shape 95"/>
              <p:cNvSpPr/>
              <p:nvPr/>
            </p:nvSpPr>
            <p:spPr>
              <a:xfrm>
                <a:off x="0" y="0"/>
                <a:ext cx="152448" cy="3843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CBCBCB"/>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96" name="Shape 96"/>
              <p:cNvSpPr/>
              <p:nvPr/>
            </p:nvSpPr>
            <p:spPr>
              <a:xfrm>
                <a:off x="0" y="0"/>
                <a:ext cx="152448" cy="960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D6D6D6"/>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97" name="Shape 97"/>
              <p:cNvSpPr/>
              <p:nvPr/>
            </p:nvSpPr>
            <p:spPr>
              <a:xfrm>
                <a:off x="0" y="48039"/>
                <a:ext cx="152448" cy="480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sp>
          <p:nvSpPr>
            <p:cNvPr id="99" name="Shape 99"/>
            <p:cNvSpPr/>
            <p:nvPr/>
          </p:nvSpPr>
          <p:spPr>
            <a:xfrm>
              <a:off x="3417203" y="2060620"/>
              <a:ext cx="520698" cy="567835"/>
            </a:xfrm>
            <a:prstGeom prst="rightArrow">
              <a:avLst>
                <a:gd name="adj1" fmla="val 43009"/>
                <a:gd name="adj2" fmla="val 32959"/>
              </a:avLst>
            </a:prstGeom>
            <a:solidFill>
              <a:srgbClr val="FFFFFF"/>
            </a:solidFill>
            <a:ln w="3175" cap="flat">
              <a:solidFill>
                <a:srgbClr val="363636"/>
              </a:solidFill>
              <a:prstDash val="solid"/>
              <a:miter lim="400000"/>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100" name="Shape 100"/>
            <p:cNvSpPr/>
            <p:nvPr/>
          </p:nvSpPr>
          <p:spPr>
            <a:xfrm flipH="1">
              <a:off x="1251258" y="1987212"/>
              <a:ext cx="520699" cy="567835"/>
            </a:xfrm>
            <a:prstGeom prst="rightArrow">
              <a:avLst>
                <a:gd name="adj1" fmla="val 43009"/>
                <a:gd name="adj2" fmla="val 32959"/>
              </a:avLst>
            </a:prstGeom>
            <a:solidFill>
              <a:srgbClr val="FFFFFF"/>
            </a:solidFill>
            <a:ln w="3175" cap="flat">
              <a:solidFill>
                <a:srgbClr val="363636"/>
              </a:solidFill>
              <a:prstDash val="solid"/>
              <a:miter lim="400000"/>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101" name="Shape 101"/>
            <p:cNvSpPr/>
            <p:nvPr/>
          </p:nvSpPr>
          <p:spPr>
            <a:xfrm rot="9120000" flipH="1">
              <a:off x="4236231" y="2017222"/>
              <a:ext cx="374203" cy="494415"/>
            </a:xfrm>
            <a:custGeom>
              <a:avLst/>
              <a:gdLst/>
              <a:ahLst/>
              <a:cxnLst>
                <a:cxn ang="0">
                  <a:pos x="wd2" y="hd2"/>
                </a:cxn>
                <a:cxn ang="5400000">
                  <a:pos x="wd2" y="hd2"/>
                </a:cxn>
                <a:cxn ang="10800000">
                  <a:pos x="wd2" y="hd2"/>
                </a:cxn>
                <a:cxn ang="16200000">
                  <a:pos x="wd2" y="hd2"/>
                </a:cxn>
              </a:cxnLst>
              <a:rect l="0" t="0" r="r" b="b"/>
              <a:pathLst>
                <a:path w="21600" h="21600" extrusionOk="0">
                  <a:moveTo>
                    <a:pt x="0" y="879"/>
                  </a:moveTo>
                  <a:cubicBezTo>
                    <a:pt x="1933" y="299"/>
                    <a:pt x="4013" y="0"/>
                    <a:pt x="6117" y="1"/>
                  </a:cubicBezTo>
                  <a:cubicBezTo>
                    <a:pt x="14668" y="1"/>
                    <a:pt x="21600" y="4838"/>
                    <a:pt x="21600" y="10805"/>
                  </a:cubicBezTo>
                  <a:cubicBezTo>
                    <a:pt x="21600" y="16599"/>
                    <a:pt x="15049" y="21362"/>
                    <a:pt x="6752" y="21600"/>
                  </a:cubicBezTo>
                </a:path>
              </a:pathLst>
            </a:custGeom>
            <a:noFill/>
            <a:ln w="38100" cap="flat">
              <a:solidFill>
                <a:srgbClr val="FF2600"/>
              </a:solidFill>
              <a:prstDash val="solid"/>
              <a:round/>
              <a:headEnd type="triangle" w="med" len="med"/>
              <a:tailEnd type="triangle" w="med" len="me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102" name="Shape 102"/>
            <p:cNvSpPr/>
            <p:nvPr/>
          </p:nvSpPr>
          <p:spPr>
            <a:xfrm rot="16200000" flipH="1">
              <a:off x="2438992" y="1020292"/>
              <a:ext cx="598080" cy="3834951"/>
            </a:xfrm>
            <a:custGeom>
              <a:avLst/>
              <a:gdLst/>
              <a:ahLst/>
              <a:cxnLst>
                <a:cxn ang="0">
                  <a:pos x="wd2" y="hd2"/>
                </a:cxn>
                <a:cxn ang="5400000">
                  <a:pos x="wd2" y="hd2"/>
                </a:cxn>
                <a:cxn ang="10800000">
                  <a:pos x="wd2" y="hd2"/>
                </a:cxn>
                <a:cxn ang="16200000">
                  <a:pos x="wd2" y="hd2"/>
                </a:cxn>
              </a:cxnLst>
              <a:rect l="0" t="0" r="r" b="b"/>
              <a:pathLst>
                <a:path w="21600" h="21600" extrusionOk="0">
                  <a:moveTo>
                    <a:pt x="1062" y="1070"/>
                  </a:moveTo>
                  <a:cubicBezTo>
                    <a:pt x="3001" y="366"/>
                    <a:pt x="5125" y="0"/>
                    <a:pt x="7278" y="1"/>
                  </a:cubicBezTo>
                  <a:cubicBezTo>
                    <a:pt x="15188" y="1"/>
                    <a:pt x="21600" y="4835"/>
                    <a:pt x="21600" y="10800"/>
                  </a:cubicBezTo>
                  <a:cubicBezTo>
                    <a:pt x="21600" y="16765"/>
                    <a:pt x="15188" y="21600"/>
                    <a:pt x="7278" y="21600"/>
                  </a:cubicBezTo>
                  <a:cubicBezTo>
                    <a:pt x="4718" y="21600"/>
                    <a:pt x="2205" y="21083"/>
                    <a:pt x="0" y="20102"/>
                  </a:cubicBezTo>
                </a:path>
              </a:pathLst>
            </a:custGeom>
            <a:noFill/>
            <a:ln w="38100" cap="flat">
              <a:solidFill>
                <a:srgbClr val="FF2600"/>
              </a:solidFill>
              <a:prstDash val="solid"/>
              <a:round/>
              <a:headEnd type="triangle" w="med" len="med"/>
              <a:tailEnd type="triangle" w="med" len="me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103" name="Shape 103"/>
            <p:cNvSpPr/>
            <p:nvPr/>
          </p:nvSpPr>
          <p:spPr>
            <a:xfrm rot="21480000" flipH="1">
              <a:off x="578920" y="1976949"/>
              <a:ext cx="423687" cy="313065"/>
            </a:xfrm>
            <a:custGeom>
              <a:avLst/>
              <a:gdLst/>
              <a:ahLst/>
              <a:cxnLst>
                <a:cxn ang="0">
                  <a:pos x="wd2" y="hd2"/>
                </a:cxn>
                <a:cxn ang="5400000">
                  <a:pos x="wd2" y="hd2"/>
                </a:cxn>
                <a:cxn ang="10800000">
                  <a:pos x="wd2" y="hd2"/>
                </a:cxn>
                <a:cxn ang="16200000">
                  <a:pos x="wd2" y="hd2"/>
                </a:cxn>
              </a:cxnLst>
              <a:rect l="0" t="0" r="r" b="b"/>
              <a:pathLst>
                <a:path w="21600" h="21599" extrusionOk="0">
                  <a:moveTo>
                    <a:pt x="0" y="7090"/>
                  </a:moveTo>
                  <a:cubicBezTo>
                    <a:pt x="1606" y="2831"/>
                    <a:pt x="5784" y="-1"/>
                    <a:pt x="10461" y="0"/>
                  </a:cubicBezTo>
                  <a:cubicBezTo>
                    <a:pt x="16613" y="0"/>
                    <a:pt x="21600" y="4834"/>
                    <a:pt x="21600" y="10799"/>
                  </a:cubicBezTo>
                  <a:cubicBezTo>
                    <a:pt x="21600" y="16764"/>
                    <a:pt x="16613" y="21599"/>
                    <a:pt x="10461" y="21599"/>
                  </a:cubicBezTo>
                  <a:cubicBezTo>
                    <a:pt x="7109" y="21599"/>
                    <a:pt x="3935" y="20135"/>
                    <a:pt x="1819" y="17614"/>
                  </a:cubicBezTo>
                </a:path>
              </a:pathLst>
            </a:custGeom>
            <a:noFill/>
            <a:ln w="38100" cap="flat">
              <a:solidFill>
                <a:srgbClr val="FF2600"/>
              </a:solidFill>
              <a:prstDash val="solid"/>
              <a:round/>
              <a:headEnd type="triangle" w="med" len="med"/>
              <a:tailEnd type="triangle" w="med" len="me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sp>
        <p:nvSpPr>
          <p:cNvPr id="105" name="Shape 105"/>
          <p:cNvSpPr/>
          <p:nvPr/>
        </p:nvSpPr>
        <p:spPr>
          <a:xfrm>
            <a:off x="205145" y="2246882"/>
            <a:ext cx="2275437" cy="2213407"/>
          </a:xfrm>
          <a:prstGeom prst="rect">
            <a:avLst/>
          </a:prstGeom>
          <a:ln w="12700">
            <a:solidFill/>
            <a:round/>
          </a:ln>
        </p:spPr>
        <p:txBody>
          <a:bodyPr lIns="45718" tIns="45718" rIns="45718" bIns="45718" anchor="ctr"/>
          <a:lstStyle/>
          <a:p>
            <a:pPr marL="31748" marR="31748" defTabSz="714350">
              <a:defRPr sz="3200">
                <a:uFill>
                  <a:solidFill/>
                </a:uFill>
                <a:latin typeface="Times"/>
                <a:ea typeface="Times"/>
                <a:cs typeface="Times"/>
                <a:sym typeface="Times"/>
              </a:defRPr>
            </a:pPr>
            <a:endParaRPr dirty="0"/>
          </a:p>
        </p:txBody>
      </p:sp>
      <p:pic>
        <p:nvPicPr>
          <p:cNvPr id="106" name="pasted-image.png"/>
          <p:cNvPicPr/>
          <p:nvPr/>
        </p:nvPicPr>
        <p:blipFill>
          <a:blip r:embed="rId6" cstate="print">
            <a:extLst/>
          </a:blip>
          <a:stretch>
            <a:fillRect/>
          </a:stretch>
        </p:blipFill>
        <p:spPr>
          <a:xfrm>
            <a:off x="2715572" y="4653150"/>
            <a:ext cx="2305181" cy="1649185"/>
          </a:xfrm>
          <a:prstGeom prst="rect">
            <a:avLst/>
          </a:prstGeom>
          <a:ln w="12700">
            <a:miter lim="400000"/>
          </a:ln>
        </p:spPr>
      </p:pic>
      <p:sp>
        <p:nvSpPr>
          <p:cNvPr id="107" name="Shape 107"/>
          <p:cNvSpPr/>
          <p:nvPr/>
        </p:nvSpPr>
        <p:spPr>
          <a:xfrm>
            <a:off x="228600" y="1018014"/>
            <a:ext cx="3962400" cy="116955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defTabSz="321457">
              <a:defRPr sz="1800"/>
            </a:pPr>
            <a:r>
              <a:rPr lang="en-US" b="1" i="1" dirty="0" smtClean="0">
                <a:solidFill>
                  <a:srgbClr val="0000FF"/>
                </a:solidFill>
                <a:sym typeface="Arial"/>
              </a:rPr>
              <a:t>University of Southern California</a:t>
            </a:r>
          </a:p>
          <a:p>
            <a:pPr defTabSz="321457">
              <a:defRPr sz="1800"/>
            </a:pPr>
            <a:r>
              <a:rPr lang="en-US" b="1" i="1" dirty="0" smtClean="0">
                <a:solidFill>
                  <a:srgbClr val="0000FF"/>
                </a:solidFill>
                <a:sym typeface="Arial"/>
              </a:rPr>
              <a:t>Zhao J, </a:t>
            </a:r>
            <a:r>
              <a:rPr lang="en-US" b="1" i="1" dirty="0" err="1" smtClean="0">
                <a:solidFill>
                  <a:srgbClr val="0000FF"/>
                </a:solidFill>
                <a:sym typeface="Arial"/>
              </a:rPr>
              <a:t>Siegmund</a:t>
            </a:r>
            <a:r>
              <a:rPr lang="en-US" b="1" i="1" dirty="0" smtClean="0">
                <a:solidFill>
                  <a:srgbClr val="0000FF"/>
                </a:solidFill>
                <a:sym typeface="Arial"/>
              </a:rPr>
              <a:t> KD, Shibata D, Marjoram P. </a:t>
            </a:r>
            <a:r>
              <a:rPr sz="1100" dirty="0" smtClean="0">
                <a:solidFill>
                  <a:srgbClr val="232323"/>
                </a:solidFill>
                <a:latin typeface="Arial"/>
                <a:ea typeface="Arial"/>
                <a:cs typeface="Arial"/>
                <a:sym typeface="Arial"/>
              </a:rPr>
              <a:t>"Ancestral inference in tumors: How much can we know?." </a:t>
            </a:r>
            <a:r>
              <a:rPr sz="1100" i="1" dirty="0" smtClean="0">
                <a:solidFill>
                  <a:srgbClr val="232323"/>
                </a:solidFill>
                <a:latin typeface="Arial"/>
                <a:ea typeface="Arial"/>
                <a:cs typeface="Arial"/>
                <a:sym typeface="Arial"/>
              </a:rPr>
              <a:t>Journal of theoretical biology</a:t>
            </a:r>
            <a:r>
              <a:rPr sz="1100" dirty="0" smtClean="0">
                <a:solidFill>
                  <a:srgbClr val="232323"/>
                </a:solidFill>
                <a:latin typeface="Arial"/>
                <a:ea typeface="Arial"/>
                <a:cs typeface="Arial"/>
                <a:sym typeface="Arial"/>
              </a:rPr>
              <a:t> 359 (2014): 136-145.</a:t>
            </a:r>
            <a:endParaRPr lang="en-US" b="1" i="1" dirty="0">
              <a:solidFill>
                <a:srgbClr val="0000FF"/>
              </a:solidFill>
              <a:sym typeface="Arial"/>
            </a:endParaRPr>
          </a:p>
        </p:txBody>
      </p:sp>
      <p:sp>
        <p:nvSpPr>
          <p:cNvPr id="108" name="Shape 108"/>
          <p:cNvSpPr/>
          <p:nvPr/>
        </p:nvSpPr>
        <p:spPr>
          <a:xfrm>
            <a:off x="2560598" y="2293203"/>
            <a:ext cx="1706602" cy="830997"/>
          </a:xfrm>
          <a:prstGeom prst="rect">
            <a:avLst/>
          </a:prstGeom>
          <a:ln w="12700">
            <a:solidFill/>
            <a:round/>
          </a:ln>
          <a:extLst>
            <a:ext uri="{C572A759-6A51-4108-AA02-DFA0A04FC94B}">
              <ma14:wrappingTextBoxFlag xmlns="" xmlns:ma14="http://schemas.microsoft.com/office/mac/drawingml/2011/main" val="1"/>
            </a:ext>
          </a:extLst>
        </p:spPr>
        <p:txBody>
          <a:bodyPr wrap="square" lIns="0" tIns="0" rIns="0" bIns="0" anchor="ctr">
            <a:spAutoFit/>
          </a:bodyPr>
          <a:lstStyle>
            <a:lvl1pPr>
              <a:defRPr sz="1800"/>
            </a:lvl1pPr>
          </a:lstStyle>
          <a:p>
            <a:pPr lvl="0"/>
            <a:r>
              <a:rPr dirty="0"/>
              <a:t>Same concept as </a:t>
            </a:r>
            <a:r>
              <a:rPr dirty="0" err="1"/>
              <a:t>phylogenetic</a:t>
            </a:r>
            <a:r>
              <a:rPr dirty="0"/>
              <a:t> inference</a:t>
            </a:r>
          </a:p>
        </p:txBody>
      </p:sp>
      <p:sp>
        <p:nvSpPr>
          <p:cNvPr id="109" name="Shape 109"/>
          <p:cNvSpPr/>
          <p:nvPr/>
        </p:nvSpPr>
        <p:spPr>
          <a:xfrm>
            <a:off x="3505200" y="3700046"/>
            <a:ext cx="1660359" cy="338554"/>
          </a:xfrm>
          <a:prstGeom prst="rect">
            <a:avLst/>
          </a:prstGeom>
          <a:ln w="12700">
            <a:solidFill/>
            <a:round/>
          </a:ln>
          <a:extLst>
            <a:ext uri="{C572A759-6A51-4108-AA02-DFA0A04FC94B}">
              <ma14:wrappingTextBoxFlag xmlns="" xmlns:ma14="http://schemas.microsoft.com/office/mac/drawingml/2011/main" val="1"/>
            </a:ext>
          </a:extLst>
        </p:spPr>
        <p:txBody>
          <a:bodyPr lIns="0" tIns="0" rIns="0" bIns="0" anchor="ctr">
            <a:spAutoFit/>
          </a:bodyPr>
          <a:lstStyle>
            <a:lvl1pPr>
              <a:defRPr sz="1600"/>
            </a:lvl1pPr>
          </a:lstStyle>
          <a:p>
            <a:pPr lvl="0">
              <a:defRPr sz="1800"/>
            </a:pPr>
            <a:r>
              <a:rPr sz="1100" dirty="0"/>
              <a:t>Sample population of tumor cells from both tumor sides</a:t>
            </a:r>
          </a:p>
        </p:txBody>
      </p:sp>
      <p:sp>
        <p:nvSpPr>
          <p:cNvPr id="110" name="Shape 110"/>
          <p:cNvSpPr/>
          <p:nvPr/>
        </p:nvSpPr>
        <p:spPr>
          <a:xfrm>
            <a:off x="5181600" y="1066800"/>
            <a:ext cx="3655702" cy="2956421"/>
          </a:xfrm>
          <a:prstGeom prst="rect">
            <a:avLst/>
          </a:prstGeom>
          <a:ln w="12700">
            <a:solidFill/>
            <a:round/>
          </a:ln>
        </p:spPr>
        <p:txBody>
          <a:bodyPr lIns="45718" tIns="45718" rIns="45718" bIns="45718" anchor="ctr"/>
          <a:lstStyle/>
          <a:p>
            <a:pPr marL="31748" marR="31748" defTabSz="714350">
              <a:defRPr sz="3200">
                <a:uFill>
                  <a:solidFill/>
                </a:uFill>
                <a:latin typeface="Times"/>
                <a:ea typeface="Times"/>
                <a:cs typeface="Times"/>
                <a:sym typeface="Times"/>
              </a:defRPr>
            </a:pPr>
            <a:endParaRPr dirty="0"/>
          </a:p>
        </p:txBody>
      </p:sp>
      <p:pic>
        <p:nvPicPr>
          <p:cNvPr id="111" name="pic.pdf"/>
          <p:cNvPicPr/>
          <p:nvPr/>
        </p:nvPicPr>
        <p:blipFill>
          <a:blip r:embed="rId7" cstate="print">
            <a:extLst/>
          </a:blip>
          <a:stretch>
            <a:fillRect/>
          </a:stretch>
        </p:blipFill>
        <p:spPr>
          <a:xfrm>
            <a:off x="306388" y="4546578"/>
            <a:ext cx="2171121" cy="1811665"/>
          </a:xfrm>
          <a:prstGeom prst="rect">
            <a:avLst/>
          </a:prstGeom>
          <a:ln w="12700">
            <a:miter lim="400000"/>
          </a:ln>
        </p:spPr>
      </p:pic>
      <p:sp>
        <p:nvSpPr>
          <p:cNvPr id="112" name="Shape 112"/>
          <p:cNvSpPr/>
          <p:nvPr/>
        </p:nvSpPr>
        <p:spPr>
          <a:xfrm>
            <a:off x="174767" y="4475898"/>
            <a:ext cx="5326879" cy="1924902"/>
          </a:xfrm>
          <a:prstGeom prst="rect">
            <a:avLst/>
          </a:prstGeom>
          <a:ln w="12700">
            <a:solidFill/>
            <a:round/>
          </a:ln>
        </p:spPr>
        <p:txBody>
          <a:bodyPr lIns="45718" tIns="45718" rIns="45718" bIns="45718" anchor="ctr"/>
          <a:lstStyle/>
          <a:p>
            <a:pPr marL="31748" marR="31748" defTabSz="714350">
              <a:defRPr sz="3200">
                <a:uFill>
                  <a:solidFill/>
                </a:uFill>
                <a:latin typeface="Times"/>
                <a:ea typeface="Times"/>
                <a:cs typeface="Times"/>
                <a:sym typeface="Times"/>
              </a:defRPr>
            </a:pPr>
            <a:endParaRPr dirty="0"/>
          </a:p>
        </p:txBody>
      </p:sp>
      <p:sp>
        <p:nvSpPr>
          <p:cNvPr id="113" name="Shape 113"/>
          <p:cNvSpPr/>
          <p:nvPr/>
        </p:nvSpPr>
        <p:spPr>
          <a:xfrm>
            <a:off x="5578937" y="4184809"/>
            <a:ext cx="3336463" cy="2215991"/>
          </a:xfrm>
          <a:prstGeom prst="rect">
            <a:avLst/>
          </a:prstGeom>
          <a:ln w="12700">
            <a:solidFill/>
            <a:round/>
          </a:ln>
          <a:extLst>
            <a:ext uri="{C572A759-6A51-4108-AA02-DFA0A04FC94B}">
              <ma14:wrappingTextBoxFlag xmlns="" xmlns:ma14="http://schemas.microsoft.com/office/mac/drawingml/2011/main" val="1"/>
            </a:ext>
          </a:extLst>
        </p:spPr>
        <p:txBody>
          <a:bodyPr wrap="square" lIns="0" tIns="0" rIns="0" bIns="0" anchor="ctr">
            <a:spAutoFit/>
          </a:bodyPr>
          <a:lstStyle/>
          <a:p>
            <a:pPr marL="156264" indent="-156264">
              <a:buSzPct val="75000"/>
              <a:buChar char="•"/>
              <a:defRPr sz="1800"/>
            </a:pPr>
            <a:r>
              <a:rPr dirty="0"/>
              <a:t>Build model for tumor growth</a:t>
            </a:r>
          </a:p>
          <a:p>
            <a:pPr marL="156264" indent="-156264">
              <a:buSzPct val="75000"/>
              <a:buChar char="•"/>
              <a:defRPr sz="1800"/>
            </a:pPr>
            <a:r>
              <a:rPr dirty="0"/>
              <a:t>Use patterns of relatedness between populations of cells to infer deep history of tumor ancestry (e.g. what happens just after a tumor has formed and is growing rapidly; how many stem cells does the tumor have).</a:t>
            </a:r>
          </a:p>
        </p:txBody>
      </p:sp>
      <p:sp>
        <p:nvSpPr>
          <p:cNvPr id="86" name="Title 85"/>
          <p:cNvSpPr>
            <a:spLocks noGrp="1"/>
          </p:cNvSpPr>
          <p:nvPr>
            <p:ph type="title"/>
          </p:nvPr>
        </p:nvSpPr>
        <p:spPr/>
        <p:txBody>
          <a:bodyPr>
            <a:normAutofit fontScale="90000"/>
          </a:bodyPr>
          <a:lstStyle/>
          <a:p>
            <a:r>
              <a:rPr lang="en-US" dirty="0" smtClean="0"/>
              <a:t>Ancestral inference in tumors</a:t>
            </a:r>
            <a:br>
              <a:rPr lang="en-US" dirty="0" smtClean="0"/>
            </a:b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1967</Words>
  <Application>Microsoft Office PowerPoint</Application>
  <PresentationFormat>On-screen Show (4:3)</PresentationFormat>
  <Paragraphs>345</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Population Modeling by Examples </vt:lpstr>
      <vt:lpstr>Background</vt:lpstr>
      <vt:lpstr>Systems Epidemiology – Tufts </vt:lpstr>
      <vt:lpstr>Modeling in Support of Public Health Policy - RIVM</vt:lpstr>
      <vt:lpstr>Explaining Mechanisms of Drug Induced Liver Injury</vt:lpstr>
      <vt:lpstr>Social Networks of Wild Mammals</vt:lpstr>
      <vt:lpstr>  Modeling Community Vulnerability and  Medically Fragile Populations for  Natural Disaster Preparedness </vt:lpstr>
      <vt:lpstr>Agent Based Modeling  of the Spread of Cholera Atesmachew Hailegiorgis and Andrew Crooks, George Mason University</vt:lpstr>
      <vt:lpstr>Ancestral inference in tumors </vt:lpstr>
      <vt:lpstr>The SILAS model Sexual Infections as Large-scale Agent-based Simulation</vt:lpstr>
      <vt:lpstr>Slide 11</vt:lpstr>
      <vt:lpstr>Computer Implemented, Markov Mental Health Simulation Model Steve Leff, Harvard Medical &amp; Human Services Research Institute</vt:lpstr>
      <vt:lpstr>The Reference Model for Disease Progression   Jacob Barhak</vt:lpstr>
      <vt:lpstr>INSPYRED Evolutionary Computation  Aaron Garrett  - Jacksonville State University</vt:lpstr>
      <vt:lpstr>Discrete Event Simulation (DES) to value service improvement</vt:lpstr>
      <vt:lpstr>Population modeling of environmentally transmitted and drug resistant pathogens </vt:lpstr>
      <vt:lpstr>Assessment of Rehabilitation-Based Effects by Simulating Treatment Effects and Randomized Controlled Trials with Population of Musculoskeletal </vt:lpstr>
      <vt:lpstr>Discussion on the Mailing List</vt:lpstr>
      <vt:lpstr>Join the Mailing List or  Read the Mailing List Archives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Work</dc:title>
  <dc:creator>Work</dc:creator>
  <cp:lastModifiedBy>Work</cp:lastModifiedBy>
  <cp:revision>78</cp:revision>
  <dcterms:created xsi:type="dcterms:W3CDTF">2015-03-04T09:43:18Z</dcterms:created>
  <dcterms:modified xsi:type="dcterms:W3CDTF">2015-04-11T04:45:03Z</dcterms:modified>
</cp:coreProperties>
</file>