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72" r:id="rId3"/>
    <p:sldId id="271" r:id="rId4"/>
    <p:sldId id="273" r:id="rId5"/>
    <p:sldId id="274" r:id="rId6"/>
    <p:sldId id="275" r:id="rId7"/>
    <p:sldId id="276" r:id="rId8"/>
    <p:sldId id="277" r:id="rId9"/>
    <p:sldId id="313" r:id="rId10"/>
    <p:sldId id="314" r:id="rId11"/>
    <p:sldId id="315" r:id="rId12"/>
    <p:sldId id="316" r:id="rId13"/>
    <p:sldId id="280" r:id="rId14"/>
    <p:sldId id="317" r:id="rId15"/>
    <p:sldId id="318" r:id="rId16"/>
    <p:sldId id="320" r:id="rId17"/>
    <p:sldId id="319" r:id="rId18"/>
    <p:sldId id="331" r:id="rId19"/>
    <p:sldId id="333" r:id="rId20"/>
    <p:sldId id="335" r:id="rId21"/>
    <p:sldId id="282" r:id="rId22"/>
    <p:sldId id="283" r:id="rId23"/>
    <p:sldId id="284" r:id="rId24"/>
    <p:sldId id="306" r:id="rId25"/>
    <p:sldId id="324" r:id="rId26"/>
    <p:sldId id="337" r:id="rId27"/>
    <p:sldId id="338" r:id="rId28"/>
    <p:sldId id="339" r:id="rId29"/>
    <p:sldId id="340" r:id="rId30"/>
    <p:sldId id="341" r:id="rId31"/>
    <p:sldId id="323" r:id="rId32"/>
    <p:sldId id="321" r:id="rId33"/>
    <p:sldId id="334" r:id="rId34"/>
    <p:sldId id="33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80" autoAdjust="0"/>
  </p:normalViewPr>
  <p:slideViewPr>
    <p:cSldViewPr snapToGrid="0">
      <p:cViewPr>
        <p:scale>
          <a:sx n="60" d="100"/>
          <a:sy n="60" d="100"/>
        </p:scale>
        <p:origin x="-193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90A7B-BDFF-4929-8D5F-5E4032A3F2D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BDA2B-DC92-4626-8914-1A99F16B7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5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http://www-personal.umich.edu/~hamms/portfolio/motioncapture/index.html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15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2591F-8855-4210-8827-C1AC1FFFFF9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2591F-8855-4210-8827-C1AC1FFFFF9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2591F-8855-4210-8827-C1AC1FFFFF9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http://montagepages.fuselabs.com/public/kayla/AnatomicalDirectionsandPositions/7607b18e-0fd6-4920-b81a-899d859e448d.htm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15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http://www.gla.ac.uk/t4/~fbls/files/fab/tutorial/anatomy/hip1.html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71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http://www.foundationpilates.com/happens-walk-gait-cycle-overview/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2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http://wps92.wordpress.com/motion-capture/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67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http://www.funnyjunk.com/Orc+face+motion+capture/funny-gifs/4932186/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21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http://en.wikipedia.org/wiki/Motion_capture#mediaviewer/File:MotionCapture.jpg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90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8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http://simtk-confluence.stanford.edu:8080/display/OpenSim/Thelen+2003+Muscle+Model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1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http://3.bp.blogspot.com/-DgbdCj5r_Rw/TW1sXWtOSqI/AAAAAAAAAac/stHY3HLPelI/s320/Hip-Rotators.jpg</a:t>
            </a:r>
          </a:p>
          <a:p>
            <a:endParaRPr lang="en-US" dirty="0" smtClean="0"/>
          </a:p>
          <a:p>
            <a:r>
              <a:rPr lang="en-US" dirty="0" smtClean="0"/>
              <a:t>http://www.criticalbench.com/muscles/hamstrings-anatomy.jpg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661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33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StradivariusTV</a:t>
            </a:r>
            <a:r>
              <a:rPr lang="en-US" dirty="0" smtClean="0"/>
              <a:t>, 2009, Wikipedia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02591F-8855-4210-8827-C1AC1FFFFF9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Motion Capture, Anatomy, and </a:t>
            </a:r>
            <a:r>
              <a:rPr lang="en-US" dirty="0" err="1" smtClean="0"/>
              <a:t>OpenSim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035" y="1639121"/>
            <a:ext cx="1815153" cy="4066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035" y="2385281"/>
            <a:ext cx="1815153" cy="68407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6035" y="3394248"/>
            <a:ext cx="1815153" cy="6031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1603612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1603612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222" y="2010992"/>
            <a:ext cx="2204672" cy="388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086598" y="2111297"/>
            <a:ext cx="3437213" cy="4303151"/>
            <a:chOff x="3086598" y="2111297"/>
            <a:chExt cx="3437213" cy="430315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6598" y="2111297"/>
              <a:ext cx="3437213" cy="3689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H="1" flipV="1">
              <a:off x="5664674" y="5598107"/>
              <a:ext cx="176995" cy="72080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207224" y="5598107"/>
              <a:ext cx="303379" cy="81634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838734" y="1639121"/>
            <a:ext cx="3084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Inputs: joint angles, force data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338580" y="1464966"/>
            <a:ext cx="248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Output: joint torques and forces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035" y="1639121"/>
            <a:ext cx="1815153" cy="4066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035" y="2385281"/>
            <a:ext cx="1815153" cy="68407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6035" y="3394248"/>
            <a:ext cx="1815153" cy="6031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6035" y="4273139"/>
            <a:ext cx="1815153" cy="8570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1603612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1603612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1603612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680" y="2888646"/>
            <a:ext cx="3723066" cy="101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838734" y="2146027"/>
            <a:ext cx="3084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Inputs: joint angles, joint torques, joint forces, force data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655686" y="2215528"/>
            <a:ext cx="248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Output: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6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035" y="1639121"/>
            <a:ext cx="1815153" cy="4066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035" y="2385281"/>
            <a:ext cx="1815153" cy="68407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6035" y="3394248"/>
            <a:ext cx="1815153" cy="6031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6035" y="4273139"/>
            <a:ext cx="1815153" cy="8570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6035" y="5526921"/>
            <a:ext cx="1815153" cy="6677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Computed Muscle Control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1603612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1603612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1603612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  <a:endCxn id="9" idx="0"/>
          </p:cNvCxnSpPr>
          <p:nvPr/>
        </p:nvCxnSpPr>
        <p:spPr>
          <a:xfrm>
            <a:off x="1603612" y="5130169"/>
            <a:ext cx="0" cy="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032432" y="2121563"/>
            <a:ext cx="3437213" cy="4303151"/>
            <a:chOff x="3086598" y="2111297"/>
            <a:chExt cx="3437213" cy="430315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6598" y="2111297"/>
              <a:ext cx="3437213" cy="3689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H="1" flipV="1">
              <a:off x="5664674" y="5598107"/>
              <a:ext cx="176995" cy="72080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207224" y="5598107"/>
              <a:ext cx="303379" cy="81634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192" y="2472694"/>
            <a:ext cx="21336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867308" y="1380783"/>
            <a:ext cx="3084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Inputs: joint angles, joint torques, joint forces, residuals, force data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04102" y="1499820"/>
            <a:ext cx="3084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Outputs: muscle forces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Musculoskeletal Model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0532" y="2241644"/>
            <a:ext cx="2750024" cy="3272051"/>
          </a:xfrm>
        </p:spPr>
        <p:txBody>
          <a:bodyPr/>
          <a:lstStyle/>
          <a:p>
            <a:r>
              <a:rPr lang="en-US" dirty="0" smtClean="0"/>
              <a:t>Skeleton</a:t>
            </a:r>
          </a:p>
          <a:p>
            <a:endParaRPr lang="en-US" dirty="0" smtClean="0"/>
          </a:p>
          <a:p>
            <a:r>
              <a:rPr lang="en-US" dirty="0" smtClean="0"/>
              <a:t>Joints</a:t>
            </a:r>
          </a:p>
          <a:p>
            <a:endParaRPr lang="en-US" dirty="0" smtClean="0"/>
          </a:p>
          <a:p>
            <a:r>
              <a:rPr lang="en-US" dirty="0" smtClean="0"/>
              <a:t>Muscles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919" y="1255594"/>
            <a:ext cx="1478224" cy="543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1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509448" cy="4525963"/>
          </a:xfrm>
        </p:spPr>
        <p:txBody>
          <a:bodyPr/>
          <a:lstStyle/>
          <a:p>
            <a:r>
              <a:rPr lang="en-US" dirty="0" smtClean="0"/>
              <a:t>Bony geometry digitized </a:t>
            </a:r>
            <a:r>
              <a:rPr lang="en-US" dirty="0"/>
              <a:t>from 23 cadavers by </a:t>
            </a:r>
            <a:r>
              <a:rPr lang="en-US" dirty="0" err="1"/>
              <a:t>Delp</a:t>
            </a:r>
            <a:r>
              <a:rPr lang="en-US" dirty="0"/>
              <a:t> et al</a:t>
            </a:r>
          </a:p>
          <a:p>
            <a:endParaRPr lang="en-US" dirty="0"/>
          </a:p>
          <a:p>
            <a:r>
              <a:rPr lang="en-US" dirty="0"/>
              <a:t>Generic geometry is for a 73 kg male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777" y="1260001"/>
            <a:ext cx="106680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02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01152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Each joint has a number of degrees of freedom (</a:t>
            </a:r>
            <a:r>
              <a:rPr lang="en-US" dirty="0" err="1" smtClean="0"/>
              <a:t>dof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Each degree of freedom = generalized coordinate</a:t>
            </a:r>
          </a:p>
          <a:p>
            <a:endParaRPr lang="en-US" dirty="0" smtClean="0"/>
          </a:p>
          <a:p>
            <a:r>
              <a:rPr lang="en-US" dirty="0" smtClean="0"/>
              <a:t>Joints can be represented using various models:</a:t>
            </a:r>
            <a:endParaRPr lang="en-US" dirty="0"/>
          </a:p>
          <a:p>
            <a:pPr lvl="1"/>
            <a:r>
              <a:rPr lang="en-US" dirty="0" smtClean="0"/>
              <a:t>Hinge (1 </a:t>
            </a:r>
            <a:r>
              <a:rPr lang="en-US" dirty="0" err="1" smtClean="0"/>
              <a:t>dof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Ball-and-socket (3 </a:t>
            </a:r>
            <a:r>
              <a:rPr lang="en-US" dirty="0" err="1" smtClean="0"/>
              <a:t>dof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Fully 6 </a:t>
            </a:r>
            <a:r>
              <a:rPr lang="en-US" dirty="0" err="1" smtClean="0"/>
              <a:t>dof</a:t>
            </a:r>
            <a:r>
              <a:rPr lang="en-US" dirty="0" smtClean="0"/>
              <a:t> joint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206" y="193266"/>
            <a:ext cx="1336338" cy="656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6396315" y="4524234"/>
            <a:ext cx="533400" cy="5595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2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Muscles: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4675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Hill muscle model</a:t>
            </a:r>
          </a:p>
          <a:p>
            <a:endParaRPr lang="en-US" dirty="0"/>
          </a:p>
          <a:p>
            <a:r>
              <a:rPr lang="en-US" dirty="0" smtClean="0"/>
              <a:t>Force-length properties</a:t>
            </a:r>
          </a:p>
          <a:p>
            <a:endParaRPr lang="en-US" dirty="0"/>
          </a:p>
          <a:p>
            <a:r>
              <a:rPr lang="en-US" dirty="0" smtClean="0"/>
              <a:t>Force also depends on excitation (input from nervous system)</a:t>
            </a:r>
          </a:p>
          <a:p>
            <a:endParaRPr lang="en-US" dirty="0"/>
          </a:p>
          <a:p>
            <a:r>
              <a:rPr lang="en-US" dirty="0" smtClean="0"/>
              <a:t>Force depends on how fast joint is moving</a:t>
            </a:r>
          </a:p>
          <a:p>
            <a:endParaRPr lang="en-US" dirty="0"/>
          </a:p>
          <a:p>
            <a:r>
              <a:rPr lang="en-US" dirty="0" smtClean="0"/>
              <a:t>More on this later…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97" y="1869743"/>
            <a:ext cx="4858603" cy="372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41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Muscles: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87504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Muscles attach to relevant bony landmarks</a:t>
            </a:r>
          </a:p>
          <a:p>
            <a:endParaRPr lang="en-US" dirty="0" smtClean="0"/>
          </a:p>
          <a:p>
            <a:r>
              <a:rPr lang="en-US" dirty="0" smtClean="0"/>
              <a:t>Represented as line segments with tendon-muscle fibers-tendon in series</a:t>
            </a:r>
          </a:p>
          <a:p>
            <a:endParaRPr lang="en-US" dirty="0" smtClean="0"/>
          </a:p>
          <a:p>
            <a:r>
              <a:rPr lang="en-US" dirty="0" smtClean="0"/>
              <a:t>Based on cadavers and knowledge of anatomy</a:t>
            </a:r>
          </a:p>
          <a:p>
            <a:endParaRPr lang="en-US" dirty="0"/>
          </a:p>
          <a:p>
            <a:r>
              <a:rPr lang="en-US" dirty="0" smtClean="0"/>
              <a:t>See Henry Gray’s Human Anatomy for more details on each muscle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9" r="10533"/>
          <a:stretch/>
        </p:blipFill>
        <p:spPr bwMode="auto">
          <a:xfrm>
            <a:off x="5595580" y="1506656"/>
            <a:ext cx="259307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29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Muscles: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28448" cy="4525963"/>
          </a:xfrm>
        </p:spPr>
        <p:txBody>
          <a:bodyPr/>
          <a:lstStyle/>
          <a:p>
            <a:r>
              <a:rPr lang="en-US" dirty="0" smtClean="0"/>
              <a:t>Muscles can have very broad attachments to the bones</a:t>
            </a:r>
          </a:p>
          <a:p>
            <a:endParaRPr lang="en-US" dirty="0"/>
          </a:p>
          <a:p>
            <a:r>
              <a:rPr lang="en-US" dirty="0" smtClean="0"/>
              <a:t>Represent as many line segments</a:t>
            </a:r>
            <a:endParaRPr lang="en-US" dirty="0"/>
          </a:p>
        </p:txBody>
      </p:sp>
      <p:pic>
        <p:nvPicPr>
          <p:cNvPr id="6" name="Picture 4" descr="http://3.bp.blogspot.com/-DgbdCj5r_Rw/TW1sXWtOSqI/AAAAAAAAAac/stHY3HLPelI/s320/Hip-Rotato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898" y="1337005"/>
            <a:ext cx="3589361" cy="286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078" y="4325275"/>
            <a:ext cx="1718907" cy="25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25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Muscles: </a:t>
            </a:r>
            <a:r>
              <a:rPr lang="en-US" dirty="0" err="1" smtClean="0"/>
              <a:t>Uniarticular</a:t>
            </a:r>
            <a:r>
              <a:rPr lang="en-US" dirty="0" smtClean="0"/>
              <a:t> versus </a:t>
            </a:r>
            <a:r>
              <a:rPr lang="en-US" dirty="0" err="1" smtClean="0"/>
              <a:t>Biarticular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528461"/>
            <a:ext cx="4449170" cy="4445797"/>
            <a:chOff x="0" y="1528461"/>
            <a:chExt cx="4449170" cy="4445797"/>
          </a:xfrm>
        </p:grpSpPr>
        <p:pic>
          <p:nvPicPr>
            <p:cNvPr id="2052" name="Picture 4" descr="http://3.bp.blogspot.com/-DgbdCj5r_Rw/TW1sXWtOSqI/AAAAAAAAAac/stHY3HLPelI/s320/Hip-Rotator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28825"/>
              <a:ext cx="4449170" cy="354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32263" y="1528461"/>
              <a:ext cx="36848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Uniarticular</a:t>
              </a:r>
              <a:r>
                <a:rPr lang="en-US" sz="2400" dirty="0" smtClean="0"/>
                <a:t>: Cross 1 joint</a:t>
              </a:r>
              <a:endParaRPr lang="en-US" sz="2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94080" y="1515994"/>
            <a:ext cx="4345203" cy="4458264"/>
            <a:chOff x="4594080" y="1515994"/>
            <a:chExt cx="4345203" cy="445826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3" t="4246" r="9690" b="12066"/>
            <a:stretch/>
          </p:blipFill>
          <p:spPr bwMode="auto">
            <a:xfrm>
              <a:off x="4594080" y="2313195"/>
              <a:ext cx="4345203" cy="3661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120185" y="1515994"/>
              <a:ext cx="36848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Biarticular</a:t>
              </a:r>
              <a:r>
                <a:rPr lang="en-US" sz="2400" dirty="0" smtClean="0"/>
                <a:t>: Cross 2 joints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707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-7390"/>
            <a:ext cx="376078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753134" cy="1853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and Simulation Process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207000" y="2679699"/>
            <a:ext cx="1257300" cy="7085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22598" y="839526"/>
            <a:ext cx="1257300" cy="15351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05516" y="2741941"/>
            <a:ext cx="203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Different analyses available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199" y="1171790"/>
            <a:ext cx="1746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Musculoskeletal Model Components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9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3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Muscles: </a:t>
            </a:r>
            <a:r>
              <a:rPr lang="en-US" dirty="0" err="1"/>
              <a:t>Uniarticular</a:t>
            </a:r>
            <a:r>
              <a:rPr lang="en-US" dirty="0"/>
              <a:t> versus </a:t>
            </a:r>
            <a:r>
              <a:rPr lang="en-US" dirty="0" err="1"/>
              <a:t>Biarticular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405166" y="1700572"/>
            <a:ext cx="2638285" cy="4004192"/>
            <a:chOff x="405166" y="1700572"/>
            <a:chExt cx="2638285" cy="400419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582" b="8762"/>
            <a:stretch/>
          </p:blipFill>
          <p:spPr bwMode="auto">
            <a:xfrm>
              <a:off x="405166" y="1700572"/>
              <a:ext cx="2638285" cy="4004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269242" y="3525627"/>
              <a:ext cx="764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GA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05971" y="4041333"/>
              <a:ext cx="764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SOL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138985" y="1700572"/>
            <a:ext cx="1473958" cy="3895010"/>
            <a:chOff x="3138985" y="1700572"/>
            <a:chExt cx="1473958" cy="389501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92" r="48297" b="11250"/>
            <a:stretch/>
          </p:blipFill>
          <p:spPr bwMode="auto">
            <a:xfrm>
              <a:off x="3138985" y="1700572"/>
              <a:ext cx="1473958" cy="3895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 flipH="1">
              <a:off x="3603009" y="3343701"/>
              <a:ext cx="272955" cy="1392072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008728" y="1700572"/>
            <a:ext cx="1514901" cy="3895010"/>
            <a:chOff x="5008728" y="1700572"/>
            <a:chExt cx="1514901" cy="389501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5" r="24821" b="11250"/>
            <a:stretch/>
          </p:blipFill>
          <p:spPr bwMode="auto">
            <a:xfrm>
              <a:off x="5008728" y="1700572"/>
              <a:ext cx="1514901" cy="3895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 flipH="1">
              <a:off x="5629700" y="3496101"/>
              <a:ext cx="272956" cy="11441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5629700" y="4068170"/>
              <a:ext cx="272956" cy="57206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151427" y="1700572"/>
            <a:ext cx="1392072" cy="3895010"/>
            <a:chOff x="7151427" y="1700572"/>
            <a:chExt cx="1392072" cy="389501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94" r="1" b="11250"/>
            <a:stretch/>
          </p:blipFill>
          <p:spPr bwMode="auto">
            <a:xfrm>
              <a:off x="7151427" y="1700572"/>
              <a:ext cx="1392072" cy="3895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Connector 16"/>
            <p:cNvCxnSpPr/>
            <p:nvPr/>
          </p:nvCxnSpPr>
          <p:spPr>
            <a:xfrm flipH="1">
              <a:off x="7433479" y="4081707"/>
              <a:ext cx="272956" cy="57206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433479" y="3343701"/>
              <a:ext cx="377588" cy="1310075"/>
            </a:xfrm>
            <a:prstGeom prst="line">
              <a:avLst/>
            </a:prstGeom>
            <a:ln w="571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847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00px-Torque,_position,_and_force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75" y="0"/>
            <a:ext cx="8958850" cy="6858000"/>
          </a:xfrm>
          <a:prstGeom prst="rect">
            <a:avLst/>
          </a:prstGeom>
        </p:spPr>
      </p:pic>
      <p:pic>
        <p:nvPicPr>
          <p:cNvPr id="9" name="Picture 8" descr="PPTBCD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419600"/>
            <a:ext cx="2057400" cy="685800"/>
          </a:xfrm>
          <a:prstGeom prst="rect">
            <a:avLst/>
          </a:prstGeom>
        </p:spPr>
      </p:pic>
      <p:pic>
        <p:nvPicPr>
          <p:cNvPr id="10" name="Picture 9" descr="PPT531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4876800"/>
            <a:ext cx="2904565" cy="60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Moment Arms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9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F4C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04800"/>
            <a:ext cx="1733550" cy="6334125"/>
          </a:xfrm>
          <a:prstGeom prst="rect">
            <a:avLst/>
          </a:prstGeom>
        </p:spPr>
      </p:pic>
      <p:pic>
        <p:nvPicPr>
          <p:cNvPr id="4" name="Picture 3" descr="PPT9F8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304800"/>
            <a:ext cx="3505200" cy="5863439"/>
          </a:xfrm>
          <a:prstGeom prst="rect">
            <a:avLst/>
          </a:prstGeom>
        </p:spPr>
      </p:pic>
      <p:pic>
        <p:nvPicPr>
          <p:cNvPr id="5" name="Picture 4" descr="PPT43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304800"/>
            <a:ext cx="2724150" cy="570823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371600" y="4648200"/>
            <a:ext cx="152400" cy="1524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33800" y="5257800"/>
            <a:ext cx="152400" cy="1524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34200" y="5181600"/>
            <a:ext cx="152400" cy="1524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6" idx="2"/>
          </p:cNvCxnSpPr>
          <p:nvPr/>
        </p:nvCxnSpPr>
        <p:spPr>
          <a:xfrm rot="10800000" flipV="1">
            <a:off x="1101688" y="4724400"/>
            <a:ext cx="269913" cy="5692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3205908" y="5339508"/>
            <a:ext cx="521468" cy="1469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 flipV="1">
            <a:off x="6852493" y="5273406"/>
            <a:ext cx="124859" cy="3672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5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816179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07649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429000" y="1143000"/>
            <a:ext cx="266389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Gastroc</a:t>
            </a:r>
            <a:r>
              <a:rPr lang="en-US" sz="2400" dirty="0" smtClean="0"/>
              <a:t> </a:t>
            </a:r>
            <a:r>
              <a:rPr lang="en-US" sz="2400" dirty="0" err="1" smtClean="0"/>
              <a:t>medialis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752600"/>
            <a:ext cx="2467947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Gastroc</a:t>
            </a:r>
            <a:r>
              <a:rPr lang="en-US" sz="2400" dirty="0" smtClean="0"/>
              <a:t> </a:t>
            </a:r>
            <a:r>
              <a:rPr lang="en-US" sz="2400" dirty="0" err="1" smtClean="0"/>
              <a:t>lateralis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5199" y="2362201"/>
            <a:ext cx="1430695" cy="457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Plantaris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5" name="Freeform 14"/>
          <p:cNvSpPr/>
          <p:nvPr/>
        </p:nvSpPr>
        <p:spPr>
          <a:xfrm>
            <a:off x="2280492" y="1755354"/>
            <a:ext cx="5519450" cy="2155634"/>
          </a:xfrm>
          <a:custGeom>
            <a:avLst/>
            <a:gdLst>
              <a:gd name="connsiteX0" fmla="*/ 0 w 5519450"/>
              <a:gd name="connsiteY0" fmla="*/ 2155634 h 2155634"/>
              <a:gd name="connsiteX1" fmla="*/ 738130 w 5519450"/>
              <a:gd name="connsiteY1" fmla="*/ 1814111 h 2155634"/>
              <a:gd name="connsiteX2" fmla="*/ 1112703 w 5519450"/>
              <a:gd name="connsiteY2" fmla="*/ 1748010 h 2155634"/>
              <a:gd name="connsiteX3" fmla="*/ 1388125 w 5519450"/>
              <a:gd name="connsiteY3" fmla="*/ 1748010 h 2155634"/>
              <a:gd name="connsiteX4" fmla="*/ 1916935 w 5519450"/>
              <a:gd name="connsiteY4" fmla="*/ 1759027 h 2155634"/>
              <a:gd name="connsiteX5" fmla="*/ 2897436 w 5519450"/>
              <a:gd name="connsiteY5" fmla="*/ 1395470 h 2155634"/>
              <a:gd name="connsiteX6" fmla="*/ 3161841 w 5519450"/>
              <a:gd name="connsiteY6" fmla="*/ 1230217 h 2155634"/>
              <a:gd name="connsiteX7" fmla="*/ 3316077 w 5519450"/>
              <a:gd name="connsiteY7" fmla="*/ 1175133 h 2155634"/>
              <a:gd name="connsiteX8" fmla="*/ 3844886 w 5519450"/>
              <a:gd name="connsiteY8" fmla="*/ 954795 h 2155634"/>
              <a:gd name="connsiteX9" fmla="*/ 4351662 w 5519450"/>
              <a:gd name="connsiteY9" fmla="*/ 580222 h 2155634"/>
              <a:gd name="connsiteX10" fmla="*/ 4583016 w 5519450"/>
              <a:gd name="connsiteY10" fmla="*/ 392935 h 2155634"/>
              <a:gd name="connsiteX11" fmla="*/ 4792337 w 5519450"/>
              <a:gd name="connsiteY11" fmla="*/ 227682 h 2155634"/>
              <a:gd name="connsiteX12" fmla="*/ 5210978 w 5519450"/>
              <a:gd name="connsiteY12" fmla="*/ 84463 h 2155634"/>
              <a:gd name="connsiteX13" fmla="*/ 5519450 w 5519450"/>
              <a:gd name="connsiteY13" fmla="*/ 84463 h 2155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19450" h="2155634">
                <a:moveTo>
                  <a:pt x="0" y="2155634"/>
                </a:moveTo>
                <a:cubicBezTo>
                  <a:pt x="276339" y="2018841"/>
                  <a:pt x="552679" y="1882048"/>
                  <a:pt x="738130" y="1814111"/>
                </a:cubicBezTo>
                <a:cubicBezTo>
                  <a:pt x="923581" y="1746174"/>
                  <a:pt x="1004371" y="1759027"/>
                  <a:pt x="1112703" y="1748010"/>
                </a:cubicBezTo>
                <a:cubicBezTo>
                  <a:pt x="1221036" y="1736993"/>
                  <a:pt x="1388125" y="1748010"/>
                  <a:pt x="1388125" y="1748010"/>
                </a:cubicBezTo>
                <a:cubicBezTo>
                  <a:pt x="1522164" y="1749846"/>
                  <a:pt x="1665383" y="1817784"/>
                  <a:pt x="1916935" y="1759027"/>
                </a:cubicBezTo>
                <a:cubicBezTo>
                  <a:pt x="2168487" y="1700270"/>
                  <a:pt x="2689952" y="1483605"/>
                  <a:pt x="2897436" y="1395470"/>
                </a:cubicBezTo>
                <a:cubicBezTo>
                  <a:pt x="3104920" y="1307335"/>
                  <a:pt x="3092068" y="1266940"/>
                  <a:pt x="3161841" y="1230217"/>
                </a:cubicBezTo>
                <a:cubicBezTo>
                  <a:pt x="3231614" y="1193494"/>
                  <a:pt x="3202236" y="1221037"/>
                  <a:pt x="3316077" y="1175133"/>
                </a:cubicBezTo>
                <a:cubicBezTo>
                  <a:pt x="3429918" y="1129229"/>
                  <a:pt x="3672289" y="1053947"/>
                  <a:pt x="3844886" y="954795"/>
                </a:cubicBezTo>
                <a:cubicBezTo>
                  <a:pt x="4017483" y="855643"/>
                  <a:pt x="4228640" y="673865"/>
                  <a:pt x="4351662" y="580222"/>
                </a:cubicBezTo>
                <a:cubicBezTo>
                  <a:pt x="4474684" y="486579"/>
                  <a:pt x="4509570" y="451692"/>
                  <a:pt x="4583016" y="392935"/>
                </a:cubicBezTo>
                <a:cubicBezTo>
                  <a:pt x="4656462" y="334178"/>
                  <a:pt x="4687677" y="279094"/>
                  <a:pt x="4792337" y="227682"/>
                </a:cubicBezTo>
                <a:cubicBezTo>
                  <a:pt x="4896997" y="176270"/>
                  <a:pt x="5089793" y="108333"/>
                  <a:pt x="5210978" y="84463"/>
                </a:cubicBezTo>
                <a:cubicBezTo>
                  <a:pt x="5332163" y="60593"/>
                  <a:pt x="5267898" y="0"/>
                  <a:pt x="5519450" y="84463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895600" y="1371600"/>
            <a:ext cx="4572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2280492" y="1762699"/>
            <a:ext cx="5508433" cy="2853368"/>
          </a:xfrm>
          <a:custGeom>
            <a:avLst/>
            <a:gdLst>
              <a:gd name="connsiteX0" fmla="*/ 0 w 5508433"/>
              <a:gd name="connsiteY0" fmla="*/ 2853368 h 2853368"/>
              <a:gd name="connsiteX1" fmla="*/ 958467 w 5508433"/>
              <a:gd name="connsiteY1" fmla="*/ 2599981 h 2853368"/>
              <a:gd name="connsiteX2" fmla="*/ 1388125 w 5508433"/>
              <a:gd name="connsiteY2" fmla="*/ 2533879 h 2853368"/>
              <a:gd name="connsiteX3" fmla="*/ 2236424 w 5508433"/>
              <a:gd name="connsiteY3" fmla="*/ 2666082 h 2853368"/>
              <a:gd name="connsiteX4" fmla="*/ 2864385 w 5508433"/>
              <a:gd name="connsiteY4" fmla="*/ 2555913 h 2853368"/>
              <a:gd name="connsiteX5" fmla="*/ 3514380 w 5508433"/>
              <a:gd name="connsiteY5" fmla="*/ 2258458 h 2853368"/>
              <a:gd name="connsiteX6" fmla="*/ 4054207 w 5508433"/>
              <a:gd name="connsiteY6" fmla="*/ 1983036 h 2853368"/>
              <a:gd name="connsiteX7" fmla="*/ 4274544 w 5508433"/>
              <a:gd name="connsiteY7" fmla="*/ 1696597 h 2853368"/>
              <a:gd name="connsiteX8" fmla="*/ 5508433 w 5508433"/>
              <a:gd name="connsiteY8" fmla="*/ 0 h 285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08433" h="2853368">
                <a:moveTo>
                  <a:pt x="0" y="2853368"/>
                </a:moveTo>
                <a:cubicBezTo>
                  <a:pt x="363556" y="2753298"/>
                  <a:pt x="727113" y="2653229"/>
                  <a:pt x="958467" y="2599981"/>
                </a:cubicBezTo>
                <a:cubicBezTo>
                  <a:pt x="1189821" y="2546733"/>
                  <a:pt x="1175132" y="2522862"/>
                  <a:pt x="1388125" y="2533879"/>
                </a:cubicBezTo>
                <a:cubicBezTo>
                  <a:pt x="1601118" y="2544896"/>
                  <a:pt x="1990381" y="2662410"/>
                  <a:pt x="2236424" y="2666082"/>
                </a:cubicBezTo>
                <a:cubicBezTo>
                  <a:pt x="2482467" y="2669754"/>
                  <a:pt x="2651392" y="2623850"/>
                  <a:pt x="2864385" y="2555913"/>
                </a:cubicBezTo>
                <a:cubicBezTo>
                  <a:pt x="3077378" y="2487976"/>
                  <a:pt x="3316076" y="2353937"/>
                  <a:pt x="3514380" y="2258458"/>
                </a:cubicBezTo>
                <a:cubicBezTo>
                  <a:pt x="3712684" y="2162979"/>
                  <a:pt x="3927513" y="2076680"/>
                  <a:pt x="4054207" y="1983036"/>
                </a:cubicBezTo>
                <a:cubicBezTo>
                  <a:pt x="4180901" y="1889393"/>
                  <a:pt x="4032173" y="2027103"/>
                  <a:pt x="4274544" y="1696597"/>
                </a:cubicBezTo>
                <a:cubicBezTo>
                  <a:pt x="4516915" y="1366091"/>
                  <a:pt x="5242192" y="235026"/>
                  <a:pt x="5508433" y="0"/>
                </a:cubicBezTo>
              </a:path>
            </a:pathLst>
          </a:custGeom>
          <a:ln w="571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2895600" y="1905000"/>
            <a:ext cx="457200" cy="0"/>
          </a:xfrm>
          <a:prstGeom prst="line">
            <a:avLst/>
          </a:prstGeom>
          <a:ln w="5715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2302525" y="1322024"/>
            <a:ext cx="5475383" cy="3514381"/>
          </a:xfrm>
          <a:custGeom>
            <a:avLst/>
            <a:gdLst>
              <a:gd name="connsiteX0" fmla="*/ 0 w 5475383"/>
              <a:gd name="connsiteY0" fmla="*/ 3514381 h 3514381"/>
              <a:gd name="connsiteX1" fmla="*/ 848299 w 5475383"/>
              <a:gd name="connsiteY1" fmla="*/ 2930487 h 3514381"/>
              <a:gd name="connsiteX2" fmla="*/ 1784733 w 5475383"/>
              <a:gd name="connsiteY2" fmla="*/ 2710149 h 3514381"/>
              <a:gd name="connsiteX3" fmla="*/ 2170323 w 5475383"/>
              <a:gd name="connsiteY3" fmla="*/ 2622015 h 3514381"/>
              <a:gd name="connsiteX4" fmla="*/ 2963538 w 5475383"/>
              <a:gd name="connsiteY4" fmla="*/ 2038121 h 3514381"/>
              <a:gd name="connsiteX5" fmla="*/ 3448280 w 5475383"/>
              <a:gd name="connsiteY5" fmla="*/ 1784733 h 3514381"/>
              <a:gd name="connsiteX6" fmla="*/ 3977089 w 5475383"/>
              <a:gd name="connsiteY6" fmla="*/ 1696598 h 3514381"/>
              <a:gd name="connsiteX7" fmla="*/ 4649118 w 5475383"/>
              <a:gd name="connsiteY7" fmla="*/ 1057619 h 3514381"/>
              <a:gd name="connsiteX8" fmla="*/ 5475383 w 5475383"/>
              <a:gd name="connsiteY8" fmla="*/ 0 h 351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5383" h="3514381">
                <a:moveTo>
                  <a:pt x="0" y="3514381"/>
                </a:moveTo>
                <a:cubicBezTo>
                  <a:pt x="275422" y="3289453"/>
                  <a:pt x="550844" y="3064526"/>
                  <a:pt x="848299" y="2930487"/>
                </a:cubicBezTo>
                <a:cubicBezTo>
                  <a:pt x="1145754" y="2796448"/>
                  <a:pt x="1784733" y="2710149"/>
                  <a:pt x="1784733" y="2710149"/>
                </a:cubicBezTo>
                <a:cubicBezTo>
                  <a:pt x="2005070" y="2658737"/>
                  <a:pt x="1973856" y="2734020"/>
                  <a:pt x="2170323" y="2622015"/>
                </a:cubicBezTo>
                <a:cubicBezTo>
                  <a:pt x="2366791" y="2510010"/>
                  <a:pt x="2750545" y="2177668"/>
                  <a:pt x="2963538" y="2038121"/>
                </a:cubicBezTo>
                <a:cubicBezTo>
                  <a:pt x="3176531" y="1898574"/>
                  <a:pt x="3279355" y="1841653"/>
                  <a:pt x="3448280" y="1784733"/>
                </a:cubicBezTo>
                <a:cubicBezTo>
                  <a:pt x="3617205" y="1727813"/>
                  <a:pt x="3776949" y="1817784"/>
                  <a:pt x="3977089" y="1696598"/>
                </a:cubicBezTo>
                <a:cubicBezTo>
                  <a:pt x="4177229" y="1575412"/>
                  <a:pt x="4399402" y="1340385"/>
                  <a:pt x="4649118" y="1057619"/>
                </a:cubicBezTo>
                <a:cubicBezTo>
                  <a:pt x="4898834" y="774853"/>
                  <a:pt x="5146713" y="71609"/>
                  <a:pt x="5475383" y="0"/>
                </a:cubicBezTo>
              </a:path>
            </a:pathLst>
          </a:custGeom>
          <a:ln w="57150" cmpd="sng">
            <a:solidFill>
              <a:srgbClr val="00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2971800" y="2514600"/>
            <a:ext cx="457200" cy="0"/>
          </a:xfrm>
          <a:prstGeom prst="line">
            <a:avLst/>
          </a:prstGeom>
          <a:ln w="57150">
            <a:solidFill>
              <a:srgbClr val="00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239000" y="3733800"/>
            <a:ext cx="533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0"/>
            <a:ext cx="100387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images.google.com/url?source=imgres&amp;ct=img&amp;q=http://www.rad.washington.edu/academics/academic-sections/msk/muscle-atlas/lower-body/plantaris/atlasImage&amp;usg=AFQjCNEj7hFITgOCpDGKD_iKMe4STpbzp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60806" y="3019425"/>
            <a:ext cx="830794" cy="3838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313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 animBg="1"/>
      <p:bldP spid="18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How to Calculate Moment Arm: Tendon Excursion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Measure: muscle length as a function of angle</a:t>
            </a:r>
          </a:p>
          <a:p>
            <a:endParaRPr lang="en-US" dirty="0" smtClean="0"/>
          </a:p>
          <a:p>
            <a:r>
              <a:rPr lang="en-US" dirty="0" smtClean="0"/>
              <a:t>Calculate: differentiate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r="41055"/>
          <a:stretch>
            <a:fillRect/>
          </a:stretch>
        </p:blipFill>
        <p:spPr bwMode="auto">
          <a:xfrm>
            <a:off x="1183494" y="3556519"/>
            <a:ext cx="6315018" cy="170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400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BME603 Moment Arm Lecture\Blemker TE P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729"/>
            <a:ext cx="9144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12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4236" y="1219200"/>
            <a:ext cx="3579565" cy="1015663"/>
            <a:chOff x="154236" y="1219200"/>
            <a:chExt cx="3579565" cy="1015663"/>
          </a:xfrm>
        </p:grpSpPr>
        <p:sp>
          <p:nvSpPr>
            <p:cNvPr id="7" name="TextBox 6"/>
            <p:cNvSpPr txBox="1"/>
            <p:nvPr/>
          </p:nvSpPr>
          <p:spPr>
            <a:xfrm>
              <a:off x="154236" y="1219200"/>
              <a:ext cx="2436564" cy="101566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Work done in stretching/shortening of muscle</a:t>
              </a:r>
              <a:endParaRPr lang="en-US" sz="2000" dirty="0"/>
            </a:p>
          </p:txBody>
        </p:sp>
        <p:cxnSp>
          <p:nvCxnSpPr>
            <p:cNvPr id="14" name="Straight Arrow Connector 13"/>
            <p:cNvCxnSpPr>
              <a:stCxn id="7" idx="3"/>
              <a:endCxn id="8" idx="1"/>
            </p:cNvCxnSpPr>
            <p:nvPr/>
          </p:nvCxnSpPr>
          <p:spPr>
            <a:xfrm flipV="1">
              <a:off x="2590800" y="1724844"/>
              <a:ext cx="1143001" cy="2188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5928911" y="1229298"/>
            <a:ext cx="2785430" cy="741722"/>
            <a:chOff x="5928911" y="1229298"/>
            <a:chExt cx="2785430" cy="741722"/>
          </a:xfrm>
        </p:grpSpPr>
        <p:sp>
          <p:nvSpPr>
            <p:cNvPr id="9" name="TextBox 8"/>
            <p:cNvSpPr txBox="1"/>
            <p:nvPr/>
          </p:nvSpPr>
          <p:spPr>
            <a:xfrm>
              <a:off x="6671630" y="1229298"/>
              <a:ext cx="2042711" cy="70788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Bone motion (kinetic energy)</a:t>
              </a:r>
              <a:endParaRPr lang="en-US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28911" y="1447800"/>
              <a:ext cx="30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49996" y="4384712"/>
            <a:ext cx="109067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 * </a:t>
            </a:r>
            <a:r>
              <a:rPr lang="en-US" sz="2800" dirty="0" err="1" smtClean="0"/>
              <a:t>dx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64384" y="1063124"/>
            <a:ext cx="3133920" cy="2345820"/>
            <a:chOff x="2864384" y="1063124"/>
            <a:chExt cx="3133920" cy="2345820"/>
          </a:xfrm>
        </p:grpSpPr>
        <p:sp>
          <p:nvSpPr>
            <p:cNvPr id="8" name="TextBox 7"/>
            <p:cNvSpPr txBox="1"/>
            <p:nvPr/>
          </p:nvSpPr>
          <p:spPr>
            <a:xfrm>
              <a:off x="3733801" y="1063124"/>
              <a:ext cx="1631414" cy="132343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Stretching of </a:t>
              </a:r>
              <a:r>
                <a:rPr lang="en-US" sz="2000" dirty="0" smtClean="0"/>
                <a:t>tendon (potential </a:t>
              </a:r>
              <a:r>
                <a:rPr lang="en-US" sz="2000" dirty="0" smtClean="0"/>
                <a:t>energy)</a:t>
              </a:r>
              <a:endParaRPr lang="en-US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64384" y="2577947"/>
              <a:ext cx="31339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Work = Force*distance</a:t>
              </a:r>
            </a:p>
            <a:p>
              <a:r>
                <a:rPr lang="en-US" sz="2400" dirty="0" smtClean="0"/>
                <a:t>Work = Torque*angle</a:t>
              </a:r>
              <a:endParaRPr lang="en-US" sz="2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864384" y="3888953"/>
            <a:ext cx="2710151" cy="1854336"/>
            <a:chOff x="2864384" y="3888953"/>
            <a:chExt cx="2710151" cy="1854336"/>
          </a:xfrm>
        </p:grpSpPr>
        <p:sp>
          <p:nvSpPr>
            <p:cNvPr id="23" name="TextBox 22"/>
            <p:cNvSpPr txBox="1"/>
            <p:nvPr/>
          </p:nvSpPr>
          <p:spPr>
            <a:xfrm>
              <a:off x="2864384" y="4384713"/>
              <a:ext cx="440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=</a:t>
              </a:r>
              <a:endParaRPr lang="en-US" sz="28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34719" y="4010140"/>
              <a:ext cx="1564395" cy="1384995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Work to stretch ligament</a:t>
              </a:r>
              <a:endParaRPr lang="en-US" sz="2800" baseline="-25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10800000" flipV="1">
              <a:off x="3514381" y="3888953"/>
              <a:ext cx="1905918" cy="17076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624549" y="3888954"/>
              <a:ext cx="1949986" cy="17296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999123" y="5343179"/>
              <a:ext cx="1333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ignored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60973" y="3115936"/>
            <a:ext cx="2785432" cy="3445151"/>
            <a:chOff x="5860973" y="3115936"/>
            <a:chExt cx="2785432" cy="3445151"/>
          </a:xfrm>
        </p:grpSpPr>
        <p:sp>
          <p:nvSpPr>
            <p:cNvPr id="25" name="TextBox 24"/>
            <p:cNvSpPr txBox="1"/>
            <p:nvPr/>
          </p:nvSpPr>
          <p:spPr>
            <a:xfrm>
              <a:off x="5860973" y="4296578"/>
              <a:ext cx="4737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874526" y="3216924"/>
              <a:ext cx="1487277" cy="1384995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Work to displace bones</a:t>
              </a:r>
              <a:endParaRPr lang="en-US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72688" y="5176092"/>
              <a:ext cx="1566232" cy="1384995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Work to rotate bones</a:t>
              </a:r>
              <a:endParaRPr lang="en-US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79465" y="4702367"/>
              <a:ext cx="4737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10800000" flipV="1">
              <a:off x="6586251" y="3115936"/>
              <a:ext cx="1905918" cy="17076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696419" y="3115937"/>
              <a:ext cx="1949986" cy="17296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116887" y="4515079"/>
              <a:ext cx="1333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ignored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214"/>
          </a:xfrm>
        </p:spPr>
        <p:txBody>
          <a:bodyPr>
            <a:noAutofit/>
          </a:bodyPr>
          <a:lstStyle/>
          <a:p>
            <a:r>
              <a:rPr lang="en-US" sz="2800" dirty="0"/>
              <a:t>How to Calculate Moment Arm: Tendon Excursion Method</a:t>
            </a:r>
          </a:p>
        </p:txBody>
      </p:sp>
    </p:spTree>
    <p:extLst>
      <p:ext uri="{BB962C8B-B14F-4D97-AF65-F5344CB8AC3E}">
        <p14:creationId xmlns:p14="http://schemas.microsoft.com/office/powerpoint/2010/main" val="134710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7283" y="605926"/>
            <a:ext cx="109067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 * </a:t>
            </a:r>
            <a:r>
              <a:rPr lang="en-US" sz="2800" dirty="0" err="1" smtClean="0"/>
              <a:t>dx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14389" y="616944"/>
            <a:ext cx="44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63397" y="185451"/>
            <a:ext cx="1566232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rotate bones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66930" y="2016087"/>
            <a:ext cx="27321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M1*d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flex/extend</a:t>
            </a:r>
            <a:r>
              <a:rPr lang="en-US" sz="2800" dirty="0" smtClean="0"/>
              <a:t> + </a:t>
            </a:r>
          </a:p>
          <a:p>
            <a:r>
              <a:rPr lang="en-US" sz="2800" dirty="0" smtClean="0"/>
              <a:t>M2*d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abb/</a:t>
            </a:r>
            <a:r>
              <a:rPr lang="en-US" sz="2800" baseline="-25000" dirty="0" err="1" smtClean="0"/>
              <a:t>abd</a:t>
            </a:r>
            <a:r>
              <a:rPr lang="en-US" sz="2800" dirty="0" smtClean="0"/>
              <a:t> + </a:t>
            </a:r>
          </a:p>
          <a:p>
            <a:r>
              <a:rPr lang="en-US" sz="2800" dirty="0" smtClean="0"/>
              <a:t>M3*d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int/ext</a:t>
            </a:r>
            <a:endParaRPr lang="en-US" sz="2800" baseline="-25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81340" y="2688116"/>
            <a:ext cx="32720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35436" y="3148988"/>
            <a:ext cx="32720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9687" y="2443907"/>
            <a:ext cx="1090670" cy="52322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 * </a:t>
            </a:r>
            <a:r>
              <a:rPr lang="en-US" sz="2800" dirty="0" err="1" smtClean="0"/>
              <a:t>dx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716793" y="2454925"/>
            <a:ext cx="44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442333" y="2456760"/>
            <a:ext cx="1333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ignored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9282" y="2941501"/>
            <a:ext cx="1333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ignored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725" y="3822853"/>
            <a:ext cx="3569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F* </a:t>
            </a:r>
            <a:r>
              <a:rPr lang="en-US" sz="2800" dirty="0" err="1" smtClean="0"/>
              <a:t>dx</a:t>
            </a:r>
            <a:r>
              <a:rPr lang="en-US" sz="2800" dirty="0" smtClean="0"/>
              <a:t> = M1*d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flex/extend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759" y="4494881"/>
            <a:ext cx="3382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Torque = moment arm*force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758" y="5155894"/>
            <a:ext cx="4616070" cy="539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Moment Arm = </a:t>
            </a:r>
            <a:r>
              <a:rPr lang="en-US" sz="2800" dirty="0" err="1" smtClean="0"/>
              <a:t>dx</a:t>
            </a:r>
            <a:r>
              <a:rPr lang="en-US" sz="2800" dirty="0" smtClean="0"/>
              <a:t>/ 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flex/extend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6632153" y="2302525"/>
            <a:ext cx="2060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makes in more of a 2D method.</a:t>
            </a:r>
            <a:endParaRPr lang="en-US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r="41055"/>
          <a:stretch>
            <a:fillRect/>
          </a:stretch>
        </p:blipFill>
        <p:spPr bwMode="auto">
          <a:xfrm>
            <a:off x="1172120" y="5695720"/>
            <a:ext cx="3157509" cy="852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420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167" y="0"/>
            <a:ext cx="8229600" cy="1143000"/>
          </a:xfrm>
        </p:spPr>
        <p:txBody>
          <a:bodyPr/>
          <a:lstStyle/>
          <a:p>
            <a:r>
              <a:rPr lang="en-US" dirty="0" smtClean="0"/>
              <a:t>3D Extension </a:t>
            </a:r>
            <a:r>
              <a:rPr lang="en-US" dirty="0" smtClean="0"/>
              <a:t>– </a:t>
            </a:r>
            <a:r>
              <a:rPr lang="en-US" dirty="0" err="1" smtClean="0"/>
              <a:t>OpenSim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0844" y="2324558"/>
            <a:ext cx="109067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 * </a:t>
            </a:r>
            <a:r>
              <a:rPr lang="en-US" sz="2800" dirty="0" err="1" smtClean="0"/>
              <a:t>dx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765232" y="2324559"/>
            <a:ext cx="44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635567" y="1949986"/>
            <a:ext cx="1564395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stretch ligament</a:t>
            </a:r>
            <a:endParaRPr lang="en-US" sz="28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5761821" y="2236424"/>
            <a:ext cx="473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775374" y="1156770"/>
            <a:ext cx="1487277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displace bones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6773536" y="3115938"/>
            <a:ext cx="1566232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rotate bones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7280313" y="2642213"/>
            <a:ext cx="473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3415229" y="1828799"/>
            <a:ext cx="1905918" cy="17076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525397" y="1828800"/>
            <a:ext cx="1949986" cy="17296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99971" y="3283025"/>
            <a:ext cx="1333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ignored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77059" y="2454925"/>
            <a:ext cx="2126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 longer ignored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20137" y="4469175"/>
            <a:ext cx="2337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Consider rotations in 3 directions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181" y="881350"/>
            <a:ext cx="6911634" cy="6610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93214" y="209320"/>
            <a:ext cx="3481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the chain rule…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0844" y="2324558"/>
            <a:ext cx="109067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 * </a:t>
            </a:r>
            <a:r>
              <a:rPr lang="en-US" sz="2800" dirty="0" err="1" smtClean="0"/>
              <a:t>dx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765232" y="2324559"/>
            <a:ext cx="44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33003" y="1927950"/>
            <a:ext cx="1487277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displace bones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446442" y="1915099"/>
            <a:ext cx="1566232" cy="138499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Work to rotate bones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629618" y="2225407"/>
            <a:ext cx="473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062688" y="3613532"/>
            <a:ext cx="5453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M1*d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+ M2*d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+ M3*d</a:t>
            </a:r>
            <a:r>
              <a:rPr lang="el-GR" sz="2800" dirty="0" smtClean="0"/>
              <a:t>Θ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23691" y="4250675"/>
            <a:ext cx="3734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F1*dl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+ F2*dl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+ F3*dl</a:t>
            </a:r>
            <a:r>
              <a:rPr lang="en-US" sz="2800" baseline="-25000" dirty="0" smtClean="0"/>
              <a:t>3</a:t>
            </a:r>
            <a:endParaRPr lang="en-US" sz="2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255923" y="5133859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Remember: Moment arm = torque/force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84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Overview: Human Simulation of Movement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140200" cy="502318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Collect motion capture data</a:t>
            </a:r>
          </a:p>
          <a:p>
            <a:endParaRPr lang="en-US" dirty="0" smtClean="0"/>
          </a:p>
          <a:p>
            <a:r>
              <a:rPr lang="en-US" dirty="0" smtClean="0"/>
              <a:t>Analyze the data:</a:t>
            </a:r>
          </a:p>
          <a:p>
            <a:endParaRPr lang="en-US" dirty="0"/>
          </a:p>
          <a:p>
            <a:pPr lvl="1"/>
            <a:r>
              <a:rPr lang="en-US" dirty="0" smtClean="0"/>
              <a:t>Scale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Inverse Kinematics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Inverse Dynamics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Reduced Residual Analysis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Computed Muscle Control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1" y="2082451"/>
            <a:ext cx="6896100" cy="477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simtk-confluence.stanford.edu:8080/download/thumbnails/3376130/OpenSimLogoImage.jpg?version=1&amp;modificationDate=13340766822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40" y="1716422"/>
            <a:ext cx="3991832" cy="399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66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36"/>
          <a:stretch>
            <a:fillRect/>
          </a:stretch>
        </p:blipFill>
        <p:spPr bwMode="auto">
          <a:xfrm>
            <a:off x="605928" y="1189823"/>
            <a:ext cx="7813759" cy="81524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5928" y="1134738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59167" y="1143919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91359" y="1143919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12534" y="1121885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01508" y="1121885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01499" y="1121885"/>
            <a:ext cx="627961" cy="870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59313" y="2974560"/>
            <a:ext cx="2831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Moment arms to cause 3 rotations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845585" y="2994756"/>
            <a:ext cx="3141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Moment arms to cause 3 translations</a:t>
            </a:r>
            <a:endParaRPr lang="en-US" sz="2800" dirty="0"/>
          </a:p>
        </p:txBody>
      </p:sp>
      <p:cxnSp>
        <p:nvCxnSpPr>
          <p:cNvPr id="16" name="Straight Arrow Connector 15"/>
          <p:cNvCxnSpPr>
            <a:stCxn id="13" idx="0"/>
            <a:endCxn id="7" idx="2"/>
          </p:cNvCxnSpPr>
          <p:nvPr/>
        </p:nvCxnSpPr>
        <p:spPr>
          <a:xfrm rot="16200000" flipV="1">
            <a:off x="1112700" y="1812279"/>
            <a:ext cx="969490" cy="1355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0"/>
            <a:endCxn id="8" idx="2"/>
          </p:cNvCxnSpPr>
          <p:nvPr/>
        </p:nvCxnSpPr>
        <p:spPr>
          <a:xfrm rot="16200000" flipV="1">
            <a:off x="1793911" y="2493489"/>
            <a:ext cx="960309" cy="18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0"/>
            <a:endCxn id="9" idx="2"/>
          </p:cNvCxnSpPr>
          <p:nvPr/>
        </p:nvCxnSpPr>
        <p:spPr>
          <a:xfrm rot="5400000" flipH="1" flipV="1">
            <a:off x="2510006" y="1779227"/>
            <a:ext cx="960309" cy="143035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0"/>
            <a:endCxn id="10" idx="2"/>
          </p:cNvCxnSpPr>
          <p:nvPr/>
        </p:nvCxnSpPr>
        <p:spPr>
          <a:xfrm rot="16200000" flipV="1">
            <a:off x="5270192" y="1848541"/>
            <a:ext cx="1002539" cy="12898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0"/>
            <a:endCxn id="11" idx="2"/>
          </p:cNvCxnSpPr>
          <p:nvPr/>
        </p:nvCxnSpPr>
        <p:spPr>
          <a:xfrm rot="16200000" flipV="1">
            <a:off x="5914679" y="2493028"/>
            <a:ext cx="1002539" cy="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0"/>
            <a:endCxn id="12" idx="2"/>
          </p:cNvCxnSpPr>
          <p:nvPr/>
        </p:nvCxnSpPr>
        <p:spPr>
          <a:xfrm rot="5400000" flipH="1" flipV="1">
            <a:off x="6564674" y="1843951"/>
            <a:ext cx="1002539" cy="1299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60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8194" name="Picture 2" descr="http://1.bp.blogspot.com/-Piy48O4fL4M/Uat-DNNo_1I/AAAAAAAAAOo/vGbaHuvGwsI/s640/1-s2.0-S0022460X09003381-gr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69" y="1398445"/>
            <a:ext cx="4907746" cy="549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064176" y="1381818"/>
            <a:ext cx="3554988" cy="5533892"/>
            <a:chOff x="3064176" y="1381818"/>
            <a:chExt cx="3554988" cy="5533892"/>
          </a:xfrm>
        </p:grpSpPr>
        <p:sp>
          <p:nvSpPr>
            <p:cNvPr id="3" name="Freeform 2"/>
            <p:cNvSpPr/>
            <p:nvPr/>
          </p:nvSpPr>
          <p:spPr>
            <a:xfrm>
              <a:off x="3064176" y="1381818"/>
              <a:ext cx="2075378" cy="5533892"/>
            </a:xfrm>
            <a:custGeom>
              <a:avLst/>
              <a:gdLst>
                <a:gd name="connsiteX0" fmla="*/ 1971848 w 2075378"/>
                <a:gd name="connsiteY0" fmla="*/ 10254 h 5533892"/>
                <a:gd name="connsiteX1" fmla="*/ 688958 w 2075378"/>
                <a:gd name="connsiteY1" fmla="*/ 296857 h 5533892"/>
                <a:gd name="connsiteX2" fmla="*/ 47514 w 2075378"/>
                <a:gd name="connsiteY2" fmla="*/ 433334 h 5533892"/>
                <a:gd name="connsiteX3" fmla="*/ 47514 w 2075378"/>
                <a:gd name="connsiteY3" fmla="*/ 856415 h 5533892"/>
                <a:gd name="connsiteX4" fmla="*/ 47514 w 2075378"/>
                <a:gd name="connsiteY4" fmla="*/ 2903579 h 5533892"/>
                <a:gd name="connsiteX5" fmla="*/ 61161 w 2075378"/>
                <a:gd name="connsiteY5" fmla="*/ 4418481 h 5533892"/>
                <a:gd name="connsiteX6" fmla="*/ 33866 w 2075378"/>
                <a:gd name="connsiteY6" fmla="*/ 5496654 h 5533892"/>
                <a:gd name="connsiteX7" fmla="*/ 443299 w 2075378"/>
                <a:gd name="connsiteY7" fmla="*/ 5210051 h 5533892"/>
                <a:gd name="connsiteX8" fmla="*/ 1330403 w 2075378"/>
                <a:gd name="connsiteY8" fmla="*/ 4473072 h 5533892"/>
                <a:gd name="connsiteX9" fmla="*/ 1985496 w 2075378"/>
                <a:gd name="connsiteY9" fmla="*/ 3995400 h 5533892"/>
                <a:gd name="connsiteX10" fmla="*/ 1999143 w 2075378"/>
                <a:gd name="connsiteY10" fmla="*/ 3435842 h 5533892"/>
                <a:gd name="connsiteX11" fmla="*/ 1985496 w 2075378"/>
                <a:gd name="connsiteY11" fmla="*/ 2384964 h 5533892"/>
                <a:gd name="connsiteX12" fmla="*/ 1999143 w 2075378"/>
                <a:gd name="connsiteY12" fmla="*/ 747233 h 5533892"/>
                <a:gd name="connsiteX13" fmla="*/ 1971848 w 2075378"/>
                <a:gd name="connsiteY13" fmla="*/ 10254 h 553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75378" h="5533892">
                  <a:moveTo>
                    <a:pt x="1971848" y="10254"/>
                  </a:moveTo>
                  <a:cubicBezTo>
                    <a:pt x="1753484" y="-64809"/>
                    <a:pt x="688958" y="296857"/>
                    <a:pt x="688958" y="296857"/>
                  </a:cubicBezTo>
                  <a:cubicBezTo>
                    <a:pt x="368236" y="367370"/>
                    <a:pt x="154421" y="340074"/>
                    <a:pt x="47514" y="433334"/>
                  </a:cubicBezTo>
                  <a:cubicBezTo>
                    <a:pt x="-59393" y="526594"/>
                    <a:pt x="47514" y="856415"/>
                    <a:pt x="47514" y="856415"/>
                  </a:cubicBezTo>
                  <a:cubicBezTo>
                    <a:pt x="47514" y="1268122"/>
                    <a:pt x="45239" y="2309901"/>
                    <a:pt x="47514" y="2903579"/>
                  </a:cubicBezTo>
                  <a:cubicBezTo>
                    <a:pt x="49788" y="3497257"/>
                    <a:pt x="63436" y="3986302"/>
                    <a:pt x="61161" y="4418481"/>
                  </a:cubicBezTo>
                  <a:cubicBezTo>
                    <a:pt x="58886" y="4850660"/>
                    <a:pt x="-29824" y="5364726"/>
                    <a:pt x="33866" y="5496654"/>
                  </a:cubicBezTo>
                  <a:cubicBezTo>
                    <a:pt x="97556" y="5628582"/>
                    <a:pt x="227210" y="5380648"/>
                    <a:pt x="443299" y="5210051"/>
                  </a:cubicBezTo>
                  <a:cubicBezTo>
                    <a:pt x="659388" y="5039454"/>
                    <a:pt x="1073370" y="4675514"/>
                    <a:pt x="1330403" y="4473072"/>
                  </a:cubicBezTo>
                  <a:cubicBezTo>
                    <a:pt x="1587436" y="4270630"/>
                    <a:pt x="1874039" y="4168272"/>
                    <a:pt x="1985496" y="3995400"/>
                  </a:cubicBezTo>
                  <a:cubicBezTo>
                    <a:pt x="2096953" y="3822528"/>
                    <a:pt x="1999143" y="3704248"/>
                    <a:pt x="1999143" y="3435842"/>
                  </a:cubicBezTo>
                  <a:cubicBezTo>
                    <a:pt x="1999143" y="3167436"/>
                    <a:pt x="1985496" y="2833065"/>
                    <a:pt x="1985496" y="2384964"/>
                  </a:cubicBezTo>
                  <a:cubicBezTo>
                    <a:pt x="1985496" y="1936863"/>
                    <a:pt x="2003692" y="1140744"/>
                    <a:pt x="1999143" y="747233"/>
                  </a:cubicBezTo>
                  <a:cubicBezTo>
                    <a:pt x="1994594" y="353723"/>
                    <a:pt x="2190212" y="85317"/>
                    <a:pt x="1971848" y="10254"/>
                  </a:cubicBezTo>
                  <a:close/>
                </a:path>
              </a:pathLst>
            </a:cu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09230" y="1381818"/>
              <a:ext cx="1009934" cy="283209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869771" y="1410136"/>
            <a:ext cx="4049644" cy="5407169"/>
            <a:chOff x="2869771" y="1410136"/>
            <a:chExt cx="4049644" cy="5407169"/>
          </a:xfrm>
        </p:grpSpPr>
        <p:sp>
          <p:nvSpPr>
            <p:cNvPr id="5" name="Freeform 4"/>
            <p:cNvSpPr/>
            <p:nvPr/>
          </p:nvSpPr>
          <p:spPr>
            <a:xfrm>
              <a:off x="2869771" y="1410136"/>
              <a:ext cx="2309017" cy="5407169"/>
            </a:xfrm>
            <a:custGeom>
              <a:avLst/>
              <a:gdLst>
                <a:gd name="connsiteX0" fmla="*/ 64498 w 2309017"/>
                <a:gd name="connsiteY0" fmla="*/ 9231 h 5407169"/>
                <a:gd name="connsiteX1" fmla="*/ 1101728 w 2309017"/>
                <a:gd name="connsiteY1" fmla="*/ 173004 h 5407169"/>
                <a:gd name="connsiteX2" fmla="*/ 2084366 w 2309017"/>
                <a:gd name="connsiteY2" fmla="*/ 377721 h 5407169"/>
                <a:gd name="connsiteX3" fmla="*/ 2289083 w 2309017"/>
                <a:gd name="connsiteY3" fmla="*/ 405016 h 5407169"/>
                <a:gd name="connsiteX4" fmla="*/ 2302730 w 2309017"/>
                <a:gd name="connsiteY4" fmla="*/ 978222 h 5407169"/>
                <a:gd name="connsiteX5" fmla="*/ 2302730 w 2309017"/>
                <a:gd name="connsiteY5" fmla="*/ 1810736 h 5407169"/>
                <a:gd name="connsiteX6" fmla="*/ 2289083 w 2309017"/>
                <a:gd name="connsiteY6" fmla="*/ 3093625 h 5407169"/>
                <a:gd name="connsiteX7" fmla="*/ 2248139 w 2309017"/>
                <a:gd name="connsiteY7" fmla="*/ 4649470 h 5407169"/>
                <a:gd name="connsiteX8" fmla="*/ 2275435 w 2309017"/>
                <a:gd name="connsiteY8" fmla="*/ 5400097 h 5407169"/>
                <a:gd name="connsiteX9" fmla="*/ 1756820 w 2309017"/>
                <a:gd name="connsiteY9" fmla="*/ 5004312 h 5407169"/>
                <a:gd name="connsiteX10" fmla="*/ 1129023 w 2309017"/>
                <a:gd name="connsiteY10" fmla="*/ 4635822 h 5407169"/>
                <a:gd name="connsiteX11" fmla="*/ 446635 w 2309017"/>
                <a:gd name="connsiteY11" fmla="*/ 4199094 h 5407169"/>
                <a:gd name="connsiteX12" fmla="*/ 105441 w 2309017"/>
                <a:gd name="connsiteY12" fmla="*/ 3885195 h 5407169"/>
                <a:gd name="connsiteX13" fmla="*/ 91793 w 2309017"/>
                <a:gd name="connsiteY13" fmla="*/ 2342998 h 5407169"/>
                <a:gd name="connsiteX14" fmla="*/ 105441 w 2309017"/>
                <a:gd name="connsiteY14" fmla="*/ 459607 h 5407169"/>
                <a:gd name="connsiteX15" fmla="*/ 64498 w 2309017"/>
                <a:gd name="connsiteY15" fmla="*/ 9231 h 54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09017" h="5407169">
                  <a:moveTo>
                    <a:pt x="64498" y="9231"/>
                  </a:moveTo>
                  <a:cubicBezTo>
                    <a:pt x="230546" y="-38536"/>
                    <a:pt x="765083" y="111589"/>
                    <a:pt x="1101728" y="173004"/>
                  </a:cubicBezTo>
                  <a:cubicBezTo>
                    <a:pt x="1438373" y="234419"/>
                    <a:pt x="1886474" y="339052"/>
                    <a:pt x="2084366" y="377721"/>
                  </a:cubicBezTo>
                  <a:cubicBezTo>
                    <a:pt x="2282259" y="416390"/>
                    <a:pt x="2252689" y="304932"/>
                    <a:pt x="2289083" y="405016"/>
                  </a:cubicBezTo>
                  <a:cubicBezTo>
                    <a:pt x="2325477" y="505100"/>
                    <a:pt x="2300456" y="743935"/>
                    <a:pt x="2302730" y="978222"/>
                  </a:cubicBezTo>
                  <a:cubicBezTo>
                    <a:pt x="2305005" y="1212509"/>
                    <a:pt x="2305004" y="1458169"/>
                    <a:pt x="2302730" y="1810736"/>
                  </a:cubicBezTo>
                  <a:cubicBezTo>
                    <a:pt x="2300456" y="2163303"/>
                    <a:pt x="2298181" y="2620503"/>
                    <a:pt x="2289083" y="3093625"/>
                  </a:cubicBezTo>
                  <a:cubicBezTo>
                    <a:pt x="2279985" y="3566747"/>
                    <a:pt x="2250414" y="4265058"/>
                    <a:pt x="2248139" y="4649470"/>
                  </a:cubicBezTo>
                  <a:cubicBezTo>
                    <a:pt x="2245864" y="5033882"/>
                    <a:pt x="2357322" y="5340957"/>
                    <a:pt x="2275435" y="5400097"/>
                  </a:cubicBezTo>
                  <a:cubicBezTo>
                    <a:pt x="2193549" y="5459237"/>
                    <a:pt x="1947889" y="5131691"/>
                    <a:pt x="1756820" y="5004312"/>
                  </a:cubicBezTo>
                  <a:cubicBezTo>
                    <a:pt x="1565751" y="4876933"/>
                    <a:pt x="1347387" y="4770025"/>
                    <a:pt x="1129023" y="4635822"/>
                  </a:cubicBezTo>
                  <a:cubicBezTo>
                    <a:pt x="910659" y="4501619"/>
                    <a:pt x="617232" y="4324199"/>
                    <a:pt x="446635" y="4199094"/>
                  </a:cubicBezTo>
                  <a:cubicBezTo>
                    <a:pt x="276038" y="4073989"/>
                    <a:pt x="164581" y="4194544"/>
                    <a:pt x="105441" y="3885195"/>
                  </a:cubicBezTo>
                  <a:cubicBezTo>
                    <a:pt x="46301" y="3575846"/>
                    <a:pt x="91793" y="2913929"/>
                    <a:pt x="91793" y="2342998"/>
                  </a:cubicBezTo>
                  <a:cubicBezTo>
                    <a:pt x="91793" y="1772067"/>
                    <a:pt x="105441" y="853117"/>
                    <a:pt x="105441" y="459607"/>
                  </a:cubicBezTo>
                  <a:cubicBezTo>
                    <a:pt x="105441" y="66097"/>
                    <a:pt x="-101550" y="56998"/>
                    <a:pt x="64498" y="9231"/>
                  </a:cubicBezTo>
                  <a:close/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704764" y="5636525"/>
              <a:ext cx="1214651" cy="35484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005167" y="3188633"/>
            <a:ext cx="5023430" cy="1717653"/>
            <a:chOff x="2005167" y="3188633"/>
            <a:chExt cx="5023430" cy="1717653"/>
          </a:xfrm>
        </p:grpSpPr>
        <p:sp>
          <p:nvSpPr>
            <p:cNvPr id="7" name="Freeform 6"/>
            <p:cNvSpPr/>
            <p:nvPr/>
          </p:nvSpPr>
          <p:spPr>
            <a:xfrm>
              <a:off x="2005167" y="3188633"/>
              <a:ext cx="4020630" cy="1717653"/>
            </a:xfrm>
            <a:custGeom>
              <a:avLst/>
              <a:gdLst>
                <a:gd name="connsiteX0" fmla="*/ 1475012 w 4020630"/>
                <a:gd name="connsiteY0" fmla="*/ 168716 h 1717653"/>
                <a:gd name="connsiteX1" fmla="*/ 1393126 w 4020630"/>
                <a:gd name="connsiteY1" fmla="*/ 196012 h 1717653"/>
                <a:gd name="connsiteX2" fmla="*/ 560612 w 4020630"/>
                <a:gd name="connsiteY2" fmla="*/ 523558 h 1717653"/>
                <a:gd name="connsiteX3" fmla="*/ 1054 w 4020630"/>
                <a:gd name="connsiteY3" fmla="*/ 728274 h 1717653"/>
                <a:gd name="connsiteX4" fmla="*/ 697090 w 4020630"/>
                <a:gd name="connsiteY4" fmla="*/ 1083116 h 1717653"/>
                <a:gd name="connsiteX5" fmla="*/ 1747967 w 4020630"/>
                <a:gd name="connsiteY5" fmla="*/ 1492549 h 1717653"/>
                <a:gd name="connsiteX6" fmla="*/ 2225639 w 4020630"/>
                <a:gd name="connsiteY6" fmla="*/ 1710913 h 1717653"/>
                <a:gd name="connsiteX7" fmla="*/ 2976266 w 4020630"/>
                <a:gd name="connsiteY7" fmla="*/ 1246889 h 1717653"/>
                <a:gd name="connsiteX8" fmla="*/ 3808779 w 4020630"/>
                <a:gd name="connsiteY8" fmla="*/ 728274 h 1717653"/>
                <a:gd name="connsiteX9" fmla="*/ 3958905 w 4020630"/>
                <a:gd name="connsiteY9" fmla="*/ 619092 h 1717653"/>
                <a:gd name="connsiteX10" fmla="*/ 2948970 w 4020630"/>
                <a:gd name="connsiteY10" fmla="*/ 318842 h 1717653"/>
                <a:gd name="connsiteX11" fmla="*/ 2239287 w 4020630"/>
                <a:gd name="connsiteY11" fmla="*/ 73182 h 1717653"/>
                <a:gd name="connsiteX12" fmla="*/ 1884445 w 4020630"/>
                <a:gd name="connsiteY12" fmla="*/ 4943 h 1717653"/>
                <a:gd name="connsiteX13" fmla="*/ 1475012 w 4020630"/>
                <a:gd name="connsiteY13" fmla="*/ 168716 h 171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20630" h="1717653">
                  <a:moveTo>
                    <a:pt x="1475012" y="168716"/>
                  </a:moveTo>
                  <a:lnTo>
                    <a:pt x="1393126" y="196012"/>
                  </a:lnTo>
                  <a:lnTo>
                    <a:pt x="560612" y="523558"/>
                  </a:lnTo>
                  <a:cubicBezTo>
                    <a:pt x="328600" y="612268"/>
                    <a:pt x="-21692" y="635014"/>
                    <a:pt x="1054" y="728274"/>
                  </a:cubicBezTo>
                  <a:cubicBezTo>
                    <a:pt x="23800" y="821534"/>
                    <a:pt x="405938" y="955737"/>
                    <a:pt x="697090" y="1083116"/>
                  </a:cubicBezTo>
                  <a:cubicBezTo>
                    <a:pt x="988242" y="1210495"/>
                    <a:pt x="1493209" y="1387916"/>
                    <a:pt x="1747967" y="1492549"/>
                  </a:cubicBezTo>
                  <a:cubicBezTo>
                    <a:pt x="2002725" y="1597182"/>
                    <a:pt x="2020922" y="1751856"/>
                    <a:pt x="2225639" y="1710913"/>
                  </a:cubicBezTo>
                  <a:cubicBezTo>
                    <a:pt x="2430356" y="1669970"/>
                    <a:pt x="2976266" y="1246889"/>
                    <a:pt x="2976266" y="1246889"/>
                  </a:cubicBezTo>
                  <a:lnTo>
                    <a:pt x="3808779" y="728274"/>
                  </a:lnTo>
                  <a:cubicBezTo>
                    <a:pt x="3972552" y="623641"/>
                    <a:pt x="4102206" y="687331"/>
                    <a:pt x="3958905" y="619092"/>
                  </a:cubicBezTo>
                  <a:cubicBezTo>
                    <a:pt x="3815604" y="550853"/>
                    <a:pt x="3235573" y="409827"/>
                    <a:pt x="2948970" y="318842"/>
                  </a:cubicBezTo>
                  <a:cubicBezTo>
                    <a:pt x="2662367" y="227857"/>
                    <a:pt x="2416708" y="125498"/>
                    <a:pt x="2239287" y="73182"/>
                  </a:cubicBezTo>
                  <a:cubicBezTo>
                    <a:pt x="2061866" y="20865"/>
                    <a:pt x="2018648" y="-13254"/>
                    <a:pt x="1884445" y="4943"/>
                  </a:cubicBezTo>
                  <a:cubicBezTo>
                    <a:pt x="1750242" y="23140"/>
                    <a:pt x="1592155" y="102752"/>
                    <a:pt x="1475012" y="168716"/>
                  </a:cubicBez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14197" y="3398293"/>
              <a:ext cx="914400" cy="649166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V="1">
            <a:off x="2180787" y="3070746"/>
            <a:ext cx="3842155" cy="1835540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178788" y="1828800"/>
            <a:ext cx="0" cy="4988505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79176" y="3302758"/>
            <a:ext cx="3743766" cy="133748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43600" y="4482363"/>
            <a:ext cx="200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Medial-lateral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51492" y="5158853"/>
            <a:ext cx="159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Proximal-distal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67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2050" name="Picture 2" descr="http://www.gla.ac.uk/t4/~fbls/files/fab/images/anatomy/hipexf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509" y="1744021"/>
            <a:ext cx="6420915" cy="401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44591" y="0"/>
            <a:ext cx="3391939" cy="677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Gait Cycle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79" y="119716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97858" y="1197166"/>
            <a:ext cx="791570" cy="488973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7858" y="1197165"/>
            <a:ext cx="79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Heel contact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18479" y="1373126"/>
            <a:ext cx="79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Toe-off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2197858" y="573494"/>
            <a:ext cx="3712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Stance: phase in which the limb is in </a:t>
            </a:r>
            <a:r>
              <a:rPr lang="en-US" dirty="0" smtClean="0"/>
              <a:t>contact with </a:t>
            </a:r>
            <a:r>
              <a:rPr lang="en-US" dirty="0"/>
              <a:t>the </a:t>
            </a:r>
            <a:r>
              <a:rPr lang="en-US" dirty="0" smtClean="0"/>
              <a:t>ground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08690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Initial </a:t>
            </a:r>
            <a:r>
              <a:rPr lang="en-US" b="1" dirty="0"/>
              <a:t>contact</a:t>
            </a:r>
            <a:r>
              <a:rPr lang="en-US" dirty="0"/>
              <a:t>—Instant the foot contacts the </a:t>
            </a:r>
            <a:r>
              <a:rPr lang="en-US" dirty="0" smtClean="0"/>
              <a:t>ground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80631" y="463131"/>
            <a:ext cx="2475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Swing: phase in which the foot is in the air for limb advancement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Loading response</a:t>
            </a:r>
            <a:r>
              <a:rPr lang="en-US" dirty="0"/>
              <a:t>—Time period from immediately following initial contact to the lift of the contralateral extremity from the ground, during which weight shift </a:t>
            </a:r>
            <a:r>
              <a:rPr lang="en-US" dirty="0" smtClean="0"/>
              <a:t>occurs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21412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Midstance</a:t>
            </a:r>
            <a:r>
              <a:rPr lang="en-US" dirty="0"/>
              <a:t>—Time interval from lift of the contralateral extremity from the ground to the point where the ankles of both extremities are aligned in the frontal (or coronal) </a:t>
            </a:r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13306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Terminal stance</a:t>
            </a:r>
            <a:r>
              <a:rPr lang="en-US" dirty="0"/>
              <a:t>—Period from ankle alignment in the frontal plane to just prior to initial contact of the contralateral (swinging) extremity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629052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Initial swing</a:t>
            </a:r>
            <a:r>
              <a:rPr lang="en-US" dirty="0"/>
              <a:t>—Lift of the extremity from the ground to position of maximum knee flexion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18129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Mid swing</a:t>
            </a:r>
            <a:r>
              <a:rPr lang="en-US" dirty="0"/>
              <a:t>—Immediately following knee flexion to vertical tibia position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394027" y="11729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Terminal swing</a:t>
            </a:r>
            <a:r>
              <a:rPr lang="en-US" dirty="0"/>
              <a:t>—Following vertical tibia position to just prior to initial contact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66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71785E-7 L 0.08056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56 -0.00046 L 0.15955 -0.0011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955 -0.00116 L 0.24323 -0.003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13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323 -0.0037 L 0.31337 -0.002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7" y="6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337 -0.00208 L 0.39983 -0.0025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2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83 -0.00254 L 0.48646 -0.0030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646 -0.00301 L 0.56858 -0.0016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" y="6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2" grpId="0"/>
      <p:bldP spid="4" grpId="0"/>
      <p:bldP spid="4" grpId="1"/>
      <p:bldP spid="7" grpId="0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-7390"/>
            <a:ext cx="3760787" cy="679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87124" cy="1853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and Simulation Process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75212" y="839526"/>
            <a:ext cx="2704686" cy="153518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07935" y="1318212"/>
            <a:ext cx="1746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Musculoskeletal Model Components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7124" y="519779"/>
            <a:ext cx="80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Lab 2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Motion Capture Data: Application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382" y="1208681"/>
            <a:ext cx="3894090" cy="548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94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Capture Data: Application</a:t>
            </a:r>
          </a:p>
        </p:txBody>
      </p:sp>
      <p:pic>
        <p:nvPicPr>
          <p:cNvPr id="2052" name="Picture 4" descr="E:\Gannon\Teaching\BME498 Biosimulation\Lecture_Slides\Videos\Orc+face+motion+capture_2b1ff9_493174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498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49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Capture Data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65" y="2076791"/>
            <a:ext cx="4129301" cy="408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7165" y="1157842"/>
            <a:ext cx="4129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Infrared cameras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Retroreflective</a:t>
            </a:r>
            <a:r>
              <a:rPr lang="en-US" dirty="0" smtClean="0"/>
              <a:t> markers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Force plate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097990" y="2076791"/>
            <a:ext cx="2134034" cy="4781209"/>
            <a:chOff x="6091167" y="1869744"/>
            <a:chExt cx="2134034" cy="478120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167" y="1869744"/>
              <a:ext cx="2134034" cy="434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 flipV="1">
              <a:off x="6625988" y="6045958"/>
              <a:ext cx="197893" cy="60499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7533564" y="6045958"/>
              <a:ext cx="313899" cy="60499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5123881" y="1296341"/>
            <a:ext cx="402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3d coordinates of markers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Force of the ground on the person’s feet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25588" y="1619507"/>
            <a:ext cx="169829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3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3312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C3312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endParaRPr lang="en-US" dirty="0"/>
          </a:p>
        </p:txBody>
      </p:sp>
      <p:pic>
        <p:nvPicPr>
          <p:cNvPr id="3" name="Picture 4" descr="http://simtk-confluence.stanford.edu:8080/download/thumbnails/3376130/OpenSimLogoImage.jpg?version=1&amp;modificationDate=1334076682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119" y="3024556"/>
            <a:ext cx="2220082" cy="22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974109" y="2076791"/>
            <a:ext cx="2134034" cy="4781209"/>
            <a:chOff x="6091167" y="1869744"/>
            <a:chExt cx="2134034" cy="478120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167" y="1869744"/>
              <a:ext cx="2134034" cy="434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6625988" y="6045958"/>
              <a:ext cx="197893" cy="60499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 flipV="1">
              <a:off x="7533564" y="6045958"/>
              <a:ext cx="313899" cy="60499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0" y="1296341"/>
            <a:ext cx="402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3d coordinates of markers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Force of the ground on the person’s feet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05767" y="3336227"/>
            <a:ext cx="22518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Joint angles (for animations)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Joint forces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Muscle forces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108143" y="4249948"/>
            <a:ext cx="745029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9" idx="1"/>
          </p:cNvCxnSpPr>
          <p:nvPr/>
        </p:nvCxnSpPr>
        <p:spPr>
          <a:xfrm>
            <a:off x="6387152" y="4213390"/>
            <a:ext cx="51861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36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035" y="1639121"/>
            <a:ext cx="1815153" cy="4066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198" y="1842448"/>
            <a:ext cx="1291419" cy="475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219" y="2275781"/>
            <a:ext cx="1777440" cy="362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838734" y="1433015"/>
            <a:ext cx="3084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Inputs: experimental markers, generic model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695" y="2198964"/>
            <a:ext cx="1004974" cy="369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655686" y="1433015"/>
            <a:ext cx="248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Output: subject-specific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5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6035" y="1639121"/>
            <a:ext cx="1815153" cy="4066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035" y="2385281"/>
            <a:ext cx="1815153" cy="68407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1603612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59"/>
          <a:stretch/>
        </p:blipFill>
        <p:spPr bwMode="auto">
          <a:xfrm>
            <a:off x="2710433" y="2559650"/>
            <a:ext cx="3062571" cy="313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094" y="2385281"/>
            <a:ext cx="3286906" cy="352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838734" y="1519282"/>
            <a:ext cx="3084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Inputs: experimental markers, scaled model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256390" y="1639121"/>
            <a:ext cx="248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Output: joint 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828</Words>
  <Application>Microsoft Office PowerPoint</Application>
  <PresentationFormat>On-screen Show (4:3)</PresentationFormat>
  <Paragraphs>217</Paragraphs>
  <Slides>34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BME 498: Simulation of Human Movement</vt:lpstr>
      <vt:lpstr>Modeling and Simulation Process</vt:lpstr>
      <vt:lpstr>Overview: Human Simulation of Movement</vt:lpstr>
      <vt:lpstr>Motion Capture Data: Application</vt:lpstr>
      <vt:lpstr>Motion Capture Data: Application</vt:lpstr>
      <vt:lpstr>Motion Capture Data</vt:lpstr>
      <vt:lpstr>OpenSim</vt:lpstr>
      <vt:lpstr>OpenSim Analyses</vt:lpstr>
      <vt:lpstr>OpenSim Analyses</vt:lpstr>
      <vt:lpstr>OpenSim Analyses</vt:lpstr>
      <vt:lpstr>OpenSim Analyses</vt:lpstr>
      <vt:lpstr>OpenSim Analyses</vt:lpstr>
      <vt:lpstr>Musculoskeletal Model Components</vt:lpstr>
      <vt:lpstr>Skeleton</vt:lpstr>
      <vt:lpstr>Joints</vt:lpstr>
      <vt:lpstr>Muscles: Properties</vt:lpstr>
      <vt:lpstr>Muscles: Geometry</vt:lpstr>
      <vt:lpstr>Muscles: Geometry</vt:lpstr>
      <vt:lpstr>Muscles: Uniarticular versus Biarticular</vt:lpstr>
      <vt:lpstr>Muscles: Uniarticular versus Biarticular</vt:lpstr>
      <vt:lpstr>Muscle Moment Arms</vt:lpstr>
      <vt:lpstr>PowerPoint Presentation</vt:lpstr>
      <vt:lpstr>PowerPoint Presentation</vt:lpstr>
      <vt:lpstr>How to Calculate Moment Arm: Tendon Excursion Method</vt:lpstr>
      <vt:lpstr>PowerPoint Presentation</vt:lpstr>
      <vt:lpstr>How to Calculate Moment Arm: Tendon Excursion Method</vt:lpstr>
      <vt:lpstr>PowerPoint Presentation</vt:lpstr>
      <vt:lpstr>3D Extension – OpenSim</vt:lpstr>
      <vt:lpstr>PowerPoint Presentation</vt:lpstr>
      <vt:lpstr>PowerPoint Presentation</vt:lpstr>
      <vt:lpstr>Anatomy</vt:lpstr>
      <vt:lpstr>Anatomy</vt:lpstr>
      <vt:lpstr>Gait Cycle</vt:lpstr>
      <vt:lpstr>Modeling and Simulation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334: Kinematics of Mechanisms</dc:title>
  <dc:creator>Schmitz, Anne M</dc:creator>
  <cp:lastModifiedBy>PC_Tech</cp:lastModifiedBy>
  <cp:revision>106</cp:revision>
  <dcterms:created xsi:type="dcterms:W3CDTF">2006-08-16T00:00:00Z</dcterms:created>
  <dcterms:modified xsi:type="dcterms:W3CDTF">2014-11-18T14:31:57Z</dcterms:modified>
</cp:coreProperties>
</file>