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99" r:id="rId2"/>
    <p:sldId id="300" r:id="rId3"/>
    <p:sldId id="302" r:id="rId4"/>
    <p:sldId id="303" r:id="rId5"/>
    <p:sldId id="304" r:id="rId6"/>
    <p:sldId id="305" r:id="rId7"/>
    <p:sldId id="306" r:id="rId8"/>
    <p:sldId id="307" r:id="rId9"/>
    <p:sldId id="312" r:id="rId10"/>
    <p:sldId id="308" r:id="rId11"/>
    <p:sldId id="310" r:id="rId12"/>
    <p:sldId id="311" r:id="rId13"/>
    <p:sldId id="30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248" autoAdjust="0"/>
    <p:restoredTop sz="81727" autoAdjust="0"/>
  </p:normalViewPr>
  <p:slideViewPr>
    <p:cSldViewPr snapToGrid="0">
      <p:cViewPr>
        <p:scale>
          <a:sx n="70" d="100"/>
          <a:sy n="70" d="100"/>
        </p:scale>
        <p:origin x="-1638" y="-9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4E8647-7617-4EDF-B800-74C204C4DD91}" type="datetimeFigureOut">
              <a:rPr lang="en-US" smtClean="0"/>
              <a:pPr/>
              <a:t>11/20/2014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7FFF28-F51D-4931-A62C-E79E013C0D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7284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D27F9-D3D3-4F2C-8D15-411BBDC8A366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8856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D27F9-D3D3-4F2C-8D15-411BBDC8A366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9346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D27F9-D3D3-4F2C-8D15-411BBDC8A366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6749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812C5-614A-476E-BCE8-58AC677A08C5}" type="datetimeFigureOut">
              <a:rPr lang="en-US" smtClean="0"/>
              <a:pPr/>
              <a:t>11/20/2014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DE1B9-406B-4910-82A9-A59E324698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7384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812C5-614A-476E-BCE8-58AC677A08C5}" type="datetimeFigureOut">
              <a:rPr lang="en-US" smtClean="0"/>
              <a:pPr/>
              <a:t>11/20/2014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DE1B9-406B-4910-82A9-A59E324698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259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812C5-614A-476E-BCE8-58AC677A08C5}" type="datetimeFigureOut">
              <a:rPr lang="en-US" smtClean="0"/>
              <a:pPr/>
              <a:t>11/20/2014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DE1B9-406B-4910-82A9-A59E324698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826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812C5-614A-476E-BCE8-58AC677A08C5}" type="datetimeFigureOut">
              <a:rPr lang="en-US" smtClean="0"/>
              <a:pPr/>
              <a:t>11/20/2014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DE1B9-406B-4910-82A9-A59E324698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867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812C5-614A-476E-BCE8-58AC677A08C5}" type="datetimeFigureOut">
              <a:rPr lang="en-US" smtClean="0"/>
              <a:pPr/>
              <a:t>11/20/2014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DE1B9-406B-4910-82A9-A59E324698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881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812C5-614A-476E-BCE8-58AC677A08C5}" type="datetimeFigureOut">
              <a:rPr lang="en-US" smtClean="0"/>
              <a:pPr/>
              <a:t>11/20/2014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DE1B9-406B-4910-82A9-A59E324698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959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812C5-614A-476E-BCE8-58AC677A08C5}" type="datetimeFigureOut">
              <a:rPr lang="en-US" smtClean="0"/>
              <a:pPr/>
              <a:t>11/20/2014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DE1B9-406B-4910-82A9-A59E324698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246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812C5-614A-476E-BCE8-58AC677A08C5}" type="datetimeFigureOut">
              <a:rPr lang="en-US" smtClean="0"/>
              <a:pPr/>
              <a:t>11/20/2014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DE1B9-406B-4910-82A9-A59E324698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506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812C5-614A-476E-BCE8-58AC677A08C5}" type="datetimeFigureOut">
              <a:rPr lang="en-US" smtClean="0"/>
              <a:pPr/>
              <a:t>11/20/2014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DE1B9-406B-4910-82A9-A59E324698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9903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812C5-614A-476E-BCE8-58AC677A08C5}" type="datetimeFigureOut">
              <a:rPr lang="en-US" smtClean="0"/>
              <a:pPr/>
              <a:t>11/20/2014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DE1B9-406B-4910-82A9-A59E324698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1293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812C5-614A-476E-BCE8-58AC677A08C5}" type="datetimeFigureOut">
              <a:rPr lang="en-US" smtClean="0"/>
              <a:pPr/>
              <a:t>11/20/2014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DE1B9-406B-4910-82A9-A59E324698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783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6812C5-614A-476E-BCE8-58AC677A08C5}" type="datetimeFigureOut">
              <a:rPr lang="en-US" smtClean="0"/>
              <a:pPr/>
              <a:t>11/20/2014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BDE1B9-406B-4910-82A9-A59E324698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380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BME 498: Simulation of Human Movement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Computed Muscle Control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556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Simple Example: Static Optimization</a:t>
            </a:r>
            <a:endParaRPr lang="en-US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6435249" y="1970289"/>
            <a:ext cx="2312276" cy="923330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The acceleration this actuator induces under 1 Nm of torque.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739454" y="4093122"/>
                <a:ext cx="2110729" cy="967701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T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/>
                          </a:rPr>
                        </m:ctrlPr>
                      </m:fPr>
                      <m:num>
                        <m:acc>
                          <m:accPr>
                            <m:chr m:val="̈"/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sz="24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nor/>
                                  </m:rPr>
                                  <a:rPr lang="el-GR" sz="2400" i="0" smtClean="0"/>
                                  <m:t>θ</m:t>
                                </m:r>
                              </m:e>
                              <m:sub>
                                <m:r>
                                  <m:rPr>
                                    <m:nor/>
                                  </m:rPr>
                                  <a:rPr lang="en-US" sz="2400" b="0" i="0" smtClean="0"/>
                                  <m:t>des</m:t>
                                </m:r>
                              </m:sub>
                            </m:sSub>
                          </m:e>
                        </m:acc>
                        <m:r>
                          <m:rPr>
                            <m:nor/>
                          </m:rPr>
                          <a:rPr lang="en-US" sz="2400" b="0" i="0" smtClean="0">
                            <a:latin typeface="Cambria Math"/>
                          </a:rPr>
                          <m:t>−</m:t>
                        </m:r>
                        <m:acc>
                          <m:accPr>
                            <m:chr m:val="̈"/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sz="24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nor/>
                                  </m:rPr>
                                  <a:rPr lang="el-GR" sz="2400" i="0" smtClean="0"/>
                                  <m:t>θ</m:t>
                                </m:r>
                              </m:e>
                              <m:sub>
                                <m:r>
                                  <m:rPr>
                                    <m:nor/>
                                  </m:rPr>
                                  <a:rPr lang="en-US" sz="2400" b="0" i="0" smtClean="0"/>
                                  <m:t>gvp</m:t>
                                </m:r>
                              </m:sub>
                            </m:sSub>
                          </m:e>
                        </m:acc>
                      </m:num>
                      <m:den>
                        <m:acc>
                          <m:accPr>
                            <m:chr m:val="̈"/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sz="24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nor/>
                                  </m:rPr>
                                  <a:rPr lang="el-GR" sz="2400" i="0" smtClean="0"/>
                                  <m:t>θ</m:t>
                                </m:r>
                              </m:e>
                              <m:sub>
                                <m:r>
                                  <m:rPr>
                                    <m:nor/>
                                  </m:rPr>
                                  <a:rPr lang="en-US" sz="2400"/>
                                  <m:t>unitf</m:t>
                                </m:r>
                              </m:sub>
                            </m:sSub>
                          </m:e>
                        </m:acc>
                      </m:den>
                    </m:f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39454" y="4093122"/>
                <a:ext cx="2110729" cy="967701"/>
              </a:xfrm>
              <a:prstGeom prst="rect">
                <a:avLst/>
              </a:prstGeom>
              <a:blipFill rotWithShape="1">
                <a:blip r:embed="rId3"/>
                <a:stretch>
                  <a:fillRect l="-37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997032" y="1521444"/>
            <a:ext cx="679024" cy="369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 = 0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592931" y="1382945"/>
            <a:ext cx="1271752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Equations of motion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4240082" y="1341406"/>
                <a:ext cx="341587" cy="3821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̈"/>
                          <m:ctrlPr>
                            <a:rPr lang="en-US" i="1" dirty="0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nor/>
                            </m:rPr>
                            <a:rPr lang="el-GR" b="0" i="0" dirty="0" smtClean="0"/>
                            <m:t>θ</m:t>
                          </m:r>
                          <m:r>
                            <m:rPr>
                              <m:nor/>
                            </m:rPr>
                            <a:rPr lang="en-US" b="0" i="0" baseline="-25000" dirty="0" smtClean="0"/>
                            <m:t>gvp</m:t>
                          </m:r>
                        </m:e>
                      </m:ac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40082" y="1341406"/>
                <a:ext cx="341587" cy="382156"/>
              </a:xfrm>
              <a:prstGeom prst="rect">
                <a:avLst/>
              </a:prstGeom>
              <a:blipFill rotWithShape="1">
                <a:blip r:embed="rId4"/>
                <a:stretch>
                  <a:fillRect r="-46429" b="-31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Straight Arrow Connector 17"/>
          <p:cNvCxnSpPr>
            <a:stCxn id="9" idx="3"/>
            <a:endCxn id="10" idx="1"/>
          </p:cNvCxnSpPr>
          <p:nvPr/>
        </p:nvCxnSpPr>
        <p:spPr>
          <a:xfrm>
            <a:off x="1676056" y="1706111"/>
            <a:ext cx="91687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817521" y="2947198"/>
            <a:ext cx="10380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 = 1 Nm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2592931" y="2808699"/>
            <a:ext cx="1271752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Equations of motion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/>
              <p:cNvSpPr txBox="1"/>
              <p:nvPr/>
            </p:nvSpPr>
            <p:spPr>
              <a:xfrm>
                <a:off x="4270066" y="3084993"/>
                <a:ext cx="341587" cy="3821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̈"/>
                          <m:ctrlPr>
                            <a:rPr lang="en-US" i="1" dirty="0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nor/>
                            </m:rPr>
                            <a:rPr lang="el-GR" b="0" i="0" dirty="0" smtClean="0"/>
                            <m:t>θ</m:t>
                          </m:r>
                        </m:e>
                      </m:ac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6" name="TextBox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70066" y="3084993"/>
                <a:ext cx="341587" cy="382156"/>
              </a:xfrm>
              <a:prstGeom prst="rect">
                <a:avLst/>
              </a:prstGeom>
              <a:blipFill rotWithShape="1">
                <a:blip r:embed="rId5"/>
                <a:stretch>
                  <a:fillRect r="-192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7" name="Straight Arrow Connector 46"/>
          <p:cNvCxnSpPr>
            <a:stCxn id="44" idx="3"/>
            <a:endCxn id="45" idx="1"/>
          </p:cNvCxnSpPr>
          <p:nvPr/>
        </p:nvCxnSpPr>
        <p:spPr>
          <a:xfrm>
            <a:off x="1855567" y="3131864"/>
            <a:ext cx="737364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" name="Group 54"/>
          <p:cNvGrpSpPr/>
          <p:nvPr/>
        </p:nvGrpSpPr>
        <p:grpSpPr>
          <a:xfrm>
            <a:off x="4726532" y="2110909"/>
            <a:ext cx="515007" cy="629963"/>
            <a:chOff x="5087007" y="3975512"/>
            <a:chExt cx="515007" cy="629963"/>
          </a:xfrm>
        </p:grpSpPr>
        <p:sp>
          <p:nvSpPr>
            <p:cNvPr id="49" name="Oval 48"/>
            <p:cNvSpPr/>
            <p:nvPr/>
          </p:nvSpPr>
          <p:spPr>
            <a:xfrm>
              <a:off x="5087007" y="4044305"/>
              <a:ext cx="515007" cy="507832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1" name="Straight Connector 50"/>
            <p:cNvCxnSpPr>
              <a:stCxn id="49" idx="1"/>
              <a:endCxn id="49" idx="5"/>
            </p:cNvCxnSpPr>
            <p:nvPr/>
          </p:nvCxnSpPr>
          <p:spPr>
            <a:xfrm>
              <a:off x="5162428" y="4118675"/>
              <a:ext cx="364165" cy="3590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>
              <a:stCxn id="49" idx="7"/>
              <a:endCxn id="49" idx="3"/>
            </p:cNvCxnSpPr>
            <p:nvPr/>
          </p:nvCxnSpPr>
          <p:spPr>
            <a:xfrm flipH="1">
              <a:off x="5162428" y="4118675"/>
              <a:ext cx="364165" cy="3590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Box 53"/>
            <p:cNvSpPr txBox="1"/>
            <p:nvPr/>
          </p:nvSpPr>
          <p:spPr>
            <a:xfrm>
              <a:off x="5211289" y="3975512"/>
              <a:ext cx="2942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-</a:t>
              </a:r>
              <a:endParaRPr lang="en-US" dirty="0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5199991" y="4236143"/>
              <a:ext cx="2890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+</a:t>
              </a:r>
              <a:endParaRPr lang="en-US" dirty="0"/>
            </a:p>
          </p:txBody>
        </p:sp>
      </p:grpSp>
      <p:cxnSp>
        <p:nvCxnSpPr>
          <p:cNvPr id="59" name="Elbow Connector 58"/>
          <p:cNvCxnSpPr>
            <a:stCxn id="10" idx="3"/>
            <a:endCxn id="54" idx="0"/>
          </p:cNvCxnSpPr>
          <p:nvPr/>
        </p:nvCxnSpPr>
        <p:spPr>
          <a:xfrm>
            <a:off x="3864683" y="1706111"/>
            <a:ext cx="1133275" cy="404798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0" name="Elbow Connector 1029"/>
          <p:cNvCxnSpPr>
            <a:stCxn id="45" idx="3"/>
            <a:endCxn id="56" idx="2"/>
          </p:cNvCxnSpPr>
          <p:nvPr/>
        </p:nvCxnSpPr>
        <p:spPr>
          <a:xfrm flipV="1">
            <a:off x="3864683" y="2740872"/>
            <a:ext cx="1119352" cy="390993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4" name="Straight Arrow Connector 1033"/>
          <p:cNvCxnSpPr>
            <a:stCxn id="49" idx="6"/>
            <a:endCxn id="5" idx="1"/>
          </p:cNvCxnSpPr>
          <p:nvPr/>
        </p:nvCxnSpPr>
        <p:spPr>
          <a:xfrm flipV="1">
            <a:off x="5241539" y="2431954"/>
            <a:ext cx="1193710" cy="16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8" name="TextBox 1047"/>
          <p:cNvSpPr txBox="1"/>
          <p:nvPr/>
        </p:nvSpPr>
        <p:spPr>
          <a:xfrm>
            <a:off x="4350391" y="4037594"/>
            <a:ext cx="36350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If this actuator isn’t used, how far off would the accelerations be from the desired values?</a:t>
            </a:r>
            <a:endParaRPr lang="en-US" dirty="0"/>
          </a:p>
        </p:txBody>
      </p:sp>
      <p:cxnSp>
        <p:nvCxnSpPr>
          <p:cNvPr id="1050" name="Straight Arrow Connector 1049"/>
          <p:cNvCxnSpPr>
            <a:stCxn id="1048" idx="1"/>
          </p:cNvCxnSpPr>
          <p:nvPr/>
        </p:nvCxnSpPr>
        <p:spPr>
          <a:xfrm flipH="1">
            <a:off x="3866452" y="4499259"/>
            <a:ext cx="483939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0" name="TextBox 99"/>
              <p:cNvSpPr txBox="1"/>
              <p:nvPr/>
            </p:nvSpPr>
            <p:spPr>
              <a:xfrm>
                <a:off x="5489640" y="2073992"/>
                <a:ext cx="567556" cy="3821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̈"/>
                          <m:ctrlPr>
                            <a:rPr lang="en-US" i="1" dirty="0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nor/>
                            </m:rPr>
                            <a:rPr lang="el-GR" b="0" i="0" dirty="0" smtClean="0"/>
                            <m:t>θ</m:t>
                          </m:r>
                          <m:r>
                            <m:rPr>
                              <m:nor/>
                            </m:rPr>
                            <a:rPr lang="en-US" b="0" i="0" baseline="-25000" dirty="0" smtClean="0"/>
                            <m:t>unitf</m:t>
                          </m:r>
                        </m:e>
                      </m:ac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0" name="TextBox 9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89640" y="2073992"/>
                <a:ext cx="567556" cy="382156"/>
              </a:xfrm>
              <a:prstGeom prst="rect">
                <a:avLst/>
              </a:prstGeom>
              <a:blipFill rotWithShape="1">
                <a:blip r:embed="rId6"/>
                <a:stretch>
                  <a:fillRect r="-182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1" name="TextBox 100"/>
          <p:cNvSpPr txBox="1"/>
          <p:nvPr/>
        </p:nvSpPr>
        <p:spPr>
          <a:xfrm>
            <a:off x="98955" y="5451229"/>
            <a:ext cx="36350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Torque needed to bring the current accelerations to the desired values.</a:t>
            </a:r>
            <a:endParaRPr lang="en-US" dirty="0"/>
          </a:p>
        </p:txBody>
      </p:sp>
      <p:cxnSp>
        <p:nvCxnSpPr>
          <p:cNvPr id="102" name="Straight Arrow Connector 101"/>
          <p:cNvCxnSpPr>
            <a:stCxn id="101" idx="0"/>
          </p:cNvCxnSpPr>
          <p:nvPr/>
        </p:nvCxnSpPr>
        <p:spPr>
          <a:xfrm flipV="1">
            <a:off x="1916463" y="5042253"/>
            <a:ext cx="0" cy="4089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4310418" y="5034495"/>
            <a:ext cx="4833582" cy="1754326"/>
          </a:xfrm>
          <a:prstGeom prst="rect">
            <a:avLst/>
          </a:prstGeom>
          <a:ln>
            <a:prstDash val="sys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This equation assumes that only this actuator</a:t>
            </a:r>
            <a:r>
              <a:rPr lang="en-US" i="1" dirty="0" smtClean="0"/>
              <a:t> </a:t>
            </a:r>
            <a:r>
              <a:rPr lang="en-US" dirty="0" smtClean="0"/>
              <a:t>will be used at this instant in time. If other muscles/actuators are also to be used, optimization is needed to reduce redundancy (i.e. number of unknowns &gt; number of equations so optimization increases the number of equations).</a:t>
            </a:r>
            <a:endParaRPr lang="en-US" dirty="0"/>
          </a:p>
        </p:txBody>
      </p:sp>
      <p:cxnSp>
        <p:nvCxnSpPr>
          <p:cNvPr id="68" name="Straight Arrow Connector 67"/>
          <p:cNvCxnSpPr>
            <a:stCxn id="66" idx="1"/>
          </p:cNvCxnSpPr>
          <p:nvPr/>
        </p:nvCxnSpPr>
        <p:spPr>
          <a:xfrm flipH="1" flipV="1">
            <a:off x="3857121" y="4985034"/>
            <a:ext cx="453297" cy="9266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1" name="TextBox 120"/>
              <p:cNvSpPr txBox="1"/>
              <p:nvPr/>
            </p:nvSpPr>
            <p:spPr>
              <a:xfrm>
                <a:off x="2134493" y="2073992"/>
                <a:ext cx="2176109" cy="6293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̈"/>
                          <m:ctrlPr>
                            <a:rPr lang="en-US" i="1" dirty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nor/>
                            </m:rPr>
                            <a:rPr lang="el-GR" dirty="0">
                              <a:solidFill>
                                <a:srgbClr val="FF0000"/>
                              </a:solidFill>
                            </a:rPr>
                            <m:t>θ</m:t>
                          </m:r>
                        </m:e>
                      </m:acc>
                      <m:r>
                        <m:rPr>
                          <m:nor/>
                        </m:rPr>
                        <a:rPr lang="en-US" b="0" i="0" dirty="0" smtClean="0">
                          <a:solidFill>
                            <a:srgbClr val="FF0000"/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nor/>
                        </m:rPr>
                        <a:rPr lang="en-US" b="0" i="0" smtClean="0">
                          <a:solidFill>
                            <a:srgbClr val="FF0000"/>
                          </a:solidFill>
                          <a:ea typeface="Cambria Math"/>
                        </a:rPr>
                        <m:t>= 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d>
                            <m:dPr>
                              <m:begChr m:val="["/>
                              <m:endChr m:val="]"/>
                              <m:ctrlP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m:rPr>
                                  <m:nor/>
                                </m:rPr>
                                <a:rPr lang="en-US" b="1" i="0" smtClean="0">
                                  <a:solidFill>
                                    <a:srgbClr val="FF0000"/>
                                  </a:solidFill>
                                  <a:ea typeface="Cambria Math"/>
                                </a:rPr>
                                <m:t>r</m:t>
                              </m:r>
                              <m:r>
                                <m:rPr>
                                  <m:nor/>
                                </m:rPr>
                                <a:rPr lang="en-US" b="0" i="0" smtClean="0">
                                  <a:solidFill>
                                    <a:srgbClr val="FF0000"/>
                                  </a:solidFill>
                                  <a:ea typeface="Cambria Math"/>
                                </a:rPr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en-US" b="0" i="0" smtClean="0">
                                  <a:solidFill>
                                    <a:srgbClr val="FF0000"/>
                                  </a:solidFill>
                                  <a:ea typeface="Cambria Math"/>
                                </a:rPr>
                                <m:t>x</m:t>
                              </m:r>
                              <m:r>
                                <m:rPr>
                                  <m:nor/>
                                </m:rPr>
                                <a:rPr lang="en-US" b="0" i="0" smtClean="0">
                                  <a:solidFill>
                                    <a:srgbClr val="FF0000"/>
                                  </a:solidFill>
                                  <a:ea typeface="Cambria Math"/>
                                </a:rPr>
                                <m:t> </m:t>
                              </m:r>
                              <m:d>
                                <m:dPr>
                                  <m:ctrlPr>
                                    <a:rPr lang="en-US" b="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nor/>
                                    </m:rPr>
                                    <a:rPr lang="en-US" b="1" i="0" smtClean="0">
                                      <a:solidFill>
                                        <a:srgbClr val="FF0000"/>
                                      </a:solidFill>
                                      <a:ea typeface="Cambria Math"/>
                                    </a:rPr>
                                    <m:t>F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b="0" i="0" baseline="-25000" smtClean="0">
                                      <a:solidFill>
                                        <a:srgbClr val="FF0000"/>
                                      </a:solidFill>
                                      <a:ea typeface="Cambria Math"/>
                                    </a:rPr>
                                    <m:t>s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b="0" i="0" smtClean="0">
                                      <a:solidFill>
                                        <a:srgbClr val="FF0000"/>
                                      </a:solidFill>
                                      <a:ea typeface="Cambria Math"/>
                                    </a:rPr>
                                    <m:t>+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b="1" i="0" smtClean="0">
                                      <a:solidFill>
                                        <a:srgbClr val="FF0000"/>
                                      </a:solidFill>
                                      <a:ea typeface="Cambria Math"/>
                                    </a:rPr>
                                    <m:t>F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b="0" i="0" baseline="-25000" smtClean="0">
                                      <a:solidFill>
                                        <a:srgbClr val="FF0000"/>
                                      </a:solidFill>
                                      <a:ea typeface="Cambria Math"/>
                                    </a:rPr>
                                    <m:t>d</m:t>
                                  </m:r>
                                </m:e>
                              </m:d>
                            </m:e>
                          </m:d>
                          <m:r>
                            <m:rPr>
                              <m:nor/>
                            </m:rPr>
                            <a:rPr lang="en-US" b="0" i="0" smtClean="0">
                              <a:solidFill>
                                <a:srgbClr val="FF0000"/>
                              </a:solidFill>
                              <a:ea typeface="Cambria Math"/>
                            </a:rPr>
                            <m:t>∙</m:t>
                          </m:r>
                          <m:r>
                            <m:rPr>
                              <m:nor/>
                            </m:rPr>
                            <a:rPr lang="en-US" b="1" i="0" smtClean="0">
                              <a:solidFill>
                                <a:srgbClr val="FF0000"/>
                              </a:solidFill>
                              <a:ea typeface="Cambria Math"/>
                            </a:rPr>
                            <m:t>k</m:t>
                          </m:r>
                          <m:r>
                            <m:rPr>
                              <m:nor/>
                            </m:rPr>
                            <a:rPr lang="en-US" b="0" i="0" smtClean="0">
                              <a:solidFill>
                                <a:srgbClr val="FF0000"/>
                              </a:solidFill>
                              <a:ea typeface="Cambria Math"/>
                            </a:rPr>
                            <m:t> +</m:t>
                          </m:r>
                          <m:r>
                            <m:rPr>
                              <m:nor/>
                            </m:rPr>
                            <a:rPr lang="en-US" b="0" i="0" smtClean="0">
                              <a:solidFill>
                                <a:srgbClr val="FF0000"/>
                              </a:solidFill>
                              <a:ea typeface="Cambria Math"/>
                            </a:rPr>
                            <m:t>T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US" b="0" i="0" smtClean="0">
                              <a:solidFill>
                                <a:srgbClr val="FF0000"/>
                              </a:solidFill>
                              <a:ea typeface="Cambria Math"/>
                            </a:rPr>
                            <m:t>I</m:t>
                          </m:r>
                          <m:r>
                            <m:rPr>
                              <m:nor/>
                            </m:rPr>
                            <a:rPr lang="en-US" b="0" i="0" baseline="-25000" smtClean="0">
                              <a:solidFill>
                                <a:srgbClr val="FF0000"/>
                              </a:solidFill>
                              <a:ea typeface="Cambria Math"/>
                            </a:rPr>
                            <m:t>z</m:t>
                          </m:r>
                        </m:den>
                      </m:f>
                    </m:oMath>
                  </m:oMathPara>
                </a14:m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21" name="TextBox 1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4493" y="2073992"/>
                <a:ext cx="2176109" cy="629339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07885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9" grpId="0"/>
      <p:bldP spid="10" grpId="0" animBg="1"/>
      <p:bldP spid="11" grpId="0"/>
      <p:bldP spid="44" grpId="0"/>
      <p:bldP spid="45" grpId="0" animBg="1"/>
      <p:bldP spid="46" grpId="0"/>
      <p:bldP spid="1048" grpId="0"/>
      <p:bldP spid="100" grpId="0"/>
      <p:bldP spid="101" grpId="0"/>
      <p:bldP spid="66" grpId="0" animBg="1"/>
      <p:bldP spid="1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Simple Example: </a:t>
            </a:r>
            <a:r>
              <a:rPr lang="en-US" dirty="0" smtClean="0"/>
              <a:t>CMC Solution </a:t>
            </a:r>
            <a:r>
              <a:rPr lang="en-US" dirty="0" smtClean="0"/>
              <a:t>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Set an initial state (position and velocities)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Using the current time and state, use CMC to compute the torque</a:t>
            </a:r>
          </a:p>
          <a:p>
            <a:pPr marL="914400" lvl="1" indent="-514350"/>
            <a:r>
              <a:rPr lang="en-US" dirty="0" smtClean="0"/>
              <a:t>PD Controller</a:t>
            </a:r>
          </a:p>
          <a:p>
            <a:pPr marL="914400" lvl="1" indent="-514350"/>
            <a:r>
              <a:rPr lang="en-US" dirty="0" smtClean="0"/>
              <a:t>Static Optimization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Apply the torque to the pendulum and integrate forward a small amount of time to get to a new configuration</a:t>
            </a:r>
          </a:p>
          <a:p>
            <a:pPr marL="914400" lvl="1" indent="-514350"/>
            <a:r>
              <a:rPr lang="en-US" dirty="0" smtClean="0"/>
              <a:t>Forward </a:t>
            </a:r>
            <a:r>
              <a:rPr lang="en-US" dirty="0" smtClean="0"/>
              <a:t>dynamics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Go back to step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2977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Simple Example: </a:t>
            </a:r>
            <a:r>
              <a:rPr lang="en-US" dirty="0" smtClean="0"/>
              <a:t>Forward Dynamics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571626" y="4090094"/>
                <a:ext cx="2830840" cy="8083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̈"/>
                          <m:ctrlPr>
                            <a:rPr lang="en-US" sz="2400" i="1" dirty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nor/>
                            </m:rPr>
                            <a:rPr lang="el-GR" sz="2400" dirty="0">
                              <a:solidFill>
                                <a:srgbClr val="FF0000"/>
                              </a:solidFill>
                            </a:rPr>
                            <m:t>θ</m:t>
                          </m:r>
                        </m:e>
                      </m:acc>
                      <m:r>
                        <m:rPr>
                          <m:nor/>
                        </m:rPr>
                        <a:rPr lang="en-US" sz="2400" dirty="0">
                          <a:solidFill>
                            <a:srgbClr val="FF0000"/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2400" b="0" i="0" smtClean="0">
                          <a:solidFill>
                            <a:srgbClr val="FF0000"/>
                          </a:solidFill>
                          <a:ea typeface="Cambria Math"/>
                        </a:rPr>
                        <m:t>= </m:t>
                      </m:r>
                      <m:f>
                        <m:fPr>
                          <m:ctrlP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d>
                            <m:dPr>
                              <m:begChr m:val="["/>
                              <m:endChr m:val="]"/>
                              <m:ctrlPr>
                                <a:rPr lang="en-US" sz="24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m:rPr>
                                  <m:nor/>
                                </m:rPr>
                                <a:rPr lang="en-US" sz="2400" b="1" i="0" smtClean="0">
                                  <a:solidFill>
                                    <a:srgbClr val="FF0000"/>
                                  </a:solidFill>
                                  <a:ea typeface="Cambria Math"/>
                                </a:rPr>
                                <m:t>r</m:t>
                              </m:r>
                              <m:r>
                                <m:rPr>
                                  <m:nor/>
                                </m:rPr>
                                <a:rPr lang="en-US" sz="2400" b="0" i="0" smtClean="0">
                                  <a:solidFill>
                                    <a:srgbClr val="FF0000"/>
                                  </a:solidFill>
                                  <a:ea typeface="Cambria Math"/>
                                </a:rPr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en-US" sz="2400" b="0" i="0" smtClean="0">
                                  <a:solidFill>
                                    <a:srgbClr val="FF0000"/>
                                  </a:solidFill>
                                  <a:ea typeface="Cambria Math"/>
                                </a:rPr>
                                <m:t>x</m:t>
                              </m:r>
                              <m:r>
                                <m:rPr>
                                  <m:nor/>
                                </m:rPr>
                                <a:rPr lang="en-US" sz="2400" b="0" i="0" smtClean="0">
                                  <a:solidFill>
                                    <a:srgbClr val="FF0000"/>
                                  </a:solidFill>
                                  <a:ea typeface="Cambria Math"/>
                                </a:rPr>
                                <m:t> </m:t>
                              </m:r>
                              <m:d>
                                <m:dPr>
                                  <m:ctrlPr>
                                    <a:rPr lang="en-US" sz="2400" b="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nor/>
                                    </m:rPr>
                                    <a:rPr lang="en-US" sz="2400" b="1" i="0" smtClean="0">
                                      <a:solidFill>
                                        <a:srgbClr val="FF0000"/>
                                      </a:solidFill>
                                      <a:ea typeface="Cambria Math"/>
                                    </a:rPr>
                                    <m:t>F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2400" b="0" i="0" baseline="-25000" smtClean="0">
                                      <a:solidFill>
                                        <a:srgbClr val="FF0000"/>
                                      </a:solidFill>
                                      <a:ea typeface="Cambria Math"/>
                                    </a:rPr>
                                    <m:t>s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2400" b="0" i="0" smtClean="0">
                                      <a:solidFill>
                                        <a:srgbClr val="FF0000"/>
                                      </a:solidFill>
                                      <a:ea typeface="Cambria Math"/>
                                    </a:rPr>
                                    <m:t>+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2400" b="1" i="0" smtClean="0">
                                      <a:solidFill>
                                        <a:srgbClr val="FF0000"/>
                                      </a:solidFill>
                                      <a:ea typeface="Cambria Math"/>
                                    </a:rPr>
                                    <m:t>F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2400" b="0" i="0" baseline="-25000" smtClean="0">
                                      <a:solidFill>
                                        <a:srgbClr val="FF0000"/>
                                      </a:solidFill>
                                      <a:ea typeface="Cambria Math"/>
                                    </a:rPr>
                                    <m:t>d</m:t>
                                  </m:r>
                                </m:e>
                              </m:d>
                            </m:e>
                          </m:d>
                          <m:r>
                            <m:rPr>
                              <m:nor/>
                            </m:rPr>
                            <a:rPr lang="en-US" sz="2400" b="0" i="0" smtClean="0">
                              <a:solidFill>
                                <a:srgbClr val="FF0000"/>
                              </a:solidFill>
                              <a:ea typeface="Cambria Math"/>
                            </a:rPr>
                            <m:t>∙</m:t>
                          </m:r>
                          <m:r>
                            <m:rPr>
                              <m:nor/>
                            </m:rPr>
                            <a:rPr lang="en-US" sz="2400" b="1" i="0" smtClean="0">
                              <a:solidFill>
                                <a:srgbClr val="FF0000"/>
                              </a:solidFill>
                              <a:ea typeface="Cambria Math"/>
                            </a:rPr>
                            <m:t>k</m:t>
                          </m:r>
                          <m:r>
                            <m:rPr>
                              <m:nor/>
                            </m:rPr>
                            <a:rPr lang="en-US" sz="2400" b="0" i="0" smtClean="0">
                              <a:solidFill>
                                <a:srgbClr val="FF0000"/>
                              </a:solidFill>
                              <a:ea typeface="Cambria Math"/>
                            </a:rPr>
                            <m:t> +</m:t>
                          </m:r>
                          <m:r>
                            <m:rPr>
                              <m:nor/>
                            </m:rPr>
                            <a:rPr lang="en-US" sz="2400" b="0" i="0" smtClean="0">
                              <a:solidFill>
                                <a:srgbClr val="FF0000"/>
                              </a:solidFill>
                              <a:ea typeface="Cambria Math"/>
                            </a:rPr>
                            <m:t>T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US" sz="2400" b="0" i="0" smtClean="0">
                              <a:solidFill>
                                <a:srgbClr val="FF0000"/>
                              </a:solidFill>
                              <a:ea typeface="Cambria Math"/>
                            </a:rPr>
                            <m:t>I</m:t>
                          </m:r>
                          <m:r>
                            <m:rPr>
                              <m:nor/>
                            </m:rPr>
                            <a:rPr lang="en-US" sz="2400" b="0" i="0" baseline="-25000" smtClean="0">
                              <a:solidFill>
                                <a:srgbClr val="FF0000"/>
                              </a:solidFill>
                              <a:ea typeface="Cambria Math"/>
                            </a:rPr>
                            <m:t>z</m:t>
                          </m:r>
                        </m:den>
                      </m:f>
                    </m:oMath>
                  </m:oMathPara>
                </a14:m>
                <a:endParaRPr lang="en-US" sz="24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1626" y="4090094"/>
                <a:ext cx="2830840" cy="808363"/>
              </a:xfrm>
              <a:prstGeom prst="rect">
                <a:avLst/>
              </a:prstGeom>
              <a:blipFill rotWithShape="1">
                <a:blip r:embed="rId2"/>
                <a:stretch>
                  <a:fillRect b="-22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3" name="Group 12"/>
          <p:cNvGrpSpPr/>
          <p:nvPr/>
        </p:nvGrpSpPr>
        <p:grpSpPr>
          <a:xfrm>
            <a:off x="4122777" y="1944227"/>
            <a:ext cx="2110729" cy="2145867"/>
            <a:chOff x="4122777" y="1944227"/>
            <a:chExt cx="2110729" cy="2145867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8" name="TextBox 7"/>
                <p:cNvSpPr txBox="1"/>
                <p:nvPr/>
              </p:nvSpPr>
              <p:spPr>
                <a:xfrm>
                  <a:off x="4122777" y="1944227"/>
                  <a:ext cx="2110729" cy="967701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/>
                    <a:t>T = 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en-US" sz="2400" i="1" smtClean="0">
                              <a:latin typeface="Cambria Math"/>
                            </a:rPr>
                          </m:ctrlPr>
                        </m:fPr>
                        <m:num>
                          <m:acc>
                            <m:accPr>
                              <m:chr m:val="̈"/>
                              <m:ctrlPr>
                                <a:rPr lang="en-US" sz="2400" i="1">
                                  <a:latin typeface="Cambria Math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en-US" sz="2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nor/>
                                    </m:rPr>
                                    <a:rPr lang="el-GR" sz="2400" i="0" smtClean="0"/>
                                    <m:t>θ</m:t>
                                  </m:r>
                                </m:e>
                                <m:sub>
                                  <m:r>
                                    <m:rPr>
                                      <m:nor/>
                                    </m:rPr>
                                    <a:rPr lang="en-US" sz="2400" b="0" i="0" smtClean="0"/>
                                    <m:t>des</m:t>
                                  </m:r>
                                </m:sub>
                              </m:sSub>
                            </m:e>
                          </m:acc>
                          <m:r>
                            <m:rPr>
                              <m:nor/>
                            </m:rPr>
                            <a:rPr lang="en-US" sz="2400" b="0" i="0" smtClean="0">
                              <a:latin typeface="Cambria Math"/>
                            </a:rPr>
                            <m:t>−</m:t>
                          </m:r>
                          <m:acc>
                            <m:accPr>
                              <m:chr m:val="̈"/>
                              <m:ctrlPr>
                                <a:rPr lang="en-US" sz="2400" i="1">
                                  <a:latin typeface="Cambria Math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en-US" sz="2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nor/>
                                    </m:rPr>
                                    <a:rPr lang="el-GR" sz="2400" i="0" smtClean="0"/>
                                    <m:t>θ</m:t>
                                  </m:r>
                                </m:e>
                                <m:sub>
                                  <m:r>
                                    <m:rPr>
                                      <m:nor/>
                                    </m:rPr>
                                    <a:rPr lang="en-US" sz="2400" b="0" i="0" smtClean="0"/>
                                    <m:t>gvp</m:t>
                                  </m:r>
                                </m:sub>
                              </m:sSub>
                            </m:e>
                          </m:acc>
                        </m:num>
                        <m:den>
                          <m:acc>
                            <m:accPr>
                              <m:chr m:val="̈"/>
                              <m:ctrlPr>
                                <a:rPr lang="en-US" sz="2400" i="1">
                                  <a:latin typeface="Cambria Math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en-US" sz="2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nor/>
                                    </m:rPr>
                                    <a:rPr lang="el-GR" sz="2400" i="0" smtClean="0"/>
                                    <m:t>θ</m:t>
                                  </m:r>
                                </m:e>
                                <m:sub>
                                  <m:r>
                                    <m:rPr>
                                      <m:nor/>
                                    </m:rPr>
                                    <a:rPr lang="en-US" sz="2400"/>
                                    <m:t>unitf</m:t>
                                  </m:r>
                                </m:sub>
                              </m:sSub>
                            </m:e>
                          </m:acc>
                        </m:den>
                      </m:f>
                    </m:oMath>
                  </a14:m>
                  <a:endParaRPr lang="en-US" sz="2400" dirty="0"/>
                </a:p>
              </p:txBody>
            </p:sp>
          </mc:Choice>
          <mc:Fallback>
            <p:sp>
              <p:nvSpPr>
                <p:cNvPr id="8" name="TextBox 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22777" y="1944227"/>
                  <a:ext cx="2110729" cy="967701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 l="-370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0" name="Straight Arrow Connector 9"/>
            <p:cNvCxnSpPr/>
            <p:nvPr/>
          </p:nvCxnSpPr>
          <p:spPr>
            <a:xfrm>
              <a:off x="5187321" y="2911928"/>
              <a:ext cx="1" cy="117816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/>
          <p:cNvSpPr txBox="1"/>
          <p:nvPr/>
        </p:nvSpPr>
        <p:spPr>
          <a:xfrm>
            <a:off x="5527342" y="3893978"/>
            <a:ext cx="33027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Apply torque and use the equations of motion to integrate in time a little bit to get the new state, </a:t>
            </a:r>
            <a:r>
              <a:rPr lang="el-GR" dirty="0" smtClean="0">
                <a:solidFill>
                  <a:schemeClr val="tx1"/>
                </a:solidFill>
              </a:rPr>
              <a:t>θ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869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97" b="71714"/>
          <a:stretch/>
        </p:blipFill>
        <p:spPr bwMode="auto">
          <a:xfrm>
            <a:off x="-33903" y="1555845"/>
            <a:ext cx="9177903" cy="3528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Simple Example: </a:t>
            </a:r>
            <a:r>
              <a:rPr lang="en-US" dirty="0" smtClean="0"/>
              <a:t>CMC Solution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4784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OpenSim</a:t>
            </a:r>
            <a:r>
              <a:rPr lang="en-US" dirty="0"/>
              <a:t> </a:t>
            </a:r>
            <a:r>
              <a:rPr lang="en-US" dirty="0" smtClean="0"/>
              <a:t>Analyses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603008" y="1639121"/>
            <a:ext cx="1815153" cy="406654"/>
          </a:xfrm>
          <a:prstGeom prst="rect">
            <a:avLst/>
          </a:prstGeom>
          <a:noFill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 algn="ctr"/>
            <a:r>
              <a:rPr lang="en-US" dirty="0" smtClean="0"/>
              <a:t>Scaling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603008" y="2385281"/>
            <a:ext cx="1815153" cy="684076"/>
          </a:xfrm>
          <a:prstGeom prst="rect">
            <a:avLst/>
          </a:prstGeom>
          <a:noFill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 algn="ctr"/>
            <a:r>
              <a:rPr lang="en-US" dirty="0" smtClean="0"/>
              <a:t>Inverse Kinematics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603008" y="3394248"/>
            <a:ext cx="1815153" cy="603157"/>
          </a:xfrm>
          <a:prstGeom prst="rect">
            <a:avLst/>
          </a:prstGeom>
          <a:noFill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 algn="ctr"/>
            <a:r>
              <a:rPr lang="en-US" dirty="0" smtClean="0"/>
              <a:t>Inverse Dynamics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603008" y="4273139"/>
            <a:ext cx="1815153" cy="85703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 algn="ctr"/>
            <a:r>
              <a:rPr lang="en-US" dirty="0" smtClean="0"/>
              <a:t>Residual Reduction Analysis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603008" y="5526921"/>
            <a:ext cx="1815153" cy="66777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 algn="ctr"/>
            <a:r>
              <a:rPr lang="en-US" dirty="0" smtClean="0"/>
              <a:t>Computed Muscle Control</a:t>
            </a:r>
            <a:endParaRPr lang="en-US" dirty="0"/>
          </a:p>
        </p:txBody>
      </p:sp>
      <p:cxnSp>
        <p:nvCxnSpPr>
          <p:cNvPr id="11" name="Straight Arrow Connector 10"/>
          <p:cNvCxnSpPr>
            <a:stCxn id="5" idx="2"/>
            <a:endCxn id="6" idx="0"/>
          </p:cNvCxnSpPr>
          <p:nvPr/>
        </p:nvCxnSpPr>
        <p:spPr>
          <a:xfrm>
            <a:off x="4510585" y="2045775"/>
            <a:ext cx="0" cy="3395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6" idx="2"/>
            <a:endCxn id="7" idx="0"/>
          </p:cNvCxnSpPr>
          <p:nvPr/>
        </p:nvCxnSpPr>
        <p:spPr>
          <a:xfrm>
            <a:off x="4510585" y="3069357"/>
            <a:ext cx="0" cy="32489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7" idx="2"/>
            <a:endCxn id="8" idx="0"/>
          </p:cNvCxnSpPr>
          <p:nvPr/>
        </p:nvCxnSpPr>
        <p:spPr>
          <a:xfrm>
            <a:off x="4510585" y="3997405"/>
            <a:ext cx="0" cy="2757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8" idx="2"/>
            <a:endCxn id="9" idx="0"/>
          </p:cNvCxnSpPr>
          <p:nvPr/>
        </p:nvCxnSpPr>
        <p:spPr>
          <a:xfrm>
            <a:off x="4510585" y="5130169"/>
            <a:ext cx="0" cy="396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4441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8" dur="indefinite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03635" y="864066"/>
            <a:ext cx="3394841" cy="107721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Computed Muscle Control (CMC)</a:t>
            </a:r>
            <a:endParaRPr lang="en-US" sz="3200" dirty="0"/>
          </a:p>
        </p:txBody>
      </p:sp>
      <p:sp>
        <p:nvSpPr>
          <p:cNvPr id="9" name="Right Arrow 8"/>
          <p:cNvSpPr/>
          <p:nvPr/>
        </p:nvSpPr>
        <p:spPr>
          <a:xfrm>
            <a:off x="1545021" y="1266087"/>
            <a:ext cx="1258613" cy="2731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/>
          <p:cNvSpPr/>
          <p:nvPr/>
        </p:nvSpPr>
        <p:spPr>
          <a:xfrm>
            <a:off x="6198476" y="1266086"/>
            <a:ext cx="1258613" cy="2731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5921615" y="941010"/>
            <a:ext cx="3080495" cy="5881383"/>
            <a:chOff x="5921615" y="941010"/>
            <a:chExt cx="3080495" cy="5881383"/>
          </a:xfrm>
        </p:grpSpPr>
        <p:sp>
          <p:nvSpPr>
            <p:cNvPr id="12" name="TextBox 11"/>
            <p:cNvSpPr txBox="1"/>
            <p:nvPr/>
          </p:nvSpPr>
          <p:spPr>
            <a:xfrm>
              <a:off x="7457089" y="941010"/>
              <a:ext cx="154502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Muscle forces and excitations</a:t>
              </a:r>
              <a:endParaRPr lang="en-US" dirty="0"/>
            </a:p>
          </p:txBody>
        </p:sp>
        <p:pic>
          <p:nvPicPr>
            <p:cNvPr id="7" name="Picture 2" descr="http://www.21stcentech.com/wp-content/uploads/2011/12/simulating-human-movement.jpg"/>
            <p:cNvPicPr>
              <a:picLocks noChangeAspect="1" noChangeArrowheads="1"/>
            </p:cNvPicPr>
            <p:nvPr/>
          </p:nvPicPr>
          <p:blipFill rotWithShape="1">
            <a:blip r:embed="rId2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724" t="3793" r="25110" b="369"/>
            <a:stretch/>
          </p:blipFill>
          <p:spPr bwMode="auto">
            <a:xfrm>
              <a:off x="5921615" y="1941284"/>
              <a:ext cx="3070948" cy="48811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" name="Group 1"/>
          <p:cNvGrpSpPr/>
          <p:nvPr/>
        </p:nvGrpSpPr>
        <p:grpSpPr>
          <a:xfrm>
            <a:off x="0" y="1079509"/>
            <a:ext cx="2415654" cy="5114317"/>
            <a:chOff x="0" y="1079509"/>
            <a:chExt cx="2415654" cy="5114317"/>
          </a:xfrm>
        </p:grpSpPr>
        <p:sp>
          <p:nvSpPr>
            <p:cNvPr id="10" name="TextBox 9"/>
            <p:cNvSpPr txBox="1"/>
            <p:nvPr/>
          </p:nvSpPr>
          <p:spPr>
            <a:xfrm>
              <a:off x="0" y="1079509"/>
              <a:ext cx="154502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Experimental motion</a:t>
              </a:r>
              <a:endParaRPr lang="en-US" dirty="0"/>
            </a:p>
          </p:txBody>
        </p:sp>
        <p:pic>
          <p:nvPicPr>
            <p:cNvPr id="8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601216"/>
              <a:ext cx="2415654" cy="2592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078434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6367593" y="1154267"/>
            <a:ext cx="2640563" cy="4872737"/>
            <a:chOff x="6367593" y="1154267"/>
            <a:chExt cx="2640563" cy="4872737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133" r="766" b="33603"/>
            <a:stretch/>
          </p:blipFill>
          <p:spPr>
            <a:xfrm>
              <a:off x="6367593" y="1154267"/>
              <a:ext cx="2390176" cy="3339230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6541390" y="4826675"/>
              <a:ext cx="246676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Forward Dynamics</a:t>
              </a:r>
              <a:r>
                <a:rPr lang="en-US" dirty="0" smtClean="0"/>
                <a:t>:</a:t>
              </a:r>
            </a:p>
            <a:p>
              <a:r>
                <a:rPr lang="en-US" dirty="0" smtClean="0"/>
                <a:t>Integrate forward in time to calculate new model states</a:t>
              </a:r>
              <a:endParaRPr lang="en-US" dirty="0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0" y="967316"/>
            <a:ext cx="3985147" cy="5890684"/>
            <a:chOff x="0" y="967316"/>
            <a:chExt cx="3985147" cy="5890684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6969" b="33603"/>
            <a:stretch/>
          </p:blipFill>
          <p:spPr>
            <a:xfrm>
              <a:off x="325023" y="1158732"/>
              <a:ext cx="3660124" cy="3339230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1280133" y="4359132"/>
              <a:ext cx="1905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Thelen</a:t>
              </a:r>
              <a:r>
                <a:rPr lang="en-US" dirty="0" smtClean="0"/>
                <a:t> et al, 2006</a:t>
              </a:r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097533" y="4826675"/>
              <a:ext cx="2541344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PD Controller</a:t>
              </a:r>
              <a:r>
                <a:rPr lang="en-US" dirty="0" smtClean="0"/>
                <a:t>:</a:t>
              </a:r>
            </a:p>
            <a:p>
              <a:r>
                <a:rPr lang="en-US" dirty="0" smtClean="0"/>
                <a:t>Compute the desired accelerations needed to drive the model coordinates to the given experimental coordinates</a:t>
              </a:r>
              <a:endParaRPr lang="en-US" dirty="0"/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0" y="967316"/>
              <a:ext cx="1545021" cy="3530646"/>
              <a:chOff x="0" y="967316"/>
              <a:chExt cx="1545021" cy="3530646"/>
            </a:xfrm>
          </p:grpSpPr>
          <p:sp>
            <p:nvSpPr>
              <p:cNvPr id="11" name="TextBox 10"/>
              <p:cNvSpPr txBox="1"/>
              <p:nvPr/>
            </p:nvSpPr>
            <p:spPr>
              <a:xfrm>
                <a:off x="0" y="967316"/>
                <a:ext cx="154502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Experimental motion</a:t>
                </a:r>
                <a:endParaRPr lang="en-US" dirty="0"/>
              </a:p>
            </p:txBody>
          </p:sp>
          <p:sp>
            <p:nvSpPr>
              <p:cNvPr id="2" name="Rectangle 1"/>
              <p:cNvSpPr/>
              <p:nvPr/>
            </p:nvSpPr>
            <p:spPr>
              <a:xfrm>
                <a:off x="204395" y="1613647"/>
                <a:ext cx="893137" cy="2884315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7" name="Group 6"/>
          <p:cNvGrpSpPr/>
          <p:nvPr/>
        </p:nvGrpSpPr>
        <p:grpSpPr>
          <a:xfrm>
            <a:off x="3638876" y="399908"/>
            <a:ext cx="3195568" cy="6458092"/>
            <a:chOff x="3638876" y="399908"/>
            <a:chExt cx="3195568" cy="6458092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031" r="28087" b="33603"/>
            <a:stretch/>
          </p:blipFill>
          <p:spPr>
            <a:xfrm>
              <a:off x="3979237" y="1154267"/>
              <a:ext cx="2456596" cy="3339230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3638876" y="4826675"/>
              <a:ext cx="2902514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Static Optimization</a:t>
              </a:r>
              <a:r>
                <a:rPr lang="en-US" dirty="0" smtClean="0"/>
                <a:t>:</a:t>
              </a:r>
            </a:p>
            <a:p>
              <a:r>
                <a:rPr lang="en-US" dirty="0" smtClean="0"/>
                <a:t>Compute the actuator controls </a:t>
              </a:r>
              <a:r>
                <a:rPr lang="en-US" b="1" dirty="0" smtClean="0"/>
                <a:t>x</a:t>
              </a:r>
              <a:r>
                <a:rPr lang="en-US" dirty="0" smtClean="0"/>
                <a:t> (e.g. muscle excitations/forces, idealized joint moments) that will achieve the desired accelerations</a:t>
              </a:r>
              <a:endParaRPr lang="en-US" dirty="0"/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5289423" y="399908"/>
              <a:ext cx="1545021" cy="3634210"/>
              <a:chOff x="5289423" y="399908"/>
              <a:chExt cx="1545021" cy="3634210"/>
            </a:xfrm>
          </p:grpSpPr>
          <p:sp>
            <p:nvSpPr>
              <p:cNvPr id="12" name="Rectangle 11"/>
              <p:cNvSpPr/>
              <p:nvPr/>
            </p:nvSpPr>
            <p:spPr>
              <a:xfrm>
                <a:off x="5798372" y="1613647"/>
                <a:ext cx="527124" cy="2420471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5289423" y="399908"/>
                <a:ext cx="1545021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Muscle excitations and forces</a:t>
                </a:r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26474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Example: Problem Setup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1" r="65723" b="41"/>
          <a:stretch/>
        </p:blipFill>
        <p:spPr bwMode="auto">
          <a:xfrm>
            <a:off x="840991" y="1436578"/>
            <a:ext cx="3846622" cy="469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340770" y="2186152"/>
            <a:ext cx="201798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Given: </a:t>
            </a:r>
            <a:r>
              <a:rPr lang="el-GR" sz="2800" dirty="0" smtClean="0"/>
              <a:t>Θ</a:t>
            </a:r>
            <a:r>
              <a:rPr lang="en-US" sz="2800" dirty="0" smtClean="0"/>
              <a:t>(t)</a:t>
            </a:r>
          </a:p>
          <a:p>
            <a:endParaRPr lang="en-US" sz="2800" dirty="0" smtClean="0"/>
          </a:p>
          <a:p>
            <a:r>
              <a:rPr lang="en-US" sz="2800" dirty="0" smtClean="0"/>
              <a:t>Find: T(t</a:t>
            </a:r>
            <a:r>
              <a:rPr lang="en-US" sz="2800" dirty="0" smtClean="0"/>
              <a:t>)</a:t>
            </a:r>
            <a:endParaRPr lang="en-US" sz="28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6232634" y="2175639"/>
            <a:ext cx="20705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Only ‘tracking’ this degree of freedom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797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Simple Example: FBD and Equations of Motion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 rot="19962466">
            <a:off x="2184110" y="2613290"/>
            <a:ext cx="735724" cy="29954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2551972" y="4111014"/>
            <a:ext cx="0" cy="101424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505260" y="4433472"/>
            <a:ext cx="557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W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Circular Arrow 7"/>
          <p:cNvSpPr/>
          <p:nvPr/>
        </p:nvSpPr>
        <p:spPr>
          <a:xfrm flipH="1">
            <a:off x="2199875" y="3800959"/>
            <a:ext cx="725213" cy="930165"/>
          </a:xfrm>
          <a:prstGeom prst="circularArrow">
            <a:avLst>
              <a:gd name="adj1" fmla="val 0"/>
              <a:gd name="adj2" fmla="val 1142319"/>
              <a:gd name="adj3" fmla="val 20333937"/>
              <a:gd name="adj4" fmla="val 11072399"/>
              <a:gd name="adj5" fmla="val 12842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1658593" y="2413594"/>
            <a:ext cx="262758" cy="49398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674650" y="2291255"/>
            <a:ext cx="1775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F</a:t>
            </a:r>
            <a:r>
              <a:rPr lang="en-US" baseline="-25000" dirty="0" err="1" smtClean="0">
                <a:solidFill>
                  <a:srgbClr val="FF0000"/>
                </a:solidFill>
              </a:rPr>
              <a:t>spring</a:t>
            </a:r>
            <a:r>
              <a:rPr lang="en-US" dirty="0" smtClean="0">
                <a:solidFill>
                  <a:srgbClr val="FF0000"/>
                </a:solidFill>
              </a:rPr>
              <a:t> + </a:t>
            </a:r>
            <a:r>
              <a:rPr lang="en-US" dirty="0" err="1" smtClean="0">
                <a:solidFill>
                  <a:srgbClr val="FF0000"/>
                </a:solidFill>
              </a:rPr>
              <a:t>F</a:t>
            </a:r>
            <a:r>
              <a:rPr lang="en-US" baseline="-25000" dirty="0" err="1" smtClean="0">
                <a:solidFill>
                  <a:srgbClr val="FF0000"/>
                </a:solidFill>
              </a:rPr>
              <a:t>damper</a:t>
            </a:r>
            <a:endParaRPr lang="en-US" baseline="-250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370668" y="3616293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</a:t>
            </a:r>
            <a:endParaRPr lang="en-US" baseline="-25000" dirty="0">
              <a:solidFill>
                <a:srgbClr val="FF0000"/>
              </a:solidFill>
            </a:endParaRPr>
          </a:p>
        </p:txBody>
      </p:sp>
      <p:sp>
        <p:nvSpPr>
          <p:cNvPr id="15" name="Left Brace 14"/>
          <p:cNvSpPr/>
          <p:nvPr/>
        </p:nvSpPr>
        <p:spPr>
          <a:xfrm rot="-1680000">
            <a:off x="1963328" y="2823104"/>
            <a:ext cx="266738" cy="3027376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1716980" y="4255531"/>
            <a:ext cx="557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</a:t>
            </a:r>
            <a:endParaRPr lang="en-US" dirty="0"/>
          </a:p>
        </p:txBody>
      </p:sp>
      <p:sp>
        <p:nvSpPr>
          <p:cNvPr id="17" name="Oval 16"/>
          <p:cNvSpPr/>
          <p:nvPr/>
        </p:nvSpPr>
        <p:spPr>
          <a:xfrm>
            <a:off x="1408386" y="1881352"/>
            <a:ext cx="129924" cy="105103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821702" y="1573610"/>
            <a:ext cx="853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hinge</a:t>
            </a:r>
            <a:endParaRPr lang="en-US" dirty="0"/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1473348" y="1219200"/>
            <a:ext cx="0" cy="662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1538310" y="1933903"/>
            <a:ext cx="558387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035503" y="1728216"/>
            <a:ext cx="335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1396416" y="945195"/>
            <a:ext cx="557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1006591" y="1785292"/>
            <a:ext cx="410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</a:t>
            </a:r>
            <a:endParaRPr lang="en-US" dirty="0"/>
          </a:p>
        </p:txBody>
      </p:sp>
      <p:sp>
        <p:nvSpPr>
          <p:cNvPr id="28" name="Oval 27"/>
          <p:cNvSpPr/>
          <p:nvPr/>
        </p:nvSpPr>
        <p:spPr>
          <a:xfrm>
            <a:off x="1855070" y="2855028"/>
            <a:ext cx="129924" cy="105103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2494750" y="4058462"/>
            <a:ext cx="129924" cy="105103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1915216" y="2671832"/>
            <a:ext cx="11424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</a:t>
            </a:r>
            <a:r>
              <a:rPr lang="en-US" dirty="0" err="1" smtClean="0"/>
              <a:t>xo,yo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2511245" y="4060470"/>
            <a:ext cx="11424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</a:t>
            </a:r>
            <a:r>
              <a:rPr lang="en-US" dirty="0" err="1" smtClean="0"/>
              <a:t>x,y</a:t>
            </a:r>
            <a:r>
              <a:rPr lang="en-US" dirty="0" smtClean="0"/>
              <a:t>)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Box 31"/>
              <p:cNvSpPr txBox="1"/>
              <p:nvPr/>
            </p:nvSpPr>
            <p:spPr>
              <a:xfrm>
                <a:off x="4200198" y="2042083"/>
                <a:ext cx="3535416" cy="19557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∑</a:t>
                </a:r>
                <a:r>
                  <a:rPr lang="en-US" sz="2400" b="1" dirty="0" smtClean="0"/>
                  <a:t>F</a:t>
                </a:r>
                <a:r>
                  <a:rPr lang="en-US" sz="2400" dirty="0" smtClean="0"/>
                  <a:t> = m</a:t>
                </a:r>
                <a:r>
                  <a:rPr lang="en-US" sz="2400" b="1" dirty="0" smtClean="0"/>
                  <a:t>a</a:t>
                </a:r>
              </a:p>
              <a:p>
                <a:r>
                  <a:rPr lang="en-US" sz="2400" b="1" dirty="0" err="1" smtClean="0"/>
                  <a:t>F</a:t>
                </a:r>
                <a:r>
                  <a:rPr lang="en-US" sz="2400" baseline="-25000" dirty="0" err="1" smtClean="0"/>
                  <a:t>s</a:t>
                </a:r>
                <a:r>
                  <a:rPr lang="en-US" sz="2400" dirty="0" smtClean="0"/>
                  <a:t> + </a:t>
                </a:r>
                <a:r>
                  <a:rPr lang="en-US" sz="2400" b="1" dirty="0" err="1" smtClean="0"/>
                  <a:t>F</a:t>
                </a:r>
                <a:r>
                  <a:rPr lang="en-US" sz="2400" baseline="-25000" dirty="0" err="1" smtClean="0"/>
                  <a:t>d</a:t>
                </a:r>
                <a:r>
                  <a:rPr lang="en-US" sz="2400" dirty="0" smtClean="0"/>
                  <a:t> + </a:t>
                </a:r>
                <a:r>
                  <a:rPr lang="en-US" sz="2400" b="1" dirty="0" smtClean="0"/>
                  <a:t>W</a:t>
                </a:r>
                <a:r>
                  <a:rPr lang="en-US" sz="2400" dirty="0" smtClean="0"/>
                  <a:t> = m</a:t>
                </a:r>
                <a:r>
                  <a:rPr lang="en-US" sz="2400" b="1" dirty="0" smtClean="0"/>
                  <a:t>a</a:t>
                </a:r>
              </a:p>
              <a:p>
                <a:endParaRPr lang="en-US" sz="2400" dirty="0"/>
              </a:p>
              <a:p>
                <a:r>
                  <a:rPr lang="en-US" sz="2400" dirty="0" smtClean="0"/>
                  <a:t>∑</a:t>
                </a:r>
                <a:r>
                  <a:rPr lang="en-US" sz="2400" dirty="0" err="1" smtClean="0"/>
                  <a:t>T</a:t>
                </a:r>
                <a:r>
                  <a:rPr lang="en-US" sz="2400" baseline="-25000" dirty="0" err="1" smtClean="0"/>
                  <a:t>z</a:t>
                </a:r>
                <a:r>
                  <a:rPr lang="en-US" sz="2400" dirty="0" smtClean="0"/>
                  <a:t> = </a:t>
                </a:r>
                <a:r>
                  <a:rPr lang="en-US" sz="2400" dirty="0" err="1" smtClean="0"/>
                  <a:t>I</a:t>
                </a:r>
                <a:r>
                  <a:rPr lang="en-US" sz="2400" baseline="-25000" dirty="0" err="1" smtClean="0"/>
                  <a:t>z</a:t>
                </a:r>
                <a:r>
                  <a:rPr lang="el-GR" sz="2400" dirty="0" smtClean="0"/>
                  <a:t>α</a:t>
                </a:r>
                <a:endParaRPr lang="en-US" sz="2400" dirty="0"/>
              </a:p>
              <a:p>
                <a:r>
                  <a:rPr lang="en-US" sz="2400" dirty="0"/>
                  <a:t>[</a:t>
                </a:r>
                <a:r>
                  <a:rPr lang="en-US" sz="2400" b="1" dirty="0" smtClean="0"/>
                  <a:t>r</a:t>
                </a:r>
                <a:r>
                  <a:rPr lang="en-US" sz="2400" dirty="0" smtClean="0"/>
                  <a:t> x (</a:t>
                </a:r>
                <a:r>
                  <a:rPr lang="en-US" sz="2400" b="1" dirty="0" err="1"/>
                  <a:t>F</a:t>
                </a:r>
                <a:r>
                  <a:rPr lang="en-US" sz="2400" baseline="-25000" dirty="0" err="1"/>
                  <a:t>s</a:t>
                </a:r>
                <a:r>
                  <a:rPr lang="en-US" sz="2400" dirty="0"/>
                  <a:t> + </a:t>
                </a:r>
                <a:r>
                  <a:rPr lang="en-US" sz="2400" b="1" dirty="0" err="1" smtClean="0"/>
                  <a:t>F</a:t>
                </a:r>
                <a:r>
                  <a:rPr lang="en-US" sz="2400" baseline="-25000" dirty="0" err="1" smtClean="0"/>
                  <a:t>d</a:t>
                </a:r>
                <a:r>
                  <a:rPr lang="en-US" sz="2400" dirty="0" smtClean="0"/>
                  <a:t>)]</a:t>
                </a:r>
                <a:r>
                  <a:rPr lang="en-US" sz="2400" dirty="0" smtClean="0">
                    <a:sym typeface="Symbol"/>
                  </a:rPr>
                  <a:t></a:t>
                </a:r>
                <a:r>
                  <a:rPr lang="en-US" sz="2400" b="1" dirty="0" smtClean="0">
                    <a:solidFill>
                      <a:schemeClr val="tx1"/>
                    </a:solidFill>
                    <a:sym typeface="Symbol"/>
                  </a:rPr>
                  <a:t>k</a:t>
                </a:r>
                <a:r>
                  <a:rPr lang="en-US" sz="2400" dirty="0" smtClean="0">
                    <a:solidFill>
                      <a:schemeClr val="tx1"/>
                    </a:solidFill>
                  </a:rPr>
                  <a:t>  + T = </a:t>
                </a:r>
                <a:r>
                  <a:rPr lang="en-US" sz="2400" dirty="0" err="1">
                    <a:solidFill>
                      <a:schemeClr val="tx1"/>
                    </a:solidFill>
                  </a:rPr>
                  <a:t>I</a:t>
                </a:r>
                <a:r>
                  <a:rPr lang="en-US" sz="2400" baseline="-25000" dirty="0" err="1">
                    <a:solidFill>
                      <a:schemeClr val="tx1"/>
                    </a:solidFill>
                  </a:rPr>
                  <a:t>z</a:t>
                </a:r>
                <a14:m>
                  <m:oMath xmlns:m="http://schemas.openxmlformats.org/officeDocument/2006/math">
                    <m:acc>
                      <m:accPr>
                        <m:chr m:val="̈"/>
                        <m:ctrlPr>
                          <a:rPr lang="en-US" sz="2400" i="1" dirty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l-GR" sz="2400" dirty="0">
                            <a:solidFill>
                              <a:schemeClr val="tx1"/>
                            </a:solidFill>
                          </a:rPr>
                          <m:t>θ</m:t>
                        </m:r>
                      </m:e>
                    </m:acc>
                    <m:r>
                      <m:rPr>
                        <m:nor/>
                      </m:rPr>
                      <a:rPr lang="en-US" sz="2400" dirty="0">
                        <a:solidFill>
                          <a:srgbClr val="FF0000"/>
                        </a:solidFill>
                        <a:latin typeface="Cambria Math"/>
                      </a:rPr>
                      <m:t> </m:t>
                    </m:r>
                  </m:oMath>
                </a14:m>
                <a:endParaRPr lang="en-US" sz="2400" dirty="0" smtClean="0"/>
              </a:p>
            </p:txBody>
          </p:sp>
        </mc:Choice>
        <mc:Fallback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00198" y="2042083"/>
                <a:ext cx="3535416" cy="1955792"/>
              </a:xfrm>
              <a:prstGeom prst="rect">
                <a:avLst/>
              </a:prstGeom>
              <a:blipFill rotWithShape="1">
                <a:blip r:embed="rId3"/>
                <a:stretch>
                  <a:fillRect l="-2586" t="-2492" b="-62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4" name="Straight Arrow Connector 33"/>
          <p:cNvCxnSpPr/>
          <p:nvPr/>
        </p:nvCxnSpPr>
        <p:spPr>
          <a:xfrm flipH="1" flipV="1">
            <a:off x="1953464" y="2960131"/>
            <a:ext cx="598508" cy="115088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2128227" y="3174976"/>
            <a:ext cx="3665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200198" y="4455909"/>
            <a:ext cx="2838735" cy="1557003"/>
            <a:chOff x="4200198" y="4455909"/>
            <a:chExt cx="2838735" cy="1557003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7" name="TextBox 36"/>
                <p:cNvSpPr txBox="1"/>
                <p:nvPr/>
              </p:nvSpPr>
              <p:spPr>
                <a:xfrm>
                  <a:off x="4200198" y="4455909"/>
                  <a:ext cx="2830840" cy="80836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̈"/>
                            <m:ctrlPr>
                              <a:rPr lang="en-US" sz="2400" i="1" dirty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m:rPr>
                                <m:nor/>
                              </m:rPr>
                              <a:rPr lang="el-GR" sz="2400" dirty="0">
                                <a:solidFill>
                                  <a:srgbClr val="FF0000"/>
                                </a:solidFill>
                              </a:rPr>
                              <m:t>θ</m:t>
                            </m:r>
                          </m:e>
                        </m:acc>
                        <m:r>
                          <m:rPr>
                            <m:nor/>
                          </m:rPr>
                          <a:rPr lang="en-US" sz="2400" dirty="0">
                            <a:solidFill>
                              <a:srgbClr val="FF0000"/>
                            </a:solidFill>
                            <a:latin typeface="Cambria Math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2400" b="0" i="0" smtClean="0">
                            <a:solidFill>
                              <a:srgbClr val="FF0000"/>
                            </a:solidFill>
                            <a:ea typeface="Cambria Math"/>
                          </a:rPr>
                          <m:t>= </m:t>
                        </m:r>
                        <m:f>
                          <m:fPr>
                            <m:ctrlPr>
                              <a:rPr lang="en-US" sz="24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fPr>
                          <m:num>
                            <m:d>
                              <m:dPr>
                                <m:begChr m:val="["/>
                                <m:endChr m:val="]"/>
                                <m:ctrlPr>
                                  <a:rPr lang="en-US" sz="2400" b="0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  <a:ea typeface="Cambria Math"/>
                                  </a:rPr>
                                </m:ctrlPr>
                              </m:dPr>
                              <m:e>
                                <m:r>
                                  <m:rPr>
                                    <m:nor/>
                                  </m:rPr>
                                  <a:rPr lang="en-US" sz="2400" b="1" i="0" smtClean="0">
                                    <a:solidFill>
                                      <a:srgbClr val="FF0000"/>
                                    </a:solidFill>
                                    <a:ea typeface="Cambria Math"/>
                                  </a:rPr>
                                  <m:t>r</m:t>
                                </m:r>
                                <m:r>
                                  <m:rPr>
                                    <m:nor/>
                                  </m:rPr>
                                  <a:rPr lang="en-US" sz="2400" b="0" i="0" smtClean="0">
                                    <a:solidFill>
                                      <a:srgbClr val="FF0000"/>
                                    </a:solidFill>
                                    <a:ea typeface="Cambria Math"/>
                                  </a:rPr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en-US" sz="2400" b="0" i="0" smtClean="0">
                                    <a:solidFill>
                                      <a:srgbClr val="FF0000"/>
                                    </a:solidFill>
                                    <a:ea typeface="Cambria Math"/>
                                  </a:rPr>
                                  <m:t>x</m:t>
                                </m:r>
                                <m:r>
                                  <m:rPr>
                                    <m:nor/>
                                  </m:rPr>
                                  <a:rPr lang="en-US" sz="2400" b="0" i="0" smtClean="0">
                                    <a:solidFill>
                                      <a:srgbClr val="FF0000"/>
                                    </a:solidFill>
                                    <a:ea typeface="Cambria Math"/>
                                  </a:rPr>
                                  <m:t> </m:t>
                                </m:r>
                                <m:d>
                                  <m:dPr>
                                    <m:ctrlPr>
                                      <a:rPr lang="en-US" sz="2400" b="0" i="1" smtClean="0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m:rPr>
                                        <m:nor/>
                                      </m:rPr>
                                      <a:rPr lang="en-US" sz="2400" b="1" i="0" smtClean="0">
                                        <a:solidFill>
                                          <a:srgbClr val="FF0000"/>
                                        </a:solidFill>
                                        <a:ea typeface="Cambria Math"/>
                                      </a:rPr>
                                      <m:t>F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2400" b="0" i="0" baseline="-25000" smtClean="0">
                                        <a:solidFill>
                                          <a:srgbClr val="FF0000"/>
                                        </a:solidFill>
                                        <a:ea typeface="Cambria Math"/>
                                      </a:rPr>
                                      <m:t>s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2400" b="0" i="0" smtClean="0">
                                        <a:solidFill>
                                          <a:srgbClr val="FF0000"/>
                                        </a:solidFill>
                                        <a:ea typeface="Cambria Math"/>
                                      </a:rPr>
                                      <m:t>+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2400" b="1" i="0" smtClean="0">
                                        <a:solidFill>
                                          <a:srgbClr val="FF0000"/>
                                        </a:solidFill>
                                        <a:ea typeface="Cambria Math"/>
                                      </a:rPr>
                                      <m:t>F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2400" b="0" i="0" baseline="-25000" smtClean="0">
                                        <a:solidFill>
                                          <a:srgbClr val="FF0000"/>
                                        </a:solidFill>
                                        <a:ea typeface="Cambria Math"/>
                                      </a:rPr>
                                      <m:t>d</m:t>
                                    </m:r>
                                  </m:e>
                                </m:d>
                              </m:e>
                            </m:d>
                            <m:r>
                              <m:rPr>
                                <m:nor/>
                              </m:rPr>
                              <a:rPr lang="en-US" sz="2400" b="0" i="0" smtClean="0">
                                <a:solidFill>
                                  <a:srgbClr val="FF0000"/>
                                </a:solidFill>
                                <a:ea typeface="Cambria Math"/>
                              </a:rPr>
                              <m:t>∙</m:t>
                            </m:r>
                            <m:r>
                              <m:rPr>
                                <m:nor/>
                              </m:rPr>
                              <a:rPr lang="en-US" sz="2400" b="1" i="0" smtClean="0">
                                <a:solidFill>
                                  <a:srgbClr val="FF0000"/>
                                </a:solidFill>
                                <a:ea typeface="Cambria Math"/>
                              </a:rPr>
                              <m:t>k</m:t>
                            </m:r>
                            <m:r>
                              <m:rPr>
                                <m:nor/>
                              </m:rPr>
                              <a:rPr lang="en-US" sz="2400" b="0" i="0" smtClean="0">
                                <a:solidFill>
                                  <a:srgbClr val="FF0000"/>
                                </a:solidFill>
                                <a:ea typeface="Cambria Math"/>
                              </a:rPr>
                              <m:t> +</m:t>
                            </m:r>
                            <m:r>
                              <m:rPr>
                                <m:nor/>
                              </m:rPr>
                              <a:rPr lang="en-US" sz="2400" b="0" i="0" smtClean="0">
                                <a:solidFill>
                                  <a:srgbClr val="FF0000"/>
                                </a:solidFill>
                                <a:ea typeface="Cambria Math"/>
                              </a:rPr>
                              <m:t>T</m:t>
                            </m:r>
                          </m:num>
                          <m:den>
                            <m:r>
                              <m:rPr>
                                <m:nor/>
                              </m:rPr>
                              <a:rPr lang="en-US" sz="2400" b="0" i="0" smtClean="0">
                                <a:solidFill>
                                  <a:srgbClr val="FF0000"/>
                                </a:solidFill>
                                <a:ea typeface="Cambria Math"/>
                              </a:rPr>
                              <m:t>I</m:t>
                            </m:r>
                            <m:r>
                              <m:rPr>
                                <m:nor/>
                              </m:rPr>
                              <a:rPr lang="en-US" sz="2400" b="0" i="0" baseline="-25000" smtClean="0">
                                <a:solidFill>
                                  <a:srgbClr val="FF0000"/>
                                </a:solidFill>
                                <a:ea typeface="Cambria Math"/>
                              </a:rPr>
                              <m:t>z</m:t>
                            </m:r>
                          </m:den>
                        </m:f>
                      </m:oMath>
                    </m:oMathPara>
                  </a14:m>
                  <a:endParaRPr lang="en-US" sz="24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>
            <p:sp>
              <p:nvSpPr>
                <p:cNvPr id="37" name="TextBox 3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00198" y="4455909"/>
                  <a:ext cx="2830840" cy="808363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b="-225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" name="TextBox 2"/>
            <p:cNvSpPr txBox="1"/>
            <p:nvPr/>
          </p:nvSpPr>
          <p:spPr>
            <a:xfrm>
              <a:off x="4200198" y="5366581"/>
              <a:ext cx="283873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Integrate to get velocity and position.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171865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Simple Example: </a:t>
            </a:r>
            <a:r>
              <a:rPr lang="en-US" dirty="0" smtClean="0"/>
              <a:t>CMC Solution </a:t>
            </a:r>
            <a:r>
              <a:rPr lang="en-US" dirty="0" smtClean="0"/>
              <a:t>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Set an initial state (position and velocities)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Using the current time </a:t>
            </a:r>
            <a:r>
              <a:rPr lang="en-US" dirty="0" smtClean="0"/>
              <a:t>(t) and state (</a:t>
            </a:r>
            <a:r>
              <a:rPr lang="el-GR" dirty="0" smtClean="0"/>
              <a:t>θ</a:t>
            </a:r>
            <a:r>
              <a:rPr lang="en-US" dirty="0" smtClean="0"/>
              <a:t>), </a:t>
            </a:r>
            <a:r>
              <a:rPr lang="en-US" dirty="0" smtClean="0"/>
              <a:t>use CMC to compute the </a:t>
            </a:r>
            <a:r>
              <a:rPr lang="en-US" dirty="0" smtClean="0"/>
              <a:t>torque:</a:t>
            </a:r>
            <a:endParaRPr lang="en-US" dirty="0" smtClean="0"/>
          </a:p>
          <a:p>
            <a:pPr marL="914400" lvl="1" indent="-514350"/>
            <a:r>
              <a:rPr lang="en-US" dirty="0" smtClean="0"/>
              <a:t>PD Controller</a:t>
            </a:r>
          </a:p>
          <a:p>
            <a:pPr marL="914400" lvl="1" indent="-514350"/>
            <a:r>
              <a:rPr lang="en-US" dirty="0" smtClean="0"/>
              <a:t>Static Optimization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Apply the torque to the pendulum and integrate forward a small amount of time to get to a new configuration</a:t>
            </a:r>
          </a:p>
          <a:p>
            <a:pPr marL="914400" lvl="1" indent="-514350"/>
            <a:r>
              <a:rPr lang="en-US" dirty="0" smtClean="0"/>
              <a:t>Forward </a:t>
            </a:r>
            <a:r>
              <a:rPr lang="en-US" dirty="0" smtClean="0"/>
              <a:t>dynamics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Go back to step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1048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0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B4513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Example: PD Controller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Compute the desired accelerations needed to drive the model coordinates to the given experimental </a:t>
            </a:r>
            <a:r>
              <a:rPr lang="en-US" dirty="0" smtClean="0"/>
              <a:t>coordinates.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Note </a:t>
            </a:r>
            <a:r>
              <a:rPr lang="en-US" dirty="0"/>
              <a:t>this is only done for </a:t>
            </a:r>
            <a:r>
              <a:rPr lang="el-GR" dirty="0"/>
              <a:t>θ</a:t>
            </a:r>
            <a:r>
              <a:rPr lang="en-US" dirty="0"/>
              <a:t>, since this is the only degree of freedom being tracked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Example, if </a:t>
            </a:r>
            <a:r>
              <a:rPr lang="el-GR" dirty="0" smtClean="0"/>
              <a:t>θ</a:t>
            </a:r>
            <a:r>
              <a:rPr lang="en-US" baseline="-25000" dirty="0" smtClean="0"/>
              <a:t>mod</a:t>
            </a:r>
            <a:r>
              <a:rPr lang="en-US" dirty="0" smtClean="0"/>
              <a:t> &lt; </a:t>
            </a:r>
            <a:r>
              <a:rPr lang="el-GR" dirty="0" smtClean="0"/>
              <a:t>θ</a:t>
            </a:r>
            <a:r>
              <a:rPr lang="en-US" baseline="-25000" dirty="0" err="1" smtClean="0"/>
              <a:t>exp</a:t>
            </a:r>
            <a:r>
              <a:rPr lang="en-US" dirty="0" smtClean="0"/>
              <a:t>, the model is behind and needs to speed up (accelerate model) </a:t>
            </a:r>
            <a:endParaRPr lang="en-US" dirty="0"/>
          </a:p>
          <a:p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1585729" y="2777324"/>
                <a:ext cx="5972276" cy="5277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̈"/>
                        <m:ctrlPr>
                          <a:rPr lang="en-US" sz="2400" i="1" smtClean="0">
                            <a:latin typeface="Cambria Math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24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sz="2400" i="0" smtClean="0">
                                <a:ea typeface="Cambria Math"/>
                              </a:rPr>
                              <m:t>θ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en-US" sz="2400" b="0" i="0" smtClean="0"/>
                              <m:t>des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sz="2400" dirty="0" smtClean="0"/>
                  <a:t>=</a:t>
                </a: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̈"/>
                        <m:ctrlPr>
                          <a:rPr lang="en-US" sz="2400" i="1">
                            <a:latin typeface="Cambria Math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sz="2400" i="0">
                                <a:ea typeface="Cambria Math"/>
                              </a:rPr>
                              <m:t>θ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en-US" sz="2400" b="0" i="0" smtClean="0">
                                <a:ea typeface="Cambria Math"/>
                              </a:rPr>
                              <m:t>exp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sz="2400" dirty="0" smtClean="0"/>
                  <a:t> + k</a:t>
                </a:r>
                <a:r>
                  <a:rPr lang="en-US" sz="2400" baseline="-25000" dirty="0" smtClean="0"/>
                  <a:t>v</a:t>
                </a:r>
                <a:r>
                  <a:rPr lang="en-US" sz="2400" dirty="0" smtClean="0"/>
                  <a:t>(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sz="2400" i="1" smtClean="0">
                            <a:latin typeface="Cambria Math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24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sz="2400" i="0">
                                <a:ea typeface="Cambria Math"/>
                              </a:rPr>
                              <m:t>θ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en-US" sz="2400" b="0" i="0" smtClean="0">
                                <a:ea typeface="Cambria Math"/>
                              </a:rPr>
                              <m:t>exp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sz="2400" dirty="0" smtClean="0"/>
                  <a:t> -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sz="2400" i="1">
                            <a:latin typeface="Cambria Math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sz="2400" i="0">
                                <a:ea typeface="Cambria Math"/>
                              </a:rPr>
                              <m:t>θ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en-US" sz="2400" b="0" i="0" smtClean="0">
                                <a:ea typeface="Cambria Math"/>
                              </a:rPr>
                              <m:t>mod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sz="2400" dirty="0"/>
                  <a:t> </a:t>
                </a:r>
                <a:r>
                  <a:rPr lang="en-US" sz="2400" dirty="0" smtClean="0"/>
                  <a:t>) + </a:t>
                </a:r>
                <a:r>
                  <a:rPr lang="en-US" sz="2400" dirty="0" err="1" smtClean="0"/>
                  <a:t>k</a:t>
                </a:r>
                <a:r>
                  <a:rPr lang="en-US" sz="2400" baseline="-25000" dirty="0" err="1" smtClean="0"/>
                  <a:t>u</a:t>
                </a:r>
                <a:r>
                  <a:rPr lang="en-US" sz="2400" dirty="0" smtClean="0"/>
                  <a:t>(</a:t>
                </a:r>
                <a:r>
                  <a:rPr lang="el-GR" sz="2400" dirty="0" smtClean="0"/>
                  <a:t>θ</a:t>
                </a:r>
                <a:r>
                  <a:rPr lang="en-US" sz="2400" baseline="-25000" dirty="0" err="1" smtClean="0"/>
                  <a:t>exp</a:t>
                </a:r>
                <a:r>
                  <a:rPr lang="en-US" sz="2400" dirty="0" smtClean="0"/>
                  <a:t> – </a:t>
                </a:r>
                <a:r>
                  <a:rPr lang="el-GR" sz="2400" dirty="0" smtClean="0"/>
                  <a:t>θ</a:t>
                </a:r>
                <a:r>
                  <a:rPr lang="en-US" sz="2400" baseline="-25000" dirty="0" smtClean="0"/>
                  <a:t>mod</a:t>
                </a:r>
                <a:r>
                  <a:rPr lang="en-US" sz="2400" dirty="0" smtClean="0"/>
                  <a:t>)</a:t>
                </a:r>
                <a:endParaRPr lang="en-US" sz="2400" dirty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85729" y="2777324"/>
                <a:ext cx="5972276" cy="527709"/>
              </a:xfrm>
              <a:prstGeom prst="rect">
                <a:avLst/>
              </a:prstGeom>
              <a:blipFill rotWithShape="1">
                <a:blip r:embed="rId2"/>
                <a:stretch>
                  <a:fillRect t="-3488" r="-510" b="-197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87636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Simple Example: </a:t>
            </a:r>
            <a:r>
              <a:rPr lang="en-US" dirty="0" smtClean="0"/>
              <a:t>CMC Solution </a:t>
            </a:r>
            <a:r>
              <a:rPr lang="en-US" dirty="0" smtClean="0"/>
              <a:t>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Set an initial state (position and velocities)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Using the current time </a:t>
            </a:r>
            <a:r>
              <a:rPr lang="en-US" dirty="0" smtClean="0"/>
              <a:t>(t) and state (</a:t>
            </a:r>
            <a:r>
              <a:rPr lang="el-GR" dirty="0" smtClean="0"/>
              <a:t>θ</a:t>
            </a:r>
            <a:r>
              <a:rPr lang="en-US" dirty="0" smtClean="0"/>
              <a:t>), </a:t>
            </a:r>
            <a:r>
              <a:rPr lang="en-US" dirty="0" smtClean="0"/>
              <a:t>use CMC to compute the </a:t>
            </a:r>
            <a:r>
              <a:rPr lang="en-US" dirty="0" smtClean="0"/>
              <a:t>torque:</a:t>
            </a:r>
            <a:endParaRPr lang="en-US" dirty="0" smtClean="0"/>
          </a:p>
          <a:p>
            <a:pPr marL="914400" lvl="1" indent="-514350"/>
            <a:r>
              <a:rPr lang="en-US" dirty="0" smtClean="0"/>
              <a:t>PD Controller</a:t>
            </a:r>
          </a:p>
          <a:p>
            <a:pPr marL="914400" lvl="1" indent="-514350"/>
            <a:r>
              <a:rPr lang="en-US" dirty="0" smtClean="0"/>
              <a:t>Static Optimization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Apply the torque to the pendulum and integrate forward a small amount of time to get to a new configuration</a:t>
            </a:r>
          </a:p>
          <a:p>
            <a:pPr marL="914400" lvl="1" indent="-514350"/>
            <a:r>
              <a:rPr lang="en-US" dirty="0" smtClean="0"/>
              <a:t>Forward </a:t>
            </a:r>
            <a:r>
              <a:rPr lang="en-US" dirty="0" smtClean="0"/>
              <a:t>dynamics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Go back to step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1082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0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B4513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442</TotalTime>
  <Words>710</Words>
  <Application>Microsoft Office PowerPoint</Application>
  <PresentationFormat>On-screen Show (4:3)</PresentationFormat>
  <Paragraphs>109</Paragraphs>
  <Slides>13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BME 498: Simulation of Human Movement</vt:lpstr>
      <vt:lpstr>OpenSim Analyses</vt:lpstr>
      <vt:lpstr>PowerPoint Presentation</vt:lpstr>
      <vt:lpstr>PowerPoint Presentation</vt:lpstr>
      <vt:lpstr>Simple Example: Problem Setup</vt:lpstr>
      <vt:lpstr>Simple Example: FBD and Equations of Motion</vt:lpstr>
      <vt:lpstr>Simple Example: CMC Solution Process</vt:lpstr>
      <vt:lpstr>Simple Example: PD Controller</vt:lpstr>
      <vt:lpstr>Simple Example: CMC Solution Process</vt:lpstr>
      <vt:lpstr>Simple Example: Static Optimization</vt:lpstr>
      <vt:lpstr>Simple Example: CMC Solution Process</vt:lpstr>
      <vt:lpstr>Simple Example: Forward Dynamics</vt:lpstr>
      <vt:lpstr>Simple Example: CMC Solution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Hill Muscle Model</dc:title>
  <dc:creator>Schmitz, Anne M</dc:creator>
  <cp:lastModifiedBy>PC_Tech</cp:lastModifiedBy>
  <cp:revision>74</cp:revision>
  <dcterms:created xsi:type="dcterms:W3CDTF">2013-03-28T17:28:47Z</dcterms:created>
  <dcterms:modified xsi:type="dcterms:W3CDTF">2014-11-20T21:25:52Z</dcterms:modified>
</cp:coreProperties>
</file>