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handoutMasterIdLst>
    <p:handoutMasterId r:id="rId3"/>
  </p:handoutMasterIdLst>
  <p:sldIdLst>
    <p:sldId id="258" r:id="rId2"/>
  </p:sldIdLst>
  <p:sldSz cx="32918400" cy="43891200"/>
  <p:notesSz cx="9601200" cy="7315200"/>
  <p:defaultTextStyle>
    <a:defPPr>
      <a:defRPr lang="en-US"/>
    </a:defPPr>
    <a:lvl1pPr algn="l" rtl="0" eaLnBrk="0" fontAlgn="base" hangingPunct="0">
      <a:spcBef>
        <a:spcPct val="0"/>
      </a:spcBef>
      <a:spcAft>
        <a:spcPct val="0"/>
      </a:spcAft>
      <a:defRPr sz="1300" kern="1200">
        <a:solidFill>
          <a:schemeClr val="tx1"/>
        </a:solidFill>
        <a:latin typeface="Times New Roman" pitchFamily="18" charset="0"/>
        <a:ea typeface="+mn-ea"/>
        <a:cs typeface="+mn-cs"/>
      </a:defRPr>
    </a:lvl1pPr>
    <a:lvl2pPr marL="417383" algn="l" rtl="0" eaLnBrk="0" fontAlgn="base" hangingPunct="0">
      <a:spcBef>
        <a:spcPct val="0"/>
      </a:spcBef>
      <a:spcAft>
        <a:spcPct val="0"/>
      </a:spcAft>
      <a:defRPr sz="1300" kern="1200">
        <a:solidFill>
          <a:schemeClr val="tx1"/>
        </a:solidFill>
        <a:latin typeface="Times New Roman" pitchFamily="18" charset="0"/>
        <a:ea typeface="+mn-ea"/>
        <a:cs typeface="+mn-cs"/>
      </a:defRPr>
    </a:lvl2pPr>
    <a:lvl3pPr marL="834767" algn="l" rtl="0" eaLnBrk="0" fontAlgn="base" hangingPunct="0">
      <a:spcBef>
        <a:spcPct val="0"/>
      </a:spcBef>
      <a:spcAft>
        <a:spcPct val="0"/>
      </a:spcAft>
      <a:defRPr sz="1300" kern="1200">
        <a:solidFill>
          <a:schemeClr val="tx1"/>
        </a:solidFill>
        <a:latin typeface="Times New Roman" pitchFamily="18" charset="0"/>
        <a:ea typeface="+mn-ea"/>
        <a:cs typeface="+mn-cs"/>
      </a:defRPr>
    </a:lvl3pPr>
    <a:lvl4pPr marL="1252149" algn="l" rtl="0" eaLnBrk="0" fontAlgn="base" hangingPunct="0">
      <a:spcBef>
        <a:spcPct val="0"/>
      </a:spcBef>
      <a:spcAft>
        <a:spcPct val="0"/>
      </a:spcAft>
      <a:defRPr sz="1300" kern="1200">
        <a:solidFill>
          <a:schemeClr val="tx1"/>
        </a:solidFill>
        <a:latin typeface="Times New Roman" pitchFamily="18" charset="0"/>
        <a:ea typeface="+mn-ea"/>
        <a:cs typeface="+mn-cs"/>
      </a:defRPr>
    </a:lvl4pPr>
    <a:lvl5pPr marL="1669534" algn="l" rtl="0" eaLnBrk="0" fontAlgn="base" hangingPunct="0">
      <a:spcBef>
        <a:spcPct val="0"/>
      </a:spcBef>
      <a:spcAft>
        <a:spcPct val="0"/>
      </a:spcAft>
      <a:defRPr sz="1300" kern="1200">
        <a:solidFill>
          <a:schemeClr val="tx1"/>
        </a:solidFill>
        <a:latin typeface="Times New Roman" pitchFamily="18" charset="0"/>
        <a:ea typeface="+mn-ea"/>
        <a:cs typeface="+mn-cs"/>
      </a:defRPr>
    </a:lvl5pPr>
    <a:lvl6pPr marL="2086916" algn="l" defTabSz="834767" rtl="0" eaLnBrk="1" latinLnBrk="0" hangingPunct="1">
      <a:defRPr sz="1300" kern="1200">
        <a:solidFill>
          <a:schemeClr val="tx1"/>
        </a:solidFill>
        <a:latin typeface="Times New Roman" pitchFamily="18" charset="0"/>
        <a:ea typeface="+mn-ea"/>
        <a:cs typeface="+mn-cs"/>
      </a:defRPr>
    </a:lvl6pPr>
    <a:lvl7pPr marL="2504300" algn="l" defTabSz="834767" rtl="0" eaLnBrk="1" latinLnBrk="0" hangingPunct="1">
      <a:defRPr sz="1300" kern="1200">
        <a:solidFill>
          <a:schemeClr val="tx1"/>
        </a:solidFill>
        <a:latin typeface="Times New Roman" pitchFamily="18" charset="0"/>
        <a:ea typeface="+mn-ea"/>
        <a:cs typeface="+mn-cs"/>
      </a:defRPr>
    </a:lvl7pPr>
    <a:lvl8pPr marL="2921683" algn="l" defTabSz="834767" rtl="0" eaLnBrk="1" latinLnBrk="0" hangingPunct="1">
      <a:defRPr sz="1300" kern="1200">
        <a:solidFill>
          <a:schemeClr val="tx1"/>
        </a:solidFill>
        <a:latin typeface="Times New Roman" pitchFamily="18" charset="0"/>
        <a:ea typeface="+mn-ea"/>
        <a:cs typeface="+mn-cs"/>
      </a:defRPr>
    </a:lvl8pPr>
    <a:lvl9pPr marL="3339067" algn="l" defTabSz="834767" rtl="0" eaLnBrk="1" latinLnBrk="0" hangingPunct="1">
      <a:defRPr sz="13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13824">
          <p15:clr>
            <a:srgbClr val="A4A3A4"/>
          </p15:clr>
        </p15:guide>
        <p15:guide id="2" pos="103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we234" initials="c" lastIdx="4" clrIdx="0"/>
  <p:cmAuthor id="1" name="bwno222" initials="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5A0000"/>
    <a:srgbClr val="6C0000"/>
    <a:srgbClr val="800000"/>
    <a:srgbClr val="FFCC00"/>
    <a:srgbClr val="CC0000"/>
    <a:srgbClr val="000000"/>
    <a:srgbClr val="0032D2"/>
    <a:srgbClr val="333399"/>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2787"/>
    <p:restoredTop sz="99424" autoAdjust="0"/>
  </p:normalViewPr>
  <p:slideViewPr>
    <p:cSldViewPr snapToGrid="0">
      <p:cViewPr>
        <p:scale>
          <a:sx n="20" d="100"/>
          <a:sy n="20" d="100"/>
        </p:scale>
        <p:origin x="-2604" y="-72"/>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4160520" cy="366843"/>
          </a:xfrm>
          <a:prstGeom prst="rect">
            <a:avLst/>
          </a:prstGeom>
          <a:noFill/>
          <a:ln w="9525">
            <a:noFill/>
            <a:miter lim="800000"/>
            <a:headEnd/>
            <a:tailEnd/>
          </a:ln>
          <a:effectLst/>
        </p:spPr>
        <p:txBody>
          <a:bodyPr vert="horz" wrap="square" lIns="96800" tIns="48400" rIns="96800" bIns="48400" numCol="1" anchor="t" anchorCtr="0" compatLnSpc="1">
            <a:prstTxWarp prst="textNoShape">
              <a:avLst/>
            </a:prstTxWarp>
          </a:bodyPr>
          <a:lstStyle>
            <a:lvl1pPr>
              <a:defRPr sz="1200"/>
            </a:lvl1pPr>
          </a:lstStyle>
          <a:p>
            <a:endParaRPr lang="en-US"/>
          </a:p>
        </p:txBody>
      </p:sp>
      <p:sp>
        <p:nvSpPr>
          <p:cNvPr id="20483" name="Rectangle 3"/>
          <p:cNvSpPr>
            <a:spLocks noGrp="1" noChangeArrowheads="1"/>
          </p:cNvSpPr>
          <p:nvPr>
            <p:ph type="dt" sz="quarter" idx="1"/>
          </p:nvPr>
        </p:nvSpPr>
        <p:spPr bwMode="auto">
          <a:xfrm>
            <a:off x="5440681" y="0"/>
            <a:ext cx="4160520" cy="366843"/>
          </a:xfrm>
          <a:prstGeom prst="rect">
            <a:avLst/>
          </a:prstGeom>
          <a:noFill/>
          <a:ln w="9525">
            <a:noFill/>
            <a:miter lim="800000"/>
            <a:headEnd/>
            <a:tailEnd/>
          </a:ln>
          <a:effectLst/>
        </p:spPr>
        <p:txBody>
          <a:bodyPr vert="horz" wrap="square" lIns="96800" tIns="48400" rIns="96800" bIns="48400" numCol="1" anchor="t" anchorCtr="0" compatLnSpc="1">
            <a:prstTxWarp prst="textNoShape">
              <a:avLst/>
            </a:prstTxWarp>
          </a:bodyPr>
          <a:lstStyle>
            <a:lvl1pPr algn="r">
              <a:defRPr sz="1200"/>
            </a:lvl1pPr>
          </a:lstStyle>
          <a:p>
            <a:endParaRPr lang="en-US"/>
          </a:p>
        </p:txBody>
      </p:sp>
      <p:sp>
        <p:nvSpPr>
          <p:cNvPr id="20484" name="Rectangle 4"/>
          <p:cNvSpPr>
            <a:spLocks noGrp="1" noChangeArrowheads="1"/>
          </p:cNvSpPr>
          <p:nvPr>
            <p:ph type="ftr" sz="quarter" idx="2"/>
          </p:nvPr>
        </p:nvSpPr>
        <p:spPr bwMode="auto">
          <a:xfrm>
            <a:off x="0" y="6970010"/>
            <a:ext cx="4160520" cy="366843"/>
          </a:xfrm>
          <a:prstGeom prst="rect">
            <a:avLst/>
          </a:prstGeom>
          <a:noFill/>
          <a:ln w="9525">
            <a:noFill/>
            <a:miter lim="800000"/>
            <a:headEnd/>
            <a:tailEnd/>
          </a:ln>
          <a:effectLst/>
        </p:spPr>
        <p:txBody>
          <a:bodyPr vert="horz" wrap="square" lIns="96800" tIns="48400" rIns="96800" bIns="48400" numCol="1" anchor="b" anchorCtr="0" compatLnSpc="1">
            <a:prstTxWarp prst="textNoShape">
              <a:avLst/>
            </a:prstTxWarp>
          </a:bodyPr>
          <a:lstStyle>
            <a:lvl1pPr>
              <a:defRPr sz="1200"/>
            </a:lvl1pPr>
          </a:lstStyle>
          <a:p>
            <a:endParaRPr lang="en-US"/>
          </a:p>
        </p:txBody>
      </p:sp>
      <p:sp>
        <p:nvSpPr>
          <p:cNvPr id="20485" name="Rectangle 5"/>
          <p:cNvSpPr>
            <a:spLocks noGrp="1" noChangeArrowheads="1"/>
          </p:cNvSpPr>
          <p:nvPr>
            <p:ph type="sldNum" sz="quarter" idx="3"/>
          </p:nvPr>
        </p:nvSpPr>
        <p:spPr bwMode="auto">
          <a:xfrm>
            <a:off x="5440681" y="6970010"/>
            <a:ext cx="4160520" cy="366843"/>
          </a:xfrm>
          <a:prstGeom prst="rect">
            <a:avLst/>
          </a:prstGeom>
          <a:noFill/>
          <a:ln w="9525">
            <a:noFill/>
            <a:miter lim="800000"/>
            <a:headEnd/>
            <a:tailEnd/>
          </a:ln>
          <a:effectLst/>
        </p:spPr>
        <p:txBody>
          <a:bodyPr vert="horz" wrap="square" lIns="96800" tIns="48400" rIns="96800" bIns="48400" numCol="1" anchor="b" anchorCtr="0" compatLnSpc="1">
            <a:prstTxWarp prst="textNoShape">
              <a:avLst/>
            </a:prstTxWarp>
          </a:bodyPr>
          <a:lstStyle>
            <a:lvl1pPr algn="r">
              <a:defRPr sz="1200"/>
            </a:lvl1pPr>
          </a:lstStyle>
          <a:p>
            <a:fld id="{1058030E-B92C-4A0F-AA09-DBBAB1AD6D51}" type="slidenum">
              <a:rPr lang="en-US"/>
              <a:pPr/>
              <a:t>‹#›</a:t>
            </a:fld>
            <a:endParaRPr lang="en-US"/>
          </a:p>
        </p:txBody>
      </p:sp>
    </p:spTree>
    <p:extLst>
      <p:ext uri="{BB962C8B-B14F-4D97-AF65-F5344CB8AC3E}">
        <p14:creationId xmlns:p14="http://schemas.microsoft.com/office/powerpoint/2010/main" val="26078203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4" name="Rectangle 2"/>
          <p:cNvSpPr>
            <a:spLocks noChangeArrowheads="1"/>
          </p:cNvSpPr>
          <p:nvPr/>
        </p:nvSpPr>
        <p:spPr bwMode="ltGray">
          <a:xfrm>
            <a:off x="0" y="0"/>
            <a:ext cx="2971800" cy="43891200"/>
          </a:xfrm>
          <a:prstGeom prst="rect">
            <a:avLst/>
          </a:prstGeom>
          <a:solidFill>
            <a:schemeClr val="tx2">
              <a:alpha val="50000"/>
            </a:schemeClr>
          </a:solidFill>
          <a:ln w="9525">
            <a:noFill/>
            <a:miter lim="800000"/>
            <a:headEnd/>
            <a:tailEnd/>
          </a:ln>
        </p:spPr>
        <p:txBody>
          <a:bodyPr wrap="none" lIns="83476" tIns="41738" rIns="83476" bIns="41738" anchor="ctr"/>
          <a:lstStyle/>
          <a:p>
            <a:endParaRPr lang="en-US"/>
          </a:p>
        </p:txBody>
      </p:sp>
      <p:sp>
        <p:nvSpPr>
          <p:cNvPr id="18435" name="Rectangle 3"/>
          <p:cNvSpPr>
            <a:spLocks noGrp="1" noChangeArrowheads="1"/>
          </p:cNvSpPr>
          <p:nvPr>
            <p:ph type="ctrTitle"/>
          </p:nvPr>
        </p:nvSpPr>
        <p:spPr>
          <a:xfrm>
            <a:off x="2468677" y="13654617"/>
            <a:ext cx="27981049" cy="7315200"/>
          </a:xfrm>
        </p:spPr>
        <p:txBody>
          <a:bodyPr/>
          <a:lstStyle>
            <a:lvl1pPr>
              <a:defRPr/>
            </a:lvl1pPr>
          </a:lstStyle>
          <a:p>
            <a:r>
              <a:rPr lang="en-US"/>
              <a:t>Click to edit Master title style</a:t>
            </a:r>
          </a:p>
        </p:txBody>
      </p:sp>
      <p:sp>
        <p:nvSpPr>
          <p:cNvPr id="18436" name="Rectangle 4"/>
          <p:cNvSpPr>
            <a:spLocks noGrp="1" noChangeArrowheads="1"/>
          </p:cNvSpPr>
          <p:nvPr>
            <p:ph type="subTitle" idx="1"/>
          </p:nvPr>
        </p:nvSpPr>
        <p:spPr>
          <a:xfrm>
            <a:off x="5211877" y="24870834"/>
            <a:ext cx="23042676" cy="11218333"/>
          </a:xfrm>
        </p:spPr>
        <p:txBody>
          <a:bodyPr/>
          <a:lstStyle>
            <a:lvl1pPr marL="0" indent="0" algn="ctr">
              <a:buFont typeface="Monotype Sorts" pitchFamily="2" charset="2"/>
              <a:buNone/>
              <a:defRPr/>
            </a:lvl1pPr>
          </a:lstStyle>
          <a:p>
            <a:r>
              <a:rPr lang="en-US"/>
              <a:t>Click to edit Master subtitle style</a:t>
            </a:r>
          </a:p>
        </p:txBody>
      </p:sp>
      <p:sp>
        <p:nvSpPr>
          <p:cNvPr id="18437" name="Rectangle 5"/>
          <p:cNvSpPr>
            <a:spLocks noGrp="1" noChangeArrowheads="1"/>
          </p:cNvSpPr>
          <p:nvPr>
            <p:ph type="dt" sz="half" idx="2"/>
          </p:nvPr>
        </p:nvSpPr>
        <p:spPr/>
        <p:txBody>
          <a:bodyPr/>
          <a:lstStyle>
            <a:lvl1pPr>
              <a:defRPr>
                <a:solidFill>
                  <a:srgbClr val="CCECFF"/>
                </a:solidFill>
              </a:defRPr>
            </a:lvl1pPr>
          </a:lstStyle>
          <a:p>
            <a:endParaRPr lang="en-US"/>
          </a:p>
        </p:txBody>
      </p:sp>
      <p:sp>
        <p:nvSpPr>
          <p:cNvPr id="18438" name="Rectangle 6"/>
          <p:cNvSpPr>
            <a:spLocks noGrp="1" noChangeArrowheads="1"/>
          </p:cNvSpPr>
          <p:nvPr>
            <p:ph type="ftr" sz="quarter" idx="3"/>
          </p:nvPr>
        </p:nvSpPr>
        <p:spPr/>
        <p:txBody>
          <a:bodyPr/>
          <a:lstStyle>
            <a:lvl1pPr>
              <a:defRPr>
                <a:solidFill>
                  <a:srgbClr val="CCECFF"/>
                </a:solidFill>
              </a:defRPr>
            </a:lvl1pPr>
          </a:lstStyle>
          <a:p>
            <a:endParaRPr lang="en-US"/>
          </a:p>
        </p:txBody>
      </p:sp>
      <p:sp>
        <p:nvSpPr>
          <p:cNvPr id="18439" name="Rectangle 7"/>
          <p:cNvSpPr>
            <a:spLocks noGrp="1" noChangeArrowheads="1"/>
          </p:cNvSpPr>
          <p:nvPr>
            <p:ph type="sldNum" sz="quarter" idx="4"/>
          </p:nvPr>
        </p:nvSpPr>
        <p:spPr/>
        <p:txBody>
          <a:bodyPr/>
          <a:lstStyle>
            <a:lvl1pPr>
              <a:defRPr>
                <a:solidFill>
                  <a:srgbClr val="CCECFF"/>
                </a:solidFill>
              </a:defRPr>
            </a:lvl1pPr>
          </a:lstStyle>
          <a:p>
            <a:fld id="{3449C544-FAA3-4E1A-B9F8-D4523A230FA3}" type="slidenum">
              <a:rPr lang="en-US"/>
              <a:pPr/>
              <a:t>‹#›</a:t>
            </a:fld>
            <a:endParaRPr lang="en-US"/>
          </a:p>
        </p:txBody>
      </p:sp>
      <p:sp>
        <p:nvSpPr>
          <p:cNvPr id="18440" name="Rectangle 8"/>
          <p:cNvSpPr>
            <a:spLocks noChangeArrowheads="1"/>
          </p:cNvSpPr>
          <p:nvPr/>
        </p:nvSpPr>
        <p:spPr bwMode="ltGray">
          <a:xfrm>
            <a:off x="0" y="22677966"/>
            <a:ext cx="12036199" cy="781052"/>
          </a:xfrm>
          <a:prstGeom prst="rect">
            <a:avLst/>
          </a:prstGeom>
          <a:solidFill>
            <a:schemeClr val="bg2">
              <a:alpha val="50000"/>
            </a:schemeClr>
          </a:solidFill>
          <a:ln w="9525">
            <a:noFill/>
            <a:miter lim="800000"/>
            <a:headEnd/>
            <a:tailEnd/>
          </a:ln>
        </p:spPr>
        <p:txBody>
          <a:bodyPr wrap="none" lIns="83476" tIns="41738" rIns="83476" bIns="41738"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000"/>
                                  </p:stCondLst>
                                  <p:childTnLst>
                                    <p:set>
                                      <p:cBhvr>
                                        <p:cTn id="6" dur="1" fill="hold">
                                          <p:stCondLst>
                                            <p:cond delay="0"/>
                                          </p:stCondLst>
                                        </p:cTn>
                                        <p:tgtEl>
                                          <p:spTgt spid="18434"/>
                                        </p:tgtEl>
                                        <p:attrNameLst>
                                          <p:attrName>style.visibility</p:attrName>
                                        </p:attrNameLst>
                                      </p:cBhvr>
                                      <p:to>
                                        <p:strVal val="visible"/>
                                      </p:to>
                                    </p:set>
                                    <p:animEffect transition="in" filter="wipe(up)">
                                      <p:cBhvr>
                                        <p:cTn id="7" dur="500"/>
                                        <p:tgtEl>
                                          <p:spTgt spid="18434"/>
                                        </p:tgtEl>
                                      </p:cBhvr>
                                    </p:animEffect>
                                  </p:childTnLst>
                                </p:cTn>
                              </p:par>
                            </p:childTnLst>
                          </p:cTn>
                        </p:par>
                        <p:par>
                          <p:cTn id="8" fill="hold">
                            <p:stCondLst>
                              <p:cond delay="2500"/>
                            </p:stCondLst>
                            <p:childTnLst>
                              <p:par>
                                <p:cTn id="9" presetID="22" presetClass="entr" presetSubtype="2" fill="hold" grpId="0" nodeType="afterEffect">
                                  <p:stCondLst>
                                    <p:cond delay="3000"/>
                                  </p:stCondLst>
                                  <p:childTnLst>
                                    <p:set>
                                      <p:cBhvr>
                                        <p:cTn id="10" dur="1" fill="hold">
                                          <p:stCondLst>
                                            <p:cond delay="0"/>
                                          </p:stCondLst>
                                        </p:cTn>
                                        <p:tgtEl>
                                          <p:spTgt spid="18440"/>
                                        </p:tgtEl>
                                        <p:attrNameLst>
                                          <p:attrName>style.visibility</p:attrName>
                                        </p:attrNameLst>
                                      </p:cBhvr>
                                      <p:to>
                                        <p:strVal val="visible"/>
                                      </p:to>
                                    </p:set>
                                    <p:animEffect transition="in" filter="wipe(right)">
                                      <p:cBhvr>
                                        <p:cTn id="11"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4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11E60D-940B-47B6-AA6B-A14DB851FA1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043696" y="2925233"/>
            <a:ext cx="7406028" cy="360891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22553" y="2925233"/>
            <a:ext cx="22123174" cy="360891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5A09764-BC28-4451-86B5-23157249E1F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6BEF5B-8577-452D-960A-03089B0737B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4584"/>
            <a:ext cx="27981049" cy="8716433"/>
          </a:xfrm>
        </p:spPr>
        <p:txBody>
          <a:bodyPr anchor="t"/>
          <a:lstStyle>
            <a:lvl1pPr algn="l">
              <a:defRPr sz="3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3384"/>
            <a:ext cx="27981049" cy="9601200"/>
          </a:xfrm>
        </p:spPr>
        <p:txBody>
          <a:bodyPr anchor="b"/>
          <a:lstStyle>
            <a:lvl1pPr marL="0" indent="0">
              <a:buNone/>
              <a:defRPr sz="1800"/>
            </a:lvl1pPr>
            <a:lvl2pPr marL="417383" indent="0">
              <a:buNone/>
              <a:defRPr sz="1700"/>
            </a:lvl2pPr>
            <a:lvl3pPr marL="834767" indent="0">
              <a:buNone/>
              <a:defRPr sz="1500"/>
            </a:lvl3pPr>
            <a:lvl4pPr marL="1252149" indent="0">
              <a:buNone/>
              <a:defRPr sz="1300"/>
            </a:lvl4pPr>
            <a:lvl5pPr marL="1669534" indent="0">
              <a:buNone/>
              <a:defRPr sz="1300"/>
            </a:lvl5pPr>
            <a:lvl6pPr marL="2086916" indent="0">
              <a:buNone/>
              <a:defRPr sz="1300"/>
            </a:lvl6pPr>
            <a:lvl7pPr marL="2504300" indent="0">
              <a:buNone/>
              <a:defRPr sz="1300"/>
            </a:lvl7pPr>
            <a:lvl8pPr marL="2921683" indent="0">
              <a:buNone/>
              <a:defRPr sz="1300"/>
            </a:lvl8pPr>
            <a:lvl9pPr marL="3339067" indent="0">
              <a:buNone/>
              <a:defRPr sz="13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FB3361C-E836-4D18-934D-9FADC5BA9CF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677" y="12678833"/>
            <a:ext cx="13941539" cy="26335567"/>
          </a:xfrm>
        </p:spPr>
        <p:txBody>
          <a:bodyPr/>
          <a:lstStyle>
            <a:lvl1pPr>
              <a:defRPr sz="25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08186" y="12678833"/>
            <a:ext cx="13941539" cy="26335567"/>
          </a:xfrm>
        </p:spPr>
        <p:txBody>
          <a:bodyPr/>
          <a:lstStyle>
            <a:lvl1pPr>
              <a:defRPr sz="2500"/>
            </a:lvl1pPr>
            <a:lvl2pPr>
              <a:defRPr sz="22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50CC36-23BA-479D-9D8A-1E22EB19411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125" y="1756833"/>
            <a:ext cx="29626152"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125" y="9825568"/>
            <a:ext cx="14544675" cy="4093634"/>
          </a:xfrm>
        </p:spPr>
        <p:txBody>
          <a:bodyPr anchor="b"/>
          <a:lstStyle>
            <a:lvl1pPr marL="0" indent="0">
              <a:buNone/>
              <a:defRPr sz="2200" b="1"/>
            </a:lvl1pPr>
            <a:lvl2pPr marL="417383" indent="0">
              <a:buNone/>
              <a:defRPr sz="1800" b="1"/>
            </a:lvl2pPr>
            <a:lvl3pPr marL="834767" indent="0">
              <a:buNone/>
              <a:defRPr sz="1700" b="1"/>
            </a:lvl3pPr>
            <a:lvl4pPr marL="1252149" indent="0">
              <a:buNone/>
              <a:defRPr sz="1500" b="1"/>
            </a:lvl4pPr>
            <a:lvl5pPr marL="1669534" indent="0">
              <a:buNone/>
              <a:defRPr sz="1500" b="1"/>
            </a:lvl5pPr>
            <a:lvl6pPr marL="2086916" indent="0">
              <a:buNone/>
              <a:defRPr sz="1500" b="1"/>
            </a:lvl6pPr>
            <a:lvl7pPr marL="2504300" indent="0">
              <a:buNone/>
              <a:defRPr sz="1500" b="1"/>
            </a:lvl7pPr>
            <a:lvl8pPr marL="2921683" indent="0">
              <a:buNone/>
              <a:defRPr sz="1500" b="1"/>
            </a:lvl8pPr>
            <a:lvl9pPr marL="3339067"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1646125" y="13919199"/>
            <a:ext cx="14544675" cy="25287818"/>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499" y="9825568"/>
            <a:ext cx="14549778" cy="4093634"/>
          </a:xfrm>
        </p:spPr>
        <p:txBody>
          <a:bodyPr anchor="b"/>
          <a:lstStyle>
            <a:lvl1pPr marL="0" indent="0">
              <a:buNone/>
              <a:defRPr sz="2200" b="1"/>
            </a:lvl1pPr>
            <a:lvl2pPr marL="417383" indent="0">
              <a:buNone/>
              <a:defRPr sz="1800" b="1"/>
            </a:lvl2pPr>
            <a:lvl3pPr marL="834767" indent="0">
              <a:buNone/>
              <a:defRPr sz="1700" b="1"/>
            </a:lvl3pPr>
            <a:lvl4pPr marL="1252149" indent="0">
              <a:buNone/>
              <a:defRPr sz="1500" b="1"/>
            </a:lvl4pPr>
            <a:lvl5pPr marL="1669534" indent="0">
              <a:buNone/>
              <a:defRPr sz="1500" b="1"/>
            </a:lvl5pPr>
            <a:lvl6pPr marL="2086916" indent="0">
              <a:buNone/>
              <a:defRPr sz="1500" b="1"/>
            </a:lvl6pPr>
            <a:lvl7pPr marL="2504300" indent="0">
              <a:buNone/>
              <a:defRPr sz="1500" b="1"/>
            </a:lvl7pPr>
            <a:lvl8pPr marL="2921683" indent="0">
              <a:buNone/>
              <a:defRPr sz="1500" b="1"/>
            </a:lvl8pPr>
            <a:lvl9pPr marL="3339067"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16722499" y="13919199"/>
            <a:ext cx="14549778" cy="25287818"/>
          </a:xfrm>
        </p:spPr>
        <p:txBody>
          <a:bodyPr/>
          <a:lstStyle>
            <a:lvl1pPr>
              <a:defRPr sz="2200"/>
            </a:lvl1pPr>
            <a:lvl2pPr>
              <a:defRPr sz="18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2A115B4-FB45-451A-8607-67246116FE0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ECC9CC-DD21-4194-8C26-A3DAC8502E1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ACE8181-A79D-45FC-8D69-9D5EC6D0392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125" y="1748367"/>
            <a:ext cx="10829925" cy="7435850"/>
          </a:xfrm>
        </p:spPr>
        <p:txBody>
          <a:bodyPr/>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12869977" y="1748367"/>
            <a:ext cx="18402300" cy="37458650"/>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125" y="9184217"/>
            <a:ext cx="10829925" cy="30022800"/>
          </a:xfrm>
        </p:spPr>
        <p:txBody>
          <a:bodyPr/>
          <a:lstStyle>
            <a:lvl1pPr marL="0" indent="0">
              <a:buNone/>
              <a:defRPr sz="1300"/>
            </a:lvl1pPr>
            <a:lvl2pPr marL="417383" indent="0">
              <a:buNone/>
              <a:defRPr sz="1200"/>
            </a:lvl2pPr>
            <a:lvl3pPr marL="834767" indent="0">
              <a:buNone/>
              <a:defRPr sz="800"/>
            </a:lvl3pPr>
            <a:lvl4pPr marL="1252149" indent="0">
              <a:buNone/>
              <a:defRPr sz="800"/>
            </a:lvl4pPr>
            <a:lvl5pPr marL="1669534" indent="0">
              <a:buNone/>
              <a:defRPr sz="800"/>
            </a:lvl5pPr>
            <a:lvl6pPr marL="2086916" indent="0">
              <a:buNone/>
              <a:defRPr sz="800"/>
            </a:lvl6pPr>
            <a:lvl7pPr marL="2504300" indent="0">
              <a:buNone/>
              <a:defRPr sz="800"/>
            </a:lvl7pPr>
            <a:lvl8pPr marL="2921683" indent="0">
              <a:buNone/>
              <a:defRPr sz="800"/>
            </a:lvl8pPr>
            <a:lvl9pPr marL="3339067"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FA3FE0-A670-419E-A30E-2009ED1084D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827" y="30723419"/>
            <a:ext cx="19751449" cy="3627967"/>
          </a:xfrm>
        </p:spPr>
        <p:txBody>
          <a:bodyPr/>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6451827" y="3922185"/>
            <a:ext cx="19751449" cy="26333450"/>
          </a:xfrm>
        </p:spPr>
        <p:txBody>
          <a:bodyPr/>
          <a:lstStyle>
            <a:lvl1pPr marL="0" indent="0">
              <a:buNone/>
              <a:defRPr sz="2900"/>
            </a:lvl1pPr>
            <a:lvl2pPr marL="417383" indent="0">
              <a:buNone/>
              <a:defRPr sz="2500"/>
            </a:lvl2pPr>
            <a:lvl3pPr marL="834767" indent="0">
              <a:buNone/>
              <a:defRPr sz="2200"/>
            </a:lvl3pPr>
            <a:lvl4pPr marL="1252149" indent="0">
              <a:buNone/>
              <a:defRPr sz="1800"/>
            </a:lvl4pPr>
            <a:lvl5pPr marL="1669534" indent="0">
              <a:buNone/>
              <a:defRPr sz="1800"/>
            </a:lvl5pPr>
            <a:lvl6pPr marL="2086916" indent="0">
              <a:buNone/>
              <a:defRPr sz="1800"/>
            </a:lvl6pPr>
            <a:lvl7pPr marL="2504300" indent="0">
              <a:buNone/>
              <a:defRPr sz="1800"/>
            </a:lvl7pPr>
            <a:lvl8pPr marL="2921683" indent="0">
              <a:buNone/>
              <a:defRPr sz="1800"/>
            </a:lvl8pPr>
            <a:lvl9pPr marL="3339067" indent="0">
              <a:buNone/>
              <a:defRPr sz="1800"/>
            </a:lvl9pPr>
          </a:lstStyle>
          <a:p>
            <a:endParaRPr lang="en-US"/>
          </a:p>
        </p:txBody>
      </p:sp>
      <p:sp>
        <p:nvSpPr>
          <p:cNvPr id="4" name="Text Placeholder 3"/>
          <p:cNvSpPr>
            <a:spLocks noGrp="1"/>
          </p:cNvSpPr>
          <p:nvPr>
            <p:ph type="body" sz="half" idx="2"/>
          </p:nvPr>
        </p:nvSpPr>
        <p:spPr>
          <a:xfrm>
            <a:off x="6451827" y="34351383"/>
            <a:ext cx="19751449" cy="5149850"/>
          </a:xfrm>
        </p:spPr>
        <p:txBody>
          <a:bodyPr/>
          <a:lstStyle>
            <a:lvl1pPr marL="0" indent="0">
              <a:buNone/>
              <a:defRPr sz="1300"/>
            </a:lvl1pPr>
            <a:lvl2pPr marL="417383" indent="0">
              <a:buNone/>
              <a:defRPr sz="1200"/>
            </a:lvl2pPr>
            <a:lvl3pPr marL="834767" indent="0">
              <a:buNone/>
              <a:defRPr sz="800"/>
            </a:lvl3pPr>
            <a:lvl4pPr marL="1252149" indent="0">
              <a:buNone/>
              <a:defRPr sz="800"/>
            </a:lvl4pPr>
            <a:lvl5pPr marL="1669534" indent="0">
              <a:buNone/>
              <a:defRPr sz="800"/>
            </a:lvl5pPr>
            <a:lvl6pPr marL="2086916" indent="0">
              <a:buNone/>
              <a:defRPr sz="800"/>
            </a:lvl6pPr>
            <a:lvl7pPr marL="2504300" indent="0">
              <a:buNone/>
              <a:defRPr sz="800"/>
            </a:lvl7pPr>
            <a:lvl8pPr marL="2921683" indent="0">
              <a:buNone/>
              <a:defRPr sz="800"/>
            </a:lvl8pPr>
            <a:lvl9pPr marL="3339067"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420DD0-F4DB-497B-9192-2A206921F78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822552" y="2925233"/>
            <a:ext cx="27981049" cy="7315200"/>
          </a:xfrm>
          <a:prstGeom prst="rect">
            <a:avLst/>
          </a:prstGeom>
          <a:noFill/>
          <a:ln w="9525">
            <a:noFill/>
            <a:miter lim="800000"/>
            <a:headEnd/>
            <a:tailEnd/>
          </a:ln>
        </p:spPr>
        <p:txBody>
          <a:bodyPr vert="horz" wrap="square" lIns="438845" tIns="219423" rIns="438845" bIns="219423" numCol="1" anchor="b" anchorCtr="0" compatLnSpc="1">
            <a:prstTxWarp prst="textNoShape">
              <a:avLst/>
            </a:prstTxWarp>
          </a:bodyPr>
          <a:lstStyle/>
          <a:p>
            <a:pPr lvl="0"/>
            <a:r>
              <a:rPr lang="en-US" smtClean="0"/>
              <a:t>Click to edit Master title style</a:t>
            </a:r>
          </a:p>
        </p:txBody>
      </p:sp>
      <p:sp>
        <p:nvSpPr>
          <p:cNvPr id="17411" name="Rectangle 3"/>
          <p:cNvSpPr>
            <a:spLocks noGrp="1" noChangeArrowheads="1"/>
          </p:cNvSpPr>
          <p:nvPr>
            <p:ph type="body" idx="1"/>
          </p:nvPr>
        </p:nvSpPr>
        <p:spPr bwMode="auto">
          <a:xfrm>
            <a:off x="2468677" y="12678833"/>
            <a:ext cx="27981049" cy="26335567"/>
          </a:xfrm>
          <a:prstGeom prst="rect">
            <a:avLst/>
          </a:prstGeom>
          <a:noFill/>
          <a:ln w="9525">
            <a:noFill/>
            <a:miter lim="800000"/>
            <a:headEnd/>
            <a:tailEnd/>
          </a:ln>
        </p:spPr>
        <p:txBody>
          <a:bodyPr vert="horz" wrap="square" lIns="438845" tIns="219423" rIns="438845" bIns="2194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2" name="Rectangle 4"/>
          <p:cNvSpPr>
            <a:spLocks noGrp="1" noChangeArrowheads="1"/>
          </p:cNvSpPr>
          <p:nvPr>
            <p:ph type="dt" sz="half" idx="2"/>
          </p:nvPr>
        </p:nvSpPr>
        <p:spPr bwMode="auto">
          <a:xfrm>
            <a:off x="2468677" y="39990186"/>
            <a:ext cx="6858000" cy="2925233"/>
          </a:xfrm>
          <a:prstGeom prst="rect">
            <a:avLst/>
          </a:prstGeom>
          <a:noFill/>
          <a:ln w="9525">
            <a:noFill/>
            <a:miter lim="800000"/>
            <a:headEnd/>
            <a:tailEnd/>
          </a:ln>
        </p:spPr>
        <p:txBody>
          <a:bodyPr vert="horz" wrap="square" lIns="438845" tIns="219423" rIns="438845" bIns="219423" numCol="1" anchor="t" anchorCtr="0" compatLnSpc="1">
            <a:prstTxWarp prst="textNoShape">
              <a:avLst/>
            </a:prstTxWarp>
          </a:bodyPr>
          <a:lstStyle>
            <a:lvl1pPr defTabSz="4388323">
              <a:spcBef>
                <a:spcPct val="50000"/>
              </a:spcBef>
              <a:defRPr sz="6700"/>
            </a:lvl1pPr>
          </a:lstStyle>
          <a:p>
            <a:endParaRPr lang="en-US"/>
          </a:p>
        </p:txBody>
      </p:sp>
      <p:sp>
        <p:nvSpPr>
          <p:cNvPr id="17413" name="Rectangle 5"/>
          <p:cNvSpPr>
            <a:spLocks noGrp="1" noChangeArrowheads="1"/>
          </p:cNvSpPr>
          <p:nvPr>
            <p:ph type="ftr" sz="quarter" idx="3"/>
          </p:nvPr>
        </p:nvSpPr>
        <p:spPr bwMode="auto">
          <a:xfrm>
            <a:off x="11247325" y="39990186"/>
            <a:ext cx="10423752" cy="2925233"/>
          </a:xfrm>
          <a:prstGeom prst="rect">
            <a:avLst/>
          </a:prstGeom>
          <a:noFill/>
          <a:ln w="9525">
            <a:noFill/>
            <a:miter lim="800000"/>
            <a:headEnd/>
            <a:tailEnd/>
          </a:ln>
        </p:spPr>
        <p:txBody>
          <a:bodyPr vert="horz" wrap="square" lIns="438845" tIns="219423" rIns="438845" bIns="219423" numCol="1" anchor="t" anchorCtr="0" compatLnSpc="1">
            <a:prstTxWarp prst="textNoShape">
              <a:avLst/>
            </a:prstTxWarp>
          </a:bodyPr>
          <a:lstStyle>
            <a:lvl1pPr algn="ctr" defTabSz="4388323">
              <a:spcBef>
                <a:spcPct val="50000"/>
              </a:spcBef>
              <a:defRPr sz="6700"/>
            </a:lvl1pPr>
          </a:lstStyle>
          <a:p>
            <a:endParaRPr lang="en-US"/>
          </a:p>
        </p:txBody>
      </p:sp>
      <p:sp>
        <p:nvSpPr>
          <p:cNvPr id="17414" name="Rectangle 6"/>
          <p:cNvSpPr>
            <a:spLocks noGrp="1" noChangeArrowheads="1"/>
          </p:cNvSpPr>
          <p:nvPr>
            <p:ph type="sldNum" sz="quarter" idx="4"/>
          </p:nvPr>
        </p:nvSpPr>
        <p:spPr bwMode="auto">
          <a:xfrm>
            <a:off x="23591724" y="39990186"/>
            <a:ext cx="6858000" cy="2925233"/>
          </a:xfrm>
          <a:prstGeom prst="rect">
            <a:avLst/>
          </a:prstGeom>
          <a:noFill/>
          <a:ln w="9525">
            <a:noFill/>
            <a:miter lim="800000"/>
            <a:headEnd/>
            <a:tailEnd/>
          </a:ln>
        </p:spPr>
        <p:txBody>
          <a:bodyPr vert="horz" wrap="square" lIns="438845" tIns="219423" rIns="438845" bIns="219423" numCol="1" anchor="t" anchorCtr="0" compatLnSpc="1">
            <a:prstTxWarp prst="textNoShape">
              <a:avLst/>
            </a:prstTxWarp>
          </a:bodyPr>
          <a:lstStyle>
            <a:lvl1pPr algn="r" defTabSz="4388323">
              <a:spcBef>
                <a:spcPct val="50000"/>
              </a:spcBef>
              <a:defRPr sz="6700"/>
            </a:lvl1pPr>
          </a:lstStyle>
          <a:p>
            <a:fld id="{DE93A4D3-DEA4-4052-99F3-E3E5AA2D8877}" type="slidenum">
              <a:rPr lang="en-US"/>
              <a:pPr/>
              <a:t>‹#›</a:t>
            </a:fld>
            <a:endParaRPr lang="en-US"/>
          </a:p>
        </p:txBody>
      </p:sp>
      <p:sp>
        <p:nvSpPr>
          <p:cNvPr id="17416" name="Line 8"/>
          <p:cNvSpPr>
            <a:spLocks noChangeShapeType="1"/>
          </p:cNvSpPr>
          <p:nvPr userDrawn="1"/>
        </p:nvSpPr>
        <p:spPr bwMode="auto">
          <a:xfrm>
            <a:off x="881743" y="9347200"/>
            <a:ext cx="31056943" cy="101601"/>
          </a:xfrm>
          <a:prstGeom prst="line">
            <a:avLst/>
          </a:prstGeom>
          <a:noFill/>
          <a:ln w="228600" cmpd="tri">
            <a:solidFill>
              <a:srgbClr val="333399"/>
            </a:solidFill>
            <a:round/>
            <a:headEnd/>
            <a:tailEnd/>
          </a:ln>
          <a:effectLst/>
        </p:spPr>
        <p:txBody>
          <a:bodyPr lIns="83476" tIns="41738" rIns="83476" bIns="41738"/>
          <a:lstStyle/>
          <a:p>
            <a:endParaRPr lang="en-US"/>
          </a:p>
        </p:txBody>
      </p:sp>
      <p:sp>
        <p:nvSpPr>
          <p:cNvPr id="17417" name="Rectangle 9"/>
          <p:cNvSpPr>
            <a:spLocks noChangeArrowheads="1"/>
          </p:cNvSpPr>
          <p:nvPr userDrawn="1"/>
        </p:nvSpPr>
        <p:spPr bwMode="auto">
          <a:xfrm>
            <a:off x="881743" y="9753600"/>
            <a:ext cx="31154914" cy="33223200"/>
          </a:xfrm>
          <a:prstGeom prst="rect">
            <a:avLst/>
          </a:prstGeom>
          <a:solidFill>
            <a:srgbClr val="FFFFFF"/>
          </a:solidFill>
          <a:ln w="9525">
            <a:solidFill>
              <a:schemeClr val="tx1"/>
            </a:solidFill>
            <a:miter lim="800000"/>
            <a:headEnd/>
            <a:tailEnd/>
          </a:ln>
          <a:effectLst/>
        </p:spPr>
        <p:txBody>
          <a:bodyPr wrap="none" lIns="83476" tIns="41738" rIns="83476" bIns="41738" anchor="ctr"/>
          <a:lstStyle/>
          <a:p>
            <a:endParaRPr lang="en-US"/>
          </a:p>
        </p:txBody>
      </p:sp>
    </p:spTree>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mj-lt"/>
          <a:ea typeface="+mj-ea"/>
          <a:cs typeface="+mj-cs"/>
        </a:defRPr>
      </a:lvl1pPr>
      <a:lvl2pPr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2pPr>
      <a:lvl3pPr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3pPr>
      <a:lvl4pPr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4pPr>
      <a:lvl5pPr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5pPr>
      <a:lvl6pPr marL="417383"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6pPr>
      <a:lvl7pPr marL="834767"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7pPr>
      <a:lvl8pPr marL="1252149"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8pPr>
      <a:lvl9pPr marL="1669534" algn="ctr" defTabSz="4388323" rtl="0" eaLnBrk="0" fontAlgn="base" hangingPunct="0">
        <a:spcBef>
          <a:spcPct val="0"/>
        </a:spcBef>
        <a:spcAft>
          <a:spcPct val="0"/>
        </a:spcAft>
        <a:defRPr kumimoji="1" sz="21200">
          <a:solidFill>
            <a:schemeClr val="tx2"/>
          </a:solidFill>
          <a:effectLst>
            <a:outerShdw blurRad="38100" dist="38100" dir="2700000" algn="tl">
              <a:srgbClr val="000000"/>
            </a:outerShdw>
          </a:effectLst>
          <a:latin typeface="Tahoma" pitchFamily="34" charset="0"/>
        </a:defRPr>
      </a:lvl9pPr>
    </p:titleStyle>
    <p:bodyStyle>
      <a:lvl1pPr marL="1646346" indent="-1646346" algn="l" defTabSz="4388323" rtl="0" eaLnBrk="0" fontAlgn="base" hangingPunct="0">
        <a:spcBef>
          <a:spcPct val="20000"/>
        </a:spcBef>
        <a:spcAft>
          <a:spcPct val="0"/>
        </a:spcAft>
        <a:buClr>
          <a:schemeClr val="folHlink"/>
        </a:buClr>
        <a:buSzPct val="75000"/>
        <a:buFont typeface="Monotype Sorts" pitchFamily="2" charset="2"/>
        <a:buChar char="n"/>
        <a:defRPr kumimoji="1" sz="15300">
          <a:solidFill>
            <a:schemeClr val="tx1"/>
          </a:solidFill>
          <a:effectLst>
            <a:outerShdw blurRad="38100" dist="38100" dir="2700000" algn="tl">
              <a:srgbClr val="000000"/>
            </a:outerShdw>
          </a:effectLst>
          <a:latin typeface="+mn-lt"/>
          <a:ea typeface="+mn-ea"/>
          <a:cs typeface="+mn-cs"/>
        </a:defRPr>
      </a:lvl1pPr>
      <a:lvl2pPr marL="3565150" indent="-1370989" algn="l" defTabSz="4388323" rtl="0" eaLnBrk="0" fontAlgn="base" hangingPunct="0">
        <a:spcBef>
          <a:spcPct val="20000"/>
        </a:spcBef>
        <a:spcAft>
          <a:spcPct val="0"/>
        </a:spcAft>
        <a:buClr>
          <a:schemeClr val="folHlink"/>
        </a:buClr>
        <a:buChar char="–"/>
        <a:defRPr kumimoji="1" sz="13400">
          <a:solidFill>
            <a:schemeClr val="tx1"/>
          </a:solidFill>
          <a:effectLst>
            <a:outerShdw blurRad="38100" dist="38100" dir="2700000" algn="tl">
              <a:srgbClr val="000000"/>
            </a:outerShdw>
          </a:effectLst>
          <a:latin typeface="+mn-lt"/>
        </a:defRPr>
      </a:lvl2pPr>
      <a:lvl3pPr marL="5485403" indent="-1097080" algn="l" defTabSz="4388323" rtl="0" eaLnBrk="0" fontAlgn="base" hangingPunct="0">
        <a:spcBef>
          <a:spcPct val="20000"/>
        </a:spcBef>
        <a:spcAft>
          <a:spcPct val="0"/>
        </a:spcAft>
        <a:buClr>
          <a:schemeClr val="folHlink"/>
        </a:buClr>
        <a:buSzPct val="60000"/>
        <a:buFont typeface="Monotype Sorts" pitchFamily="2" charset="2"/>
        <a:buChar char="n"/>
        <a:defRPr kumimoji="1" sz="11400">
          <a:solidFill>
            <a:schemeClr val="tx1"/>
          </a:solidFill>
          <a:effectLst>
            <a:outerShdw blurRad="38100" dist="38100" dir="2700000" algn="tl">
              <a:srgbClr val="000000"/>
            </a:outerShdw>
          </a:effectLst>
          <a:latin typeface="+mn-lt"/>
        </a:defRPr>
      </a:lvl3pPr>
      <a:lvl4pPr marL="7679564" indent="-1097080" algn="l" defTabSz="4388323" rtl="0" eaLnBrk="0" fontAlgn="base" hangingPunct="0">
        <a:spcBef>
          <a:spcPct val="20000"/>
        </a:spcBef>
        <a:spcAft>
          <a:spcPct val="0"/>
        </a:spcAft>
        <a:buChar char="–"/>
        <a:defRPr kumimoji="1" sz="9600">
          <a:solidFill>
            <a:schemeClr val="tx1"/>
          </a:solidFill>
          <a:effectLst>
            <a:outerShdw blurRad="38100" dist="38100" dir="2700000" algn="tl">
              <a:srgbClr val="000000"/>
            </a:outerShdw>
          </a:effectLst>
          <a:latin typeface="+mn-lt"/>
        </a:defRPr>
      </a:lvl4pPr>
      <a:lvl5pPr marL="9873726" indent="-1097080" algn="l" defTabSz="4388323" rtl="0" eaLnBrk="0" fontAlgn="base" hangingPunct="0">
        <a:spcBef>
          <a:spcPct val="20000"/>
        </a:spcBef>
        <a:spcAft>
          <a:spcPct val="0"/>
        </a:spcAft>
        <a:buClr>
          <a:schemeClr val="folHlink"/>
        </a:buClr>
        <a:buSzPct val="50000"/>
        <a:buFont typeface="Monotype Sorts" pitchFamily="2" charset="2"/>
        <a:buChar char="n"/>
        <a:defRPr kumimoji="1" sz="9600">
          <a:solidFill>
            <a:schemeClr val="tx1"/>
          </a:solidFill>
          <a:effectLst>
            <a:outerShdw blurRad="38100" dist="38100" dir="2700000" algn="tl">
              <a:srgbClr val="000000"/>
            </a:outerShdw>
          </a:effectLst>
          <a:latin typeface="+mn-lt"/>
        </a:defRPr>
      </a:lvl5pPr>
      <a:lvl6pPr marL="10291109" indent="-1097080" algn="l" defTabSz="4388323" rtl="0" eaLnBrk="0" fontAlgn="base" hangingPunct="0">
        <a:spcBef>
          <a:spcPct val="20000"/>
        </a:spcBef>
        <a:spcAft>
          <a:spcPct val="0"/>
        </a:spcAft>
        <a:buClr>
          <a:schemeClr val="folHlink"/>
        </a:buClr>
        <a:buSzPct val="50000"/>
        <a:buFont typeface="Monotype Sorts" pitchFamily="2" charset="2"/>
        <a:buChar char="n"/>
        <a:defRPr kumimoji="1" sz="9600">
          <a:solidFill>
            <a:schemeClr val="tx1"/>
          </a:solidFill>
          <a:effectLst>
            <a:outerShdw blurRad="38100" dist="38100" dir="2700000" algn="tl">
              <a:srgbClr val="000000"/>
            </a:outerShdw>
          </a:effectLst>
          <a:latin typeface="+mn-lt"/>
        </a:defRPr>
      </a:lvl6pPr>
      <a:lvl7pPr marL="10708493" indent="-1097080" algn="l" defTabSz="4388323" rtl="0" eaLnBrk="0" fontAlgn="base" hangingPunct="0">
        <a:spcBef>
          <a:spcPct val="20000"/>
        </a:spcBef>
        <a:spcAft>
          <a:spcPct val="0"/>
        </a:spcAft>
        <a:buClr>
          <a:schemeClr val="folHlink"/>
        </a:buClr>
        <a:buSzPct val="50000"/>
        <a:buFont typeface="Monotype Sorts" pitchFamily="2" charset="2"/>
        <a:buChar char="n"/>
        <a:defRPr kumimoji="1" sz="9600">
          <a:solidFill>
            <a:schemeClr val="tx1"/>
          </a:solidFill>
          <a:effectLst>
            <a:outerShdw blurRad="38100" dist="38100" dir="2700000" algn="tl">
              <a:srgbClr val="000000"/>
            </a:outerShdw>
          </a:effectLst>
          <a:latin typeface="+mn-lt"/>
        </a:defRPr>
      </a:lvl7pPr>
      <a:lvl8pPr marL="11125876" indent="-1097080" algn="l" defTabSz="4388323" rtl="0" eaLnBrk="0" fontAlgn="base" hangingPunct="0">
        <a:spcBef>
          <a:spcPct val="20000"/>
        </a:spcBef>
        <a:spcAft>
          <a:spcPct val="0"/>
        </a:spcAft>
        <a:buClr>
          <a:schemeClr val="folHlink"/>
        </a:buClr>
        <a:buSzPct val="50000"/>
        <a:buFont typeface="Monotype Sorts" pitchFamily="2" charset="2"/>
        <a:buChar char="n"/>
        <a:defRPr kumimoji="1" sz="9600">
          <a:solidFill>
            <a:schemeClr val="tx1"/>
          </a:solidFill>
          <a:effectLst>
            <a:outerShdw blurRad="38100" dist="38100" dir="2700000" algn="tl">
              <a:srgbClr val="000000"/>
            </a:outerShdw>
          </a:effectLst>
          <a:latin typeface="+mn-lt"/>
        </a:defRPr>
      </a:lvl8pPr>
      <a:lvl9pPr marL="11543260" indent="-1097080" algn="l" defTabSz="4388323" rtl="0" eaLnBrk="0" fontAlgn="base" hangingPunct="0">
        <a:spcBef>
          <a:spcPct val="20000"/>
        </a:spcBef>
        <a:spcAft>
          <a:spcPct val="0"/>
        </a:spcAft>
        <a:buClr>
          <a:schemeClr val="folHlink"/>
        </a:buClr>
        <a:buSzPct val="50000"/>
        <a:buFont typeface="Monotype Sorts" pitchFamily="2" charset="2"/>
        <a:buChar char="n"/>
        <a:defRPr kumimoji="1" sz="9600">
          <a:solidFill>
            <a:schemeClr val="tx1"/>
          </a:solidFill>
          <a:effectLst>
            <a:outerShdw blurRad="38100" dist="38100" dir="2700000" algn="tl">
              <a:srgbClr val="000000"/>
            </a:outerShdw>
          </a:effectLst>
          <a:latin typeface="+mn-lt"/>
        </a:defRPr>
      </a:lvl9pPr>
    </p:bodyStyle>
    <p:otherStyle>
      <a:defPPr>
        <a:defRPr lang="en-US"/>
      </a:defPPr>
      <a:lvl1pPr marL="0" algn="l" defTabSz="834767" rtl="0" eaLnBrk="1" latinLnBrk="0" hangingPunct="1">
        <a:defRPr sz="1700" kern="1200">
          <a:solidFill>
            <a:schemeClr val="tx1"/>
          </a:solidFill>
          <a:latin typeface="+mn-lt"/>
          <a:ea typeface="+mn-ea"/>
          <a:cs typeface="+mn-cs"/>
        </a:defRPr>
      </a:lvl1pPr>
      <a:lvl2pPr marL="417383" algn="l" defTabSz="834767" rtl="0" eaLnBrk="1" latinLnBrk="0" hangingPunct="1">
        <a:defRPr sz="1700" kern="1200">
          <a:solidFill>
            <a:schemeClr val="tx1"/>
          </a:solidFill>
          <a:latin typeface="+mn-lt"/>
          <a:ea typeface="+mn-ea"/>
          <a:cs typeface="+mn-cs"/>
        </a:defRPr>
      </a:lvl2pPr>
      <a:lvl3pPr marL="834767" algn="l" defTabSz="834767" rtl="0" eaLnBrk="1" latinLnBrk="0" hangingPunct="1">
        <a:defRPr sz="1700" kern="1200">
          <a:solidFill>
            <a:schemeClr val="tx1"/>
          </a:solidFill>
          <a:latin typeface="+mn-lt"/>
          <a:ea typeface="+mn-ea"/>
          <a:cs typeface="+mn-cs"/>
        </a:defRPr>
      </a:lvl3pPr>
      <a:lvl4pPr marL="1252149" algn="l" defTabSz="834767" rtl="0" eaLnBrk="1" latinLnBrk="0" hangingPunct="1">
        <a:defRPr sz="1700" kern="1200">
          <a:solidFill>
            <a:schemeClr val="tx1"/>
          </a:solidFill>
          <a:latin typeface="+mn-lt"/>
          <a:ea typeface="+mn-ea"/>
          <a:cs typeface="+mn-cs"/>
        </a:defRPr>
      </a:lvl4pPr>
      <a:lvl5pPr marL="1669534" algn="l" defTabSz="834767" rtl="0" eaLnBrk="1" latinLnBrk="0" hangingPunct="1">
        <a:defRPr sz="1700" kern="1200">
          <a:solidFill>
            <a:schemeClr val="tx1"/>
          </a:solidFill>
          <a:latin typeface="+mn-lt"/>
          <a:ea typeface="+mn-ea"/>
          <a:cs typeface="+mn-cs"/>
        </a:defRPr>
      </a:lvl5pPr>
      <a:lvl6pPr marL="2086916" algn="l" defTabSz="834767" rtl="0" eaLnBrk="1" latinLnBrk="0" hangingPunct="1">
        <a:defRPr sz="1700" kern="1200">
          <a:solidFill>
            <a:schemeClr val="tx1"/>
          </a:solidFill>
          <a:latin typeface="+mn-lt"/>
          <a:ea typeface="+mn-ea"/>
          <a:cs typeface="+mn-cs"/>
        </a:defRPr>
      </a:lvl6pPr>
      <a:lvl7pPr marL="2504300" algn="l" defTabSz="834767" rtl="0" eaLnBrk="1" latinLnBrk="0" hangingPunct="1">
        <a:defRPr sz="1700" kern="1200">
          <a:solidFill>
            <a:schemeClr val="tx1"/>
          </a:solidFill>
          <a:latin typeface="+mn-lt"/>
          <a:ea typeface="+mn-ea"/>
          <a:cs typeface="+mn-cs"/>
        </a:defRPr>
      </a:lvl7pPr>
      <a:lvl8pPr marL="2921683" algn="l" defTabSz="834767" rtl="0" eaLnBrk="1" latinLnBrk="0" hangingPunct="1">
        <a:defRPr sz="1700" kern="1200">
          <a:solidFill>
            <a:schemeClr val="tx1"/>
          </a:solidFill>
          <a:latin typeface="+mn-lt"/>
          <a:ea typeface="+mn-ea"/>
          <a:cs typeface="+mn-cs"/>
        </a:defRPr>
      </a:lvl8pPr>
      <a:lvl9pPr marL="3339067" algn="l" defTabSz="834767"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4.tiff"/><Relationship Id="rId5" Type="http://schemas.openxmlformats.org/officeDocument/2006/relationships/image" Target="../media/image3.png"/><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40000"/>
        </a:solidFill>
        <a:effectLst/>
      </p:bgPr>
    </p:bg>
    <p:spTree>
      <p:nvGrpSpPr>
        <p:cNvPr id="1" name=""/>
        <p:cNvGrpSpPr/>
        <p:nvPr/>
      </p:nvGrpSpPr>
      <p:grpSpPr>
        <a:xfrm>
          <a:off x="0" y="0"/>
          <a:ext cx="0" cy="0"/>
          <a:chOff x="0" y="0"/>
          <a:chExt cx="0" cy="0"/>
        </a:xfrm>
      </p:grpSpPr>
      <p:sp>
        <p:nvSpPr>
          <p:cNvPr id="4105" name="Text Box 9"/>
          <p:cNvSpPr txBox="1">
            <a:spLocks noChangeArrowheads="1"/>
          </p:cNvSpPr>
          <p:nvPr/>
        </p:nvSpPr>
        <p:spPr bwMode="auto">
          <a:xfrm>
            <a:off x="336885" y="8877831"/>
            <a:ext cx="16182226" cy="11516889"/>
          </a:xfrm>
          <a:prstGeom prst="rect">
            <a:avLst/>
          </a:prstGeom>
          <a:solidFill>
            <a:srgbClr val="FFFFFF"/>
          </a:solidFill>
          <a:ln w="76200" cmpd="tri">
            <a:solidFill>
              <a:srgbClr val="FFCC00"/>
            </a:solidFill>
            <a:miter lim="800000"/>
            <a:headEnd/>
            <a:tailEnd/>
          </a:ln>
          <a:effectLst/>
        </p:spPr>
        <p:txBody>
          <a:bodyPr wrap="square" lIns="122895" tIns="15362" rIns="122895" bIns="15362">
            <a:noAutofit/>
          </a:bodyPr>
          <a:lstStyle/>
          <a:p>
            <a:pPr lvl="2" algn="ctr">
              <a:lnSpc>
                <a:spcPct val="150000"/>
              </a:lnSpc>
            </a:pPr>
            <a:r>
              <a:rPr lang="en-US" sz="2900" b="1" dirty="0">
                <a:solidFill>
                  <a:srgbClr val="000000"/>
                </a:solidFill>
                <a:latin typeface="Arial" charset="0"/>
              </a:rPr>
              <a:t>INTRODUCTION</a:t>
            </a:r>
          </a:p>
          <a:p>
            <a:pPr marL="342900" indent="-342900" algn="just">
              <a:lnSpc>
                <a:spcPct val="150000"/>
              </a:lnSpc>
              <a:buFont typeface="Arial" pitchFamily="34" charset="0"/>
              <a:buChar char="•"/>
            </a:pPr>
            <a:r>
              <a:rPr lang="en-US" sz="2700" dirty="0">
                <a:solidFill>
                  <a:srgbClr val="000000"/>
                </a:solidFill>
                <a:latin typeface="Arial" pitchFamily="34" charset="0"/>
                <a:cs typeface="Arial" pitchFamily="34" charset="0"/>
              </a:rPr>
              <a:t>Up to 70% of runners develop an overuse injury within a 1 </a:t>
            </a:r>
            <a:r>
              <a:rPr lang="en-US" sz="2700" dirty="0" err="1">
                <a:solidFill>
                  <a:srgbClr val="000000"/>
                </a:solidFill>
                <a:latin typeface="Arial" pitchFamily="34" charset="0"/>
                <a:cs typeface="Arial" pitchFamily="34" charset="0"/>
              </a:rPr>
              <a:t>yr</a:t>
            </a:r>
            <a:r>
              <a:rPr lang="en-US" sz="2700" dirty="0">
                <a:solidFill>
                  <a:srgbClr val="000000"/>
                </a:solidFill>
                <a:latin typeface="Arial" pitchFamily="34" charset="0"/>
                <a:cs typeface="Arial" pitchFamily="34" charset="0"/>
              </a:rPr>
              <a:t> period </a:t>
            </a:r>
            <a:r>
              <a:rPr lang="en-US" sz="2700" dirty="0" smtClean="0">
                <a:solidFill>
                  <a:srgbClr val="000000"/>
                </a:solidFill>
                <a:latin typeface="Arial" pitchFamily="34" charset="0"/>
                <a:cs typeface="Arial" pitchFamily="34" charset="0"/>
              </a:rPr>
              <a:t>[1]</a:t>
            </a:r>
          </a:p>
          <a:p>
            <a:pPr marL="342900" indent="-342900" algn="just">
              <a:lnSpc>
                <a:spcPct val="150000"/>
              </a:lnSpc>
              <a:buFont typeface="Arial" pitchFamily="34" charset="0"/>
              <a:buChar char="•"/>
            </a:pPr>
            <a:r>
              <a:rPr lang="en-US" sz="2700" dirty="0">
                <a:solidFill>
                  <a:srgbClr val="000000"/>
                </a:solidFill>
                <a:latin typeface="Arial" pitchFamily="34" charset="0"/>
                <a:cs typeface="Arial" pitchFamily="34" charset="0"/>
              </a:rPr>
              <a:t>H</a:t>
            </a:r>
            <a:r>
              <a:rPr lang="en-US" sz="2700" dirty="0" smtClean="0">
                <a:solidFill>
                  <a:srgbClr val="000000"/>
                </a:solidFill>
                <a:latin typeface="Arial" pitchFamily="34" charset="0"/>
                <a:cs typeface="Arial" pitchFamily="34" charset="0"/>
              </a:rPr>
              <a:t>igher </a:t>
            </a:r>
            <a:r>
              <a:rPr lang="en-US" sz="2700" dirty="0">
                <a:solidFill>
                  <a:srgbClr val="000000"/>
                </a:solidFill>
                <a:latin typeface="Arial" pitchFamily="34" charset="0"/>
                <a:cs typeface="Arial" pitchFamily="34" charset="0"/>
              </a:rPr>
              <a:t>vertical impact peak of the ground reaction force in early stance has been associated with </a:t>
            </a:r>
            <a:r>
              <a:rPr lang="en-US" sz="2700" dirty="0" smtClean="0">
                <a:solidFill>
                  <a:srgbClr val="000000"/>
                </a:solidFill>
                <a:latin typeface="Arial" pitchFamily="34" charset="0"/>
                <a:cs typeface="Arial" pitchFamily="34" charset="0"/>
              </a:rPr>
              <a:t>injury such </a:t>
            </a:r>
            <a:r>
              <a:rPr lang="en-US" sz="2700" dirty="0">
                <a:solidFill>
                  <a:srgbClr val="000000"/>
                </a:solidFill>
                <a:latin typeface="Arial" pitchFamily="34" charset="0"/>
                <a:cs typeface="Arial" pitchFamily="34" charset="0"/>
              </a:rPr>
              <a:t>as tibial stress fractures and plantar fasciitis </a:t>
            </a:r>
            <a:r>
              <a:rPr lang="en-US" sz="2700" dirty="0" smtClean="0">
                <a:solidFill>
                  <a:srgbClr val="000000"/>
                </a:solidFill>
                <a:latin typeface="Arial" pitchFamily="34" charset="0"/>
                <a:cs typeface="Arial" pitchFamily="34" charset="0"/>
              </a:rPr>
              <a:t>[2,3]</a:t>
            </a: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One way </a:t>
            </a:r>
            <a:r>
              <a:rPr lang="en-US" sz="2700" dirty="0">
                <a:solidFill>
                  <a:srgbClr val="000000"/>
                </a:solidFill>
                <a:latin typeface="Arial" pitchFamily="34" charset="0"/>
                <a:cs typeface="Arial" pitchFamily="34" charset="0"/>
              </a:rPr>
              <a:t>to reduce impact forces is </a:t>
            </a:r>
            <a:r>
              <a:rPr lang="en-US" sz="2700" dirty="0" smtClean="0">
                <a:solidFill>
                  <a:srgbClr val="000000"/>
                </a:solidFill>
                <a:latin typeface="Arial" pitchFamily="34" charset="0"/>
                <a:cs typeface="Arial" pitchFamily="34" charset="0"/>
              </a:rPr>
              <a:t>contact </a:t>
            </a:r>
            <a:r>
              <a:rPr lang="en-US" sz="2700" dirty="0">
                <a:solidFill>
                  <a:srgbClr val="000000"/>
                </a:solidFill>
                <a:latin typeface="Arial" pitchFamily="34" charset="0"/>
                <a:cs typeface="Arial" pitchFamily="34" charset="0"/>
              </a:rPr>
              <a:t>at midfoot or forefoot </a:t>
            </a:r>
            <a:r>
              <a:rPr lang="en-US" sz="2700" dirty="0" smtClean="0">
                <a:solidFill>
                  <a:srgbClr val="000000"/>
                </a:solidFill>
                <a:latin typeface="Arial" pitchFamily="34" charset="0"/>
                <a:cs typeface="Arial" pitchFamily="34" charset="0"/>
              </a:rPr>
              <a:t>[4]</a:t>
            </a: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Forefoot </a:t>
            </a:r>
            <a:r>
              <a:rPr lang="en-US" sz="2700" dirty="0">
                <a:solidFill>
                  <a:srgbClr val="000000"/>
                </a:solidFill>
                <a:latin typeface="Arial" pitchFamily="34" charset="0"/>
                <a:cs typeface="Arial" pitchFamily="34" charset="0"/>
              </a:rPr>
              <a:t>strike pattern </a:t>
            </a:r>
            <a:r>
              <a:rPr lang="en-US" sz="2700" dirty="0" smtClean="0">
                <a:solidFill>
                  <a:srgbClr val="000000"/>
                </a:solidFill>
                <a:latin typeface="Arial" pitchFamily="34" charset="0"/>
                <a:cs typeface="Arial" pitchFamily="34" charset="0"/>
              </a:rPr>
              <a:t>places </a:t>
            </a:r>
            <a:r>
              <a:rPr lang="en-US" sz="2700" dirty="0">
                <a:solidFill>
                  <a:srgbClr val="000000"/>
                </a:solidFill>
                <a:latin typeface="Arial" pitchFamily="34" charset="0"/>
                <a:cs typeface="Arial" pitchFamily="34" charset="0"/>
              </a:rPr>
              <a:t>greater demand at the foot and </a:t>
            </a:r>
            <a:r>
              <a:rPr lang="en-US" sz="2700" dirty="0" smtClean="0">
                <a:solidFill>
                  <a:srgbClr val="000000"/>
                </a:solidFill>
                <a:latin typeface="Arial" pitchFamily="34" charset="0"/>
                <a:cs typeface="Arial" pitchFamily="34" charset="0"/>
              </a:rPr>
              <a:t>ankle [5], which may not be advisable </a:t>
            </a:r>
            <a:r>
              <a:rPr lang="en-US" sz="2700" dirty="0">
                <a:solidFill>
                  <a:srgbClr val="000000"/>
                </a:solidFill>
                <a:latin typeface="Arial" pitchFamily="34" charset="0"/>
                <a:cs typeface="Arial" pitchFamily="34" charset="0"/>
              </a:rPr>
              <a:t>for runners with less compliant tendons associated with aging, as well as individuals with injuries such as </a:t>
            </a:r>
            <a:r>
              <a:rPr lang="en-US" sz="2700" dirty="0" err="1">
                <a:solidFill>
                  <a:srgbClr val="000000"/>
                </a:solidFill>
                <a:latin typeface="Arial" pitchFamily="34" charset="0"/>
                <a:cs typeface="Arial" pitchFamily="34" charset="0"/>
              </a:rPr>
              <a:t>achilles</a:t>
            </a:r>
            <a:r>
              <a:rPr lang="en-US" sz="2700" dirty="0">
                <a:solidFill>
                  <a:srgbClr val="000000"/>
                </a:solidFill>
                <a:latin typeface="Arial" pitchFamily="34" charset="0"/>
                <a:cs typeface="Arial" pitchFamily="34" charset="0"/>
              </a:rPr>
              <a:t> tendonitis and plantar </a:t>
            </a:r>
            <a:r>
              <a:rPr lang="en-US" sz="2700" dirty="0" smtClean="0">
                <a:solidFill>
                  <a:srgbClr val="000000"/>
                </a:solidFill>
                <a:latin typeface="Arial" pitchFamily="34" charset="0"/>
                <a:cs typeface="Arial" pitchFamily="34" charset="0"/>
              </a:rPr>
              <a:t>fasciitis</a:t>
            </a: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Alternatives to forefoot striking are </a:t>
            </a:r>
            <a:r>
              <a:rPr lang="en-US" sz="2700" dirty="0">
                <a:solidFill>
                  <a:srgbClr val="000000"/>
                </a:solidFill>
                <a:latin typeface="Arial" pitchFamily="34" charset="0"/>
                <a:cs typeface="Arial" pitchFamily="34" charset="0"/>
              </a:rPr>
              <a:t>needed to reduce initial impact </a:t>
            </a:r>
            <a:r>
              <a:rPr lang="en-US" sz="2700" dirty="0" smtClean="0">
                <a:solidFill>
                  <a:srgbClr val="000000"/>
                </a:solidFill>
                <a:latin typeface="Arial" pitchFamily="34" charset="0"/>
                <a:cs typeface="Arial" pitchFamily="34" charset="0"/>
              </a:rPr>
              <a:t>loading</a:t>
            </a: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Previous </a:t>
            </a:r>
            <a:r>
              <a:rPr lang="en-US" sz="2700" dirty="0">
                <a:solidFill>
                  <a:srgbClr val="000000"/>
                </a:solidFill>
                <a:latin typeface="Arial" pitchFamily="34" charset="0"/>
                <a:cs typeface="Arial" pitchFamily="34" charset="0"/>
              </a:rPr>
              <a:t>studies on the factors associated with impact peak focused on stance </a:t>
            </a:r>
            <a:r>
              <a:rPr lang="en-US" sz="2700" dirty="0" smtClean="0">
                <a:solidFill>
                  <a:srgbClr val="000000"/>
                </a:solidFill>
                <a:latin typeface="Arial" pitchFamily="34" charset="0"/>
                <a:cs typeface="Arial" pitchFamily="34" charset="0"/>
              </a:rPr>
              <a:t>[4,6]</a:t>
            </a: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Swing </a:t>
            </a:r>
            <a:r>
              <a:rPr lang="en-US" sz="2700" dirty="0">
                <a:solidFill>
                  <a:srgbClr val="000000"/>
                </a:solidFill>
                <a:latin typeface="Arial" pitchFamily="34" charset="0"/>
                <a:cs typeface="Arial" pitchFamily="34" charset="0"/>
              </a:rPr>
              <a:t>phase </a:t>
            </a:r>
            <a:r>
              <a:rPr lang="en-US" sz="2700" dirty="0" smtClean="0">
                <a:solidFill>
                  <a:srgbClr val="000000"/>
                </a:solidFill>
                <a:latin typeface="Arial" pitchFamily="34" charset="0"/>
                <a:cs typeface="Arial" pitchFamily="34" charset="0"/>
              </a:rPr>
              <a:t>is </a:t>
            </a:r>
            <a:r>
              <a:rPr lang="en-US" sz="2700" dirty="0">
                <a:solidFill>
                  <a:srgbClr val="000000"/>
                </a:solidFill>
                <a:latin typeface="Arial" pitchFamily="34" charset="0"/>
                <a:cs typeface="Arial" pitchFamily="34" charset="0"/>
              </a:rPr>
              <a:t>where the body </a:t>
            </a:r>
            <a:r>
              <a:rPr lang="en-US" sz="2700" dirty="0" smtClean="0">
                <a:solidFill>
                  <a:srgbClr val="000000"/>
                </a:solidFill>
                <a:latin typeface="Arial" pitchFamily="34" charset="0"/>
                <a:cs typeface="Arial" pitchFamily="34" charset="0"/>
              </a:rPr>
              <a:t>positions the </a:t>
            </a:r>
            <a:r>
              <a:rPr lang="en-US" sz="2700" dirty="0">
                <a:solidFill>
                  <a:srgbClr val="000000"/>
                </a:solidFill>
                <a:latin typeface="Arial" pitchFamily="34" charset="0"/>
                <a:cs typeface="Arial" pitchFamily="34" charset="0"/>
              </a:rPr>
              <a:t>leg for impact and could yield insight into other biomechanical variables that might be related to the impact </a:t>
            </a:r>
            <a:r>
              <a:rPr lang="en-US" sz="2700" dirty="0" smtClean="0">
                <a:solidFill>
                  <a:srgbClr val="000000"/>
                </a:solidFill>
                <a:latin typeface="Arial" pitchFamily="34" charset="0"/>
                <a:cs typeface="Arial" pitchFamily="34" charset="0"/>
              </a:rPr>
              <a:t>peak</a:t>
            </a:r>
            <a:endParaRPr lang="en-US" sz="2700" dirty="0">
              <a:solidFill>
                <a:srgbClr val="000000"/>
              </a:solidFill>
              <a:latin typeface="Arial" pitchFamily="34" charset="0"/>
              <a:cs typeface="Arial" pitchFamily="34" charset="0"/>
            </a:endParaRPr>
          </a:p>
          <a:p>
            <a:pPr marL="342900" indent="-342900" algn="just">
              <a:lnSpc>
                <a:spcPct val="150000"/>
              </a:lnSpc>
              <a:buFont typeface="Arial" pitchFamily="34" charset="0"/>
              <a:buChar char="•"/>
            </a:pPr>
            <a:r>
              <a:rPr lang="en-US" sz="2700" dirty="0" smtClean="0">
                <a:solidFill>
                  <a:srgbClr val="000000"/>
                </a:solidFill>
                <a:latin typeface="Arial" pitchFamily="34" charset="0"/>
                <a:cs typeface="Arial" pitchFamily="34" charset="0"/>
              </a:rPr>
              <a:t>Defining biomechanical </a:t>
            </a:r>
            <a:r>
              <a:rPr lang="en-US" sz="2700" dirty="0">
                <a:solidFill>
                  <a:srgbClr val="000000"/>
                </a:solidFill>
                <a:latin typeface="Arial" pitchFamily="34" charset="0"/>
                <a:cs typeface="Arial" pitchFamily="34" charset="0"/>
              </a:rPr>
              <a:t>variables </a:t>
            </a:r>
            <a:r>
              <a:rPr lang="en-US" sz="2700" dirty="0" smtClean="0">
                <a:solidFill>
                  <a:srgbClr val="000000"/>
                </a:solidFill>
                <a:latin typeface="Arial" pitchFamily="34" charset="0"/>
                <a:cs typeface="Arial" pitchFamily="34" charset="0"/>
              </a:rPr>
              <a:t>prior </a:t>
            </a:r>
            <a:r>
              <a:rPr lang="en-US" sz="2700" dirty="0">
                <a:solidFill>
                  <a:srgbClr val="000000"/>
                </a:solidFill>
                <a:latin typeface="Arial" pitchFamily="34" charset="0"/>
                <a:cs typeface="Arial" pitchFamily="34" charset="0"/>
              </a:rPr>
              <a:t>to initial contact </a:t>
            </a:r>
            <a:r>
              <a:rPr lang="en-US" sz="2700" dirty="0" smtClean="0">
                <a:solidFill>
                  <a:srgbClr val="000000"/>
                </a:solidFill>
                <a:latin typeface="Arial" pitchFamily="34" charset="0"/>
                <a:cs typeface="Arial" pitchFamily="34" charset="0"/>
              </a:rPr>
              <a:t>associated </a:t>
            </a:r>
            <a:r>
              <a:rPr lang="en-US" sz="2700" dirty="0">
                <a:solidFill>
                  <a:srgbClr val="000000"/>
                </a:solidFill>
                <a:latin typeface="Arial" pitchFamily="34" charset="0"/>
                <a:cs typeface="Arial" pitchFamily="34" charset="0"/>
              </a:rPr>
              <a:t>with the impact peak may provide important information for the development of new gait modification </a:t>
            </a:r>
            <a:r>
              <a:rPr lang="en-US" sz="2700" dirty="0" smtClean="0">
                <a:solidFill>
                  <a:srgbClr val="000000"/>
                </a:solidFill>
                <a:latin typeface="Arial" pitchFamily="34" charset="0"/>
                <a:cs typeface="Arial" pitchFamily="34" charset="0"/>
              </a:rPr>
              <a:t>strategies</a:t>
            </a:r>
          </a:p>
          <a:p>
            <a:pPr marL="389382" lvl="2" indent="-389382" algn="just">
              <a:lnSpc>
                <a:spcPct val="150000"/>
              </a:lnSpc>
              <a:buFont typeface="Arial" pitchFamily="34" charset="0"/>
              <a:buChar char="•"/>
            </a:pPr>
            <a:r>
              <a:rPr lang="en-US" sz="2700" b="1" u="sng" dirty="0" smtClean="0">
                <a:solidFill>
                  <a:srgbClr val="0032D2"/>
                </a:solidFill>
                <a:latin typeface="Arial" charset="0"/>
              </a:rPr>
              <a:t>Goal</a:t>
            </a:r>
            <a:r>
              <a:rPr lang="en-US" sz="2700" b="1" dirty="0" smtClean="0">
                <a:solidFill>
                  <a:srgbClr val="0032D2"/>
                </a:solidFill>
                <a:latin typeface="Arial" charset="0"/>
              </a:rPr>
              <a:t>: t</a:t>
            </a:r>
            <a:r>
              <a:rPr lang="en-US" sz="2700" b="1" dirty="0" smtClean="0">
                <a:solidFill>
                  <a:srgbClr val="0032D2"/>
                </a:solidFill>
                <a:latin typeface="Arial" pitchFamily="34" charset="0"/>
                <a:cs typeface="Arial" pitchFamily="34" charset="0"/>
              </a:rPr>
              <a:t>o </a:t>
            </a:r>
            <a:r>
              <a:rPr lang="en-US" sz="2700" b="1" dirty="0">
                <a:solidFill>
                  <a:srgbClr val="0032D2"/>
                </a:solidFill>
                <a:latin typeface="Arial" pitchFamily="34" charset="0"/>
                <a:cs typeface="Arial" pitchFamily="34" charset="0"/>
              </a:rPr>
              <a:t>determine which variables in swing phase were associated with the magnitude of the impact peak during running</a:t>
            </a:r>
            <a:r>
              <a:rPr lang="en-US" sz="2700" b="1" dirty="0" smtClean="0">
                <a:solidFill>
                  <a:srgbClr val="0032D2"/>
                </a:solidFill>
                <a:latin typeface="Arial" pitchFamily="34" charset="0"/>
                <a:cs typeface="Arial" pitchFamily="34" charset="0"/>
              </a:rPr>
              <a:t>. </a:t>
            </a:r>
          </a:p>
          <a:p>
            <a:pPr marL="389382" lvl="2" indent="-389382" algn="just">
              <a:lnSpc>
                <a:spcPct val="150000"/>
              </a:lnSpc>
              <a:buFont typeface="Arial" pitchFamily="34" charset="0"/>
              <a:buChar char="•"/>
            </a:pPr>
            <a:r>
              <a:rPr lang="en-US" sz="2700" b="1" u="sng" dirty="0" smtClean="0">
                <a:solidFill>
                  <a:srgbClr val="0032D2"/>
                </a:solidFill>
                <a:latin typeface="Arial" charset="0"/>
              </a:rPr>
              <a:t>Hypothesis</a:t>
            </a:r>
            <a:r>
              <a:rPr lang="en-US" sz="2700" b="1" dirty="0" smtClean="0">
                <a:solidFill>
                  <a:srgbClr val="0032D2"/>
                </a:solidFill>
                <a:latin typeface="Arial" charset="0"/>
              </a:rPr>
              <a:t>: </a:t>
            </a:r>
            <a:r>
              <a:rPr lang="en-US" sz="2700" b="1" dirty="0" smtClean="0">
                <a:solidFill>
                  <a:srgbClr val="0032D2"/>
                </a:solidFill>
                <a:latin typeface="Arial" pitchFamily="34" charset="0"/>
                <a:cs typeface="Arial" pitchFamily="34" charset="0"/>
              </a:rPr>
              <a:t>We </a:t>
            </a:r>
            <a:r>
              <a:rPr lang="en-US" sz="2700" b="1" dirty="0">
                <a:solidFill>
                  <a:srgbClr val="0032D2"/>
                </a:solidFill>
                <a:latin typeface="Arial" pitchFamily="34" charset="0"/>
                <a:cs typeface="Arial" pitchFamily="34" charset="0"/>
              </a:rPr>
              <a:t>expect impact peak to be most correlated with lower body segmental </a:t>
            </a:r>
            <a:r>
              <a:rPr lang="en-US" sz="2700" b="1" dirty="0" smtClean="0">
                <a:solidFill>
                  <a:srgbClr val="0032D2"/>
                </a:solidFill>
                <a:latin typeface="Arial" pitchFamily="34" charset="0"/>
                <a:cs typeface="Arial" pitchFamily="34" charset="0"/>
              </a:rPr>
              <a:t>velocities [4,7,8]. </a:t>
            </a:r>
            <a:endParaRPr lang="en-US" sz="2700" b="1" u="sng" dirty="0">
              <a:solidFill>
                <a:srgbClr val="0032D2"/>
              </a:solidFill>
              <a:latin typeface="Arial" charset="0"/>
            </a:endParaRPr>
          </a:p>
        </p:txBody>
      </p:sp>
      <p:sp>
        <p:nvSpPr>
          <p:cNvPr id="4106" name="Text Box 10"/>
          <p:cNvSpPr txBox="1">
            <a:spLocks noChangeArrowheads="1"/>
          </p:cNvSpPr>
          <p:nvPr/>
        </p:nvSpPr>
        <p:spPr bwMode="auto">
          <a:xfrm>
            <a:off x="10539662" y="833053"/>
            <a:ext cx="21835597" cy="4100775"/>
          </a:xfrm>
          <a:prstGeom prst="rect">
            <a:avLst/>
          </a:prstGeom>
          <a:noFill/>
          <a:ln w="76200" cmpd="tri">
            <a:noFill/>
            <a:miter lim="800000"/>
            <a:headEnd/>
            <a:tailEnd/>
          </a:ln>
          <a:effectLst/>
        </p:spPr>
        <p:txBody>
          <a:bodyPr wrap="square" lIns="83476" tIns="41738" rIns="83476" bIns="41738">
            <a:spAutoFit/>
          </a:bodyPr>
          <a:lstStyle/>
          <a:p>
            <a:pPr algn="ctr"/>
            <a:r>
              <a:rPr lang="en-US" sz="6000" b="1" dirty="0" smtClean="0">
                <a:solidFill>
                  <a:schemeClr val="bg1"/>
                </a:solidFill>
                <a:latin typeface="Arial" pitchFamily="34" charset="0"/>
                <a:cs typeface="Arial" pitchFamily="34" charset="0"/>
              </a:rPr>
              <a:t>Title</a:t>
            </a:r>
            <a:endParaRPr lang="en-US" sz="6000" b="1" dirty="0">
              <a:solidFill>
                <a:schemeClr val="bg1"/>
              </a:solidFill>
              <a:latin typeface="Arial" pitchFamily="34" charset="0"/>
              <a:cs typeface="Arial" pitchFamily="34" charset="0"/>
            </a:endParaRPr>
          </a:p>
          <a:p>
            <a:pPr algn="ctr"/>
            <a:endParaRPr lang="en-US" sz="6000" b="1" dirty="0">
              <a:solidFill>
                <a:schemeClr val="bg1"/>
              </a:solidFill>
              <a:latin typeface="Arial" pitchFamily="34" charset="0"/>
              <a:cs typeface="Arial" pitchFamily="34" charset="0"/>
            </a:endParaRPr>
          </a:p>
          <a:p>
            <a:pPr algn="ctr"/>
            <a:r>
              <a:rPr lang="en-US" sz="4700" b="1" baseline="30000" dirty="0">
                <a:solidFill>
                  <a:schemeClr val="bg1"/>
                </a:solidFill>
                <a:latin typeface="Arial" charset="0"/>
              </a:rPr>
              <a:t>1</a:t>
            </a:r>
            <a:r>
              <a:rPr lang="en-US" sz="4700" b="1" dirty="0">
                <a:solidFill>
                  <a:schemeClr val="bg1"/>
                </a:solidFill>
                <a:latin typeface="Arial" charset="0"/>
              </a:rPr>
              <a:t>Anne </a:t>
            </a:r>
            <a:r>
              <a:rPr lang="en-US" sz="4700" b="1" dirty="0" smtClean="0">
                <a:solidFill>
                  <a:schemeClr val="bg1"/>
                </a:solidFill>
                <a:latin typeface="Arial" charset="0"/>
              </a:rPr>
              <a:t>Schmitz</a:t>
            </a:r>
            <a:endParaRPr lang="en-US" sz="4700" b="1" dirty="0">
              <a:solidFill>
                <a:schemeClr val="bg1"/>
              </a:solidFill>
              <a:latin typeface="Arial" charset="0"/>
            </a:endParaRPr>
          </a:p>
          <a:p>
            <a:pPr algn="ctr"/>
            <a:endParaRPr lang="en-US" sz="5400" b="1" dirty="0">
              <a:solidFill>
                <a:schemeClr val="bg1"/>
              </a:solidFill>
              <a:latin typeface="Arial" charset="0"/>
            </a:endParaRPr>
          </a:p>
          <a:p>
            <a:pPr algn="ctr"/>
            <a:r>
              <a:rPr lang="en-US" sz="4000" b="1" baseline="30000" dirty="0" smtClean="0">
                <a:solidFill>
                  <a:schemeClr val="bg1"/>
                </a:solidFill>
                <a:latin typeface="Arial" charset="0"/>
              </a:rPr>
              <a:t>1</a:t>
            </a:r>
            <a:r>
              <a:rPr lang="en-US" sz="4000" b="1" dirty="0" smtClean="0">
                <a:solidFill>
                  <a:schemeClr val="bg1"/>
                </a:solidFill>
                <a:latin typeface="Arial" charset="0"/>
              </a:rPr>
              <a:t>Department </a:t>
            </a:r>
            <a:r>
              <a:rPr lang="en-US" sz="4000" b="1" dirty="0">
                <a:solidFill>
                  <a:schemeClr val="bg1"/>
                </a:solidFill>
                <a:latin typeface="Arial" charset="0"/>
              </a:rPr>
              <a:t>of </a:t>
            </a:r>
            <a:r>
              <a:rPr lang="en-US" sz="4000" b="1" dirty="0" smtClean="0">
                <a:solidFill>
                  <a:schemeClr val="bg1"/>
                </a:solidFill>
                <a:latin typeface="Arial" charset="0"/>
              </a:rPr>
              <a:t>Mechanical Engineering, Gannon University, Erie, PA</a:t>
            </a:r>
            <a:endParaRPr lang="en-US" sz="4000" b="1" dirty="0">
              <a:solidFill>
                <a:schemeClr val="bg1"/>
              </a:solidFill>
              <a:latin typeface="Arial" charset="0"/>
            </a:endParaRPr>
          </a:p>
        </p:txBody>
      </p:sp>
      <p:sp>
        <p:nvSpPr>
          <p:cNvPr id="4127" name="Text Box 31"/>
          <p:cNvSpPr txBox="1">
            <a:spLocks noChangeArrowheads="1"/>
          </p:cNvSpPr>
          <p:nvPr/>
        </p:nvSpPr>
        <p:spPr bwMode="auto">
          <a:xfrm>
            <a:off x="336885" y="20394719"/>
            <a:ext cx="16194389" cy="22869949"/>
          </a:xfrm>
          <a:prstGeom prst="rect">
            <a:avLst/>
          </a:prstGeom>
          <a:solidFill>
            <a:srgbClr val="FFFFFF"/>
          </a:solidFill>
          <a:ln w="76200" cmpd="tri">
            <a:solidFill>
              <a:srgbClr val="FFCC00"/>
            </a:solidFill>
            <a:miter lim="800000"/>
            <a:headEnd/>
            <a:tailEnd/>
          </a:ln>
          <a:effectLst/>
        </p:spPr>
        <p:txBody>
          <a:bodyPr wrap="square" lIns="122895" tIns="41738" rIns="122895" bIns="41738">
            <a:noAutofit/>
          </a:bodyPr>
          <a:lstStyle/>
          <a:p>
            <a:pPr algn="ctr">
              <a:lnSpc>
                <a:spcPct val="150000"/>
              </a:lnSpc>
            </a:pPr>
            <a:r>
              <a:rPr lang="en-US" sz="2900" b="1" dirty="0" smtClean="0">
                <a:solidFill>
                  <a:srgbClr val="000000"/>
                </a:solidFill>
                <a:latin typeface="Arial" charset="0"/>
              </a:rPr>
              <a:t>METHODS</a:t>
            </a:r>
            <a:endParaRPr lang="en-US" sz="2900" b="1" dirty="0">
              <a:solidFill>
                <a:srgbClr val="000000"/>
              </a:solidFill>
              <a:latin typeface="Arial" charset="0"/>
            </a:endParaRPr>
          </a:p>
        </p:txBody>
      </p:sp>
      <p:sp>
        <p:nvSpPr>
          <p:cNvPr id="19" name="Text Box 9"/>
          <p:cNvSpPr txBox="1">
            <a:spLocks noChangeArrowheads="1"/>
          </p:cNvSpPr>
          <p:nvPr/>
        </p:nvSpPr>
        <p:spPr bwMode="auto">
          <a:xfrm>
            <a:off x="16531275" y="8877831"/>
            <a:ext cx="16002114" cy="21825113"/>
          </a:xfrm>
          <a:prstGeom prst="rect">
            <a:avLst/>
          </a:prstGeom>
          <a:solidFill>
            <a:srgbClr val="FFFFFF"/>
          </a:solidFill>
          <a:ln w="76200" cmpd="tri">
            <a:solidFill>
              <a:srgbClr val="FFCC00"/>
            </a:solidFill>
            <a:miter lim="800000"/>
            <a:headEnd/>
            <a:tailEnd/>
          </a:ln>
          <a:effectLst/>
        </p:spPr>
        <p:txBody>
          <a:bodyPr wrap="square" lIns="122895" tIns="41738" rIns="122895" bIns="41738">
            <a:noAutofit/>
          </a:bodyPr>
          <a:lstStyle/>
          <a:p>
            <a:pPr lvl="2" algn="ctr">
              <a:lnSpc>
                <a:spcPct val="150000"/>
              </a:lnSpc>
            </a:pPr>
            <a:endParaRPr lang="en-US" sz="2900" b="1" dirty="0">
              <a:solidFill>
                <a:schemeClr val="bg2">
                  <a:lumMod val="50000"/>
                </a:schemeClr>
              </a:solidFill>
              <a:latin typeface="Arial" charset="0"/>
            </a:endParaRPr>
          </a:p>
        </p:txBody>
      </p:sp>
      <p:sp>
        <p:nvSpPr>
          <p:cNvPr id="35" name="Text Box 9"/>
          <p:cNvSpPr txBox="1">
            <a:spLocks noChangeArrowheads="1"/>
          </p:cNvSpPr>
          <p:nvPr/>
        </p:nvSpPr>
        <p:spPr bwMode="auto">
          <a:xfrm>
            <a:off x="16519111" y="39277637"/>
            <a:ext cx="16014277" cy="3364685"/>
          </a:xfrm>
          <a:prstGeom prst="rect">
            <a:avLst/>
          </a:prstGeom>
          <a:solidFill>
            <a:srgbClr val="FFFFFF"/>
          </a:solidFill>
          <a:ln w="76200" cmpd="tri">
            <a:solidFill>
              <a:srgbClr val="FFCC00"/>
            </a:solidFill>
            <a:miter lim="800000"/>
            <a:headEnd/>
            <a:tailEnd/>
          </a:ln>
          <a:effectLst/>
        </p:spPr>
        <p:txBody>
          <a:bodyPr wrap="square" lIns="122895" tIns="41738" rIns="122895" bIns="41738" numCol="1">
            <a:noAutofit/>
          </a:bodyPr>
          <a:lstStyle/>
          <a:p>
            <a:pPr lvl="2" algn="ctr">
              <a:lnSpc>
                <a:spcPct val="150000"/>
              </a:lnSpc>
            </a:pPr>
            <a:r>
              <a:rPr lang="en-US" sz="2900" b="1" dirty="0">
                <a:solidFill>
                  <a:srgbClr val="000000"/>
                </a:solidFill>
                <a:latin typeface="Arial" charset="0"/>
              </a:rPr>
              <a:t>REFERENCES</a:t>
            </a:r>
          </a:p>
        </p:txBody>
      </p:sp>
      <p:sp>
        <p:nvSpPr>
          <p:cNvPr id="25" name="Text Box 9"/>
          <p:cNvSpPr txBox="1">
            <a:spLocks noChangeArrowheads="1"/>
          </p:cNvSpPr>
          <p:nvPr/>
        </p:nvSpPr>
        <p:spPr bwMode="auto">
          <a:xfrm>
            <a:off x="16531275" y="42642323"/>
            <a:ext cx="16002112" cy="622345"/>
          </a:xfrm>
          <a:prstGeom prst="rect">
            <a:avLst/>
          </a:prstGeom>
          <a:solidFill>
            <a:srgbClr val="FFFFFF"/>
          </a:solidFill>
          <a:ln w="76200" cmpd="tri">
            <a:solidFill>
              <a:srgbClr val="FFCC00"/>
            </a:solidFill>
            <a:miter lim="800000"/>
            <a:headEnd/>
            <a:tailEnd/>
          </a:ln>
          <a:effectLst/>
        </p:spPr>
        <p:txBody>
          <a:bodyPr wrap="square" lIns="122895" tIns="41738" rIns="122895" bIns="41738">
            <a:noAutofit/>
          </a:bodyPr>
          <a:lstStyle/>
          <a:p>
            <a:pPr lvl="2" algn="ctr"/>
            <a:r>
              <a:rPr lang="en-US" sz="2900" b="1" dirty="0">
                <a:solidFill>
                  <a:srgbClr val="000000"/>
                </a:solidFill>
                <a:latin typeface="Arial" charset="0"/>
              </a:rPr>
              <a:t>ACKNOWLEDGEMENTS: </a:t>
            </a:r>
            <a:r>
              <a:rPr lang="en-US" sz="2700" dirty="0" smtClean="0">
                <a:solidFill>
                  <a:srgbClr val="000000"/>
                </a:solidFill>
                <a:latin typeface="Arial" pitchFamily="34" charset="0"/>
                <a:cs typeface="Arial" pitchFamily="34" charset="0"/>
              </a:rPr>
              <a:t>Partially </a:t>
            </a:r>
            <a:r>
              <a:rPr lang="en-US" sz="2700" dirty="0">
                <a:solidFill>
                  <a:srgbClr val="000000"/>
                </a:solidFill>
                <a:latin typeface="Arial" pitchFamily="34" charset="0"/>
                <a:cs typeface="Arial" pitchFamily="34" charset="0"/>
              </a:rPr>
              <a:t>funded by NSF IIS 1231545</a:t>
            </a:r>
          </a:p>
        </p:txBody>
      </p:sp>
      <p:sp>
        <p:nvSpPr>
          <p:cNvPr id="3" name="Rectangle 2"/>
          <p:cNvSpPr/>
          <p:nvPr/>
        </p:nvSpPr>
        <p:spPr>
          <a:xfrm>
            <a:off x="16555452" y="39919702"/>
            <a:ext cx="15977935" cy="2524835"/>
          </a:xfrm>
          <a:prstGeom prst="rect">
            <a:avLst/>
          </a:prstGeom>
        </p:spPr>
        <p:txBody>
          <a:bodyPr wrap="square" lIns="122895" tIns="76810" rIns="122895" bIns="76810" numCol="2" anchor="ctr" anchorCtr="0">
            <a:noAutofit/>
          </a:bodyPr>
          <a:lstStyle/>
          <a:p>
            <a:pPr marL="384048" indent="-384048">
              <a:lnSpc>
                <a:spcPct val="150000"/>
              </a:lnSpc>
              <a:buAutoNum type="arabicPeriod"/>
            </a:pPr>
            <a:r>
              <a:rPr lang="da-DK" sz="1800" dirty="0" smtClean="0">
                <a:solidFill>
                  <a:srgbClr val="000000"/>
                </a:solidFill>
                <a:latin typeface="Arial" pitchFamily="34" charset="0"/>
                <a:cs typeface="Arial" pitchFamily="34" charset="0"/>
              </a:rPr>
              <a:t>Hreljac</a:t>
            </a:r>
            <a:r>
              <a:rPr lang="da-DK" sz="1800" dirty="0">
                <a:solidFill>
                  <a:srgbClr val="000000"/>
                </a:solidFill>
                <a:latin typeface="Arial" pitchFamily="34" charset="0"/>
                <a:cs typeface="Arial" pitchFamily="34" charset="0"/>
              </a:rPr>
              <a:t>, A. Med Sci Sports Ex 36, 845-849, 2004.</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Milner</a:t>
            </a:r>
            <a:r>
              <a:rPr lang="da-DK" sz="1800" dirty="0">
                <a:solidFill>
                  <a:srgbClr val="000000"/>
                </a:solidFill>
                <a:latin typeface="Arial" pitchFamily="34" charset="0"/>
                <a:cs typeface="Arial" pitchFamily="34" charset="0"/>
              </a:rPr>
              <a:t>, C. E., et al. Med Sci Sports Ex 38, 323-328, 2006.</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Pohl</a:t>
            </a:r>
            <a:r>
              <a:rPr lang="da-DK" sz="1800" dirty="0">
                <a:solidFill>
                  <a:srgbClr val="000000"/>
                </a:solidFill>
                <a:latin typeface="Arial" pitchFamily="34" charset="0"/>
                <a:cs typeface="Arial" pitchFamily="34" charset="0"/>
              </a:rPr>
              <a:t>, M. B., et al. Clin J Sports Med 19, 372, 2009.</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Lieberman</a:t>
            </a:r>
            <a:r>
              <a:rPr lang="da-DK" sz="1800" dirty="0">
                <a:solidFill>
                  <a:srgbClr val="000000"/>
                </a:solidFill>
                <a:latin typeface="Arial" pitchFamily="34" charset="0"/>
                <a:cs typeface="Arial" pitchFamily="34" charset="0"/>
              </a:rPr>
              <a:t>, D. E., et al. Nature 463, 531-535, 2010.</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Williams </a:t>
            </a:r>
            <a:r>
              <a:rPr lang="da-DK" sz="1800" dirty="0">
                <a:solidFill>
                  <a:srgbClr val="000000"/>
                </a:solidFill>
                <a:latin typeface="Arial" pitchFamily="34" charset="0"/>
                <a:cs typeface="Arial" pitchFamily="34" charset="0"/>
              </a:rPr>
              <a:t>III, D. B., et al. Int J Sports Phys Ther 7, 525, 2012.</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Noehren</a:t>
            </a:r>
            <a:r>
              <a:rPr lang="da-DK" sz="1800" dirty="0">
                <a:solidFill>
                  <a:srgbClr val="000000"/>
                </a:solidFill>
                <a:latin typeface="Arial" pitchFamily="34" charset="0"/>
                <a:cs typeface="Arial" pitchFamily="34" charset="0"/>
              </a:rPr>
              <a:t>, B., et al. Proc of ASB, Gainesville, FL, 2012.</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Saunders</a:t>
            </a:r>
            <a:r>
              <a:rPr lang="da-DK" sz="1800" dirty="0">
                <a:solidFill>
                  <a:srgbClr val="000000"/>
                </a:solidFill>
                <a:latin typeface="Arial" pitchFamily="34" charset="0"/>
                <a:cs typeface="Arial" pitchFamily="34" charset="0"/>
              </a:rPr>
              <a:t>, J. B., et al. J Bone Joint Surg Am 35-A, 543-58, 1953.</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Gerritsen</a:t>
            </a:r>
            <a:r>
              <a:rPr lang="da-DK" sz="1800" dirty="0">
                <a:solidFill>
                  <a:srgbClr val="000000"/>
                </a:solidFill>
                <a:latin typeface="Arial" pitchFamily="34" charset="0"/>
                <a:cs typeface="Arial" pitchFamily="34" charset="0"/>
              </a:rPr>
              <a:t>, K. G. M., et al. J Biomech 28, 661-668, 1995.</a:t>
            </a:r>
          </a:p>
          <a:p>
            <a:pPr marL="384048" indent="-384048">
              <a:lnSpc>
                <a:spcPct val="150000"/>
              </a:lnSpc>
              <a:buAutoNum type="arabicPeriod"/>
            </a:pPr>
            <a:r>
              <a:rPr lang="da-DK" sz="1800" dirty="0" smtClean="0">
                <a:solidFill>
                  <a:srgbClr val="000000"/>
                </a:solidFill>
                <a:latin typeface="Arial" pitchFamily="34" charset="0"/>
                <a:cs typeface="Arial" pitchFamily="34" charset="0"/>
              </a:rPr>
              <a:t>Noehren</a:t>
            </a:r>
            <a:r>
              <a:rPr lang="da-DK" sz="1800" dirty="0">
                <a:solidFill>
                  <a:srgbClr val="000000"/>
                </a:solidFill>
                <a:latin typeface="Arial" pitchFamily="34" charset="0"/>
                <a:cs typeface="Arial" pitchFamily="34" charset="0"/>
              </a:rPr>
              <a:t>, B., et al. Gait &amp; Posture 36, 596-599, 2012</a:t>
            </a:r>
            <a:r>
              <a:rPr lang="da-DK" sz="1800" dirty="0" smtClean="0">
                <a:solidFill>
                  <a:srgbClr val="000000"/>
                </a:solidFill>
                <a:latin typeface="Arial" pitchFamily="34" charset="0"/>
                <a:cs typeface="Arial" pitchFamily="34" charset="0"/>
              </a:rPr>
              <a:t>.</a:t>
            </a:r>
          </a:p>
          <a:p>
            <a:pPr marL="384048" indent="-384048">
              <a:lnSpc>
                <a:spcPct val="150000"/>
              </a:lnSpc>
              <a:buFontTx/>
              <a:buAutoNum type="arabicPeriod"/>
            </a:pPr>
            <a:r>
              <a:rPr lang="en-US" sz="1800" dirty="0">
                <a:solidFill>
                  <a:srgbClr val="000000"/>
                </a:solidFill>
                <a:latin typeface="Arial" pitchFamily="34" charset="0"/>
                <a:cs typeface="Arial" pitchFamily="34" charset="0"/>
              </a:rPr>
              <a:t>Schwartz, M. H., et al. </a:t>
            </a:r>
            <a:r>
              <a:rPr lang="en-US" sz="1800" i="1" dirty="0">
                <a:solidFill>
                  <a:srgbClr val="000000"/>
                </a:solidFill>
                <a:latin typeface="Arial" pitchFamily="34" charset="0"/>
                <a:cs typeface="Arial" pitchFamily="34" charset="0"/>
              </a:rPr>
              <a:t>J </a:t>
            </a:r>
            <a:r>
              <a:rPr lang="en-US" sz="1800" i="1" dirty="0" err="1">
                <a:solidFill>
                  <a:srgbClr val="000000"/>
                </a:solidFill>
                <a:latin typeface="Arial" pitchFamily="34" charset="0"/>
                <a:cs typeface="Arial" pitchFamily="34" charset="0"/>
              </a:rPr>
              <a:t>Biomech</a:t>
            </a:r>
            <a:r>
              <a:rPr lang="en-US" sz="1800" i="1" dirty="0">
                <a:solidFill>
                  <a:srgbClr val="000000"/>
                </a:solidFill>
                <a:latin typeface="Arial" pitchFamily="34" charset="0"/>
                <a:cs typeface="Arial" pitchFamily="34" charset="0"/>
              </a:rPr>
              <a:t> </a:t>
            </a:r>
            <a:r>
              <a:rPr lang="en-US" sz="1800" b="1" dirty="0">
                <a:solidFill>
                  <a:srgbClr val="000000"/>
                </a:solidFill>
                <a:latin typeface="Arial" pitchFamily="34" charset="0"/>
                <a:cs typeface="Arial" pitchFamily="34" charset="0"/>
              </a:rPr>
              <a:t>38</a:t>
            </a:r>
            <a:r>
              <a:rPr lang="en-US" sz="1800" dirty="0">
                <a:solidFill>
                  <a:srgbClr val="000000"/>
                </a:solidFill>
                <a:latin typeface="Arial" pitchFamily="34" charset="0"/>
                <a:cs typeface="Arial" pitchFamily="34" charset="0"/>
              </a:rPr>
              <a:t>, 107-16, 2005</a:t>
            </a:r>
            <a:r>
              <a:rPr lang="en-US" sz="1800" dirty="0" smtClean="0">
                <a:solidFill>
                  <a:srgbClr val="000000"/>
                </a:solidFill>
                <a:latin typeface="Arial" pitchFamily="34" charset="0"/>
                <a:cs typeface="Arial" pitchFamily="34" charset="0"/>
              </a:rPr>
              <a:t>.</a:t>
            </a:r>
          </a:p>
          <a:p>
            <a:pPr marL="384048" indent="-384048">
              <a:lnSpc>
                <a:spcPct val="150000"/>
              </a:lnSpc>
              <a:buFontTx/>
              <a:buAutoNum type="arabicPeriod"/>
            </a:pPr>
            <a:r>
              <a:rPr lang="en-US" sz="1800" dirty="0" err="1">
                <a:solidFill>
                  <a:srgbClr val="000000"/>
                </a:solidFill>
                <a:latin typeface="Arial" pitchFamily="34" charset="0"/>
                <a:cs typeface="Arial" pitchFamily="34" charset="0"/>
              </a:rPr>
              <a:t>Grood</a:t>
            </a:r>
            <a:r>
              <a:rPr lang="en-US" sz="1800" dirty="0">
                <a:solidFill>
                  <a:srgbClr val="000000"/>
                </a:solidFill>
                <a:latin typeface="Arial" pitchFamily="34" charset="0"/>
                <a:cs typeface="Arial" pitchFamily="34" charset="0"/>
              </a:rPr>
              <a:t>, E. S. and </a:t>
            </a:r>
            <a:r>
              <a:rPr lang="en-US" sz="1800" dirty="0" err="1">
                <a:solidFill>
                  <a:srgbClr val="000000"/>
                </a:solidFill>
                <a:latin typeface="Arial" pitchFamily="34" charset="0"/>
                <a:cs typeface="Arial" pitchFamily="34" charset="0"/>
              </a:rPr>
              <a:t>Suntay</a:t>
            </a:r>
            <a:r>
              <a:rPr lang="en-US" sz="1800" dirty="0">
                <a:solidFill>
                  <a:srgbClr val="000000"/>
                </a:solidFill>
                <a:latin typeface="Arial" pitchFamily="34" charset="0"/>
                <a:cs typeface="Arial" pitchFamily="34" charset="0"/>
              </a:rPr>
              <a:t>, W. J. </a:t>
            </a:r>
            <a:r>
              <a:rPr lang="en-US" sz="1800" i="1" dirty="0">
                <a:solidFill>
                  <a:srgbClr val="000000"/>
                </a:solidFill>
                <a:latin typeface="Arial" pitchFamily="34" charset="0"/>
                <a:cs typeface="Arial" pitchFamily="34" charset="0"/>
              </a:rPr>
              <a:t>J </a:t>
            </a:r>
            <a:r>
              <a:rPr lang="en-US" sz="1800" i="1" dirty="0" err="1">
                <a:solidFill>
                  <a:srgbClr val="000000"/>
                </a:solidFill>
                <a:latin typeface="Arial" pitchFamily="34" charset="0"/>
                <a:cs typeface="Arial" pitchFamily="34" charset="0"/>
              </a:rPr>
              <a:t>Biomech</a:t>
            </a:r>
            <a:r>
              <a:rPr lang="en-US" sz="1800" i="1" dirty="0">
                <a:solidFill>
                  <a:srgbClr val="000000"/>
                </a:solidFill>
                <a:latin typeface="Arial" pitchFamily="34" charset="0"/>
                <a:cs typeface="Arial" pitchFamily="34" charset="0"/>
              </a:rPr>
              <a:t> </a:t>
            </a:r>
            <a:r>
              <a:rPr lang="en-US" sz="1800" i="1" dirty="0" err="1">
                <a:solidFill>
                  <a:srgbClr val="000000"/>
                </a:solidFill>
                <a:latin typeface="Arial" pitchFamily="34" charset="0"/>
                <a:cs typeface="Arial" pitchFamily="34" charset="0"/>
              </a:rPr>
              <a:t>Engr</a:t>
            </a:r>
            <a:r>
              <a:rPr lang="en-US" sz="1800" i="1" dirty="0">
                <a:solidFill>
                  <a:srgbClr val="000000"/>
                </a:solidFill>
                <a:latin typeface="Arial" pitchFamily="34" charset="0"/>
                <a:cs typeface="Arial" pitchFamily="34" charset="0"/>
              </a:rPr>
              <a:t> </a:t>
            </a:r>
            <a:r>
              <a:rPr lang="en-US" sz="1800" b="1" dirty="0">
                <a:solidFill>
                  <a:srgbClr val="000000"/>
                </a:solidFill>
                <a:latin typeface="Arial" pitchFamily="34" charset="0"/>
                <a:cs typeface="Arial" pitchFamily="34" charset="0"/>
              </a:rPr>
              <a:t>105</a:t>
            </a:r>
            <a:r>
              <a:rPr lang="en-US" sz="1800" dirty="0">
                <a:solidFill>
                  <a:srgbClr val="000000"/>
                </a:solidFill>
                <a:latin typeface="Arial" pitchFamily="34" charset="0"/>
                <a:cs typeface="Arial" pitchFamily="34" charset="0"/>
              </a:rPr>
              <a:t>, 136-144, 1983</a:t>
            </a:r>
            <a:r>
              <a:rPr lang="en-US" sz="1800" dirty="0" smtClean="0">
                <a:solidFill>
                  <a:srgbClr val="000000"/>
                </a:solidFill>
                <a:latin typeface="Arial" pitchFamily="34" charset="0"/>
                <a:cs typeface="Arial" pitchFamily="34" charset="0"/>
              </a:rPr>
              <a:t>.</a:t>
            </a:r>
            <a:endParaRPr lang="da-DK" sz="1800" dirty="0">
              <a:solidFill>
                <a:srgbClr val="000000"/>
              </a:solidFill>
              <a:latin typeface="Arial" pitchFamily="34" charset="0"/>
              <a:cs typeface="Arial" pitchFamily="34" charset="0"/>
            </a:endParaRPr>
          </a:p>
          <a:p>
            <a:pPr marL="384048" indent="-384048">
              <a:lnSpc>
                <a:spcPct val="150000"/>
              </a:lnSpc>
              <a:buAutoNum type="arabicPeriod"/>
            </a:pPr>
            <a:r>
              <a:rPr lang="da-DK" sz="1800" dirty="0" smtClean="0">
                <a:solidFill>
                  <a:srgbClr val="000000"/>
                </a:solidFill>
                <a:latin typeface="Arial" pitchFamily="34" charset="0"/>
                <a:cs typeface="Arial" pitchFamily="34" charset="0"/>
              </a:rPr>
              <a:t>Zadpoor</a:t>
            </a:r>
            <a:r>
              <a:rPr lang="da-DK" sz="1800" dirty="0">
                <a:solidFill>
                  <a:srgbClr val="000000"/>
                </a:solidFill>
                <a:latin typeface="Arial" pitchFamily="34" charset="0"/>
                <a:cs typeface="Arial" pitchFamily="34" charset="0"/>
              </a:rPr>
              <a:t>, A. A., et al. J Biomech 40, 2012-2021, 2007</a:t>
            </a:r>
            <a:r>
              <a:rPr lang="da-DK" sz="1800" dirty="0" smtClean="0">
                <a:solidFill>
                  <a:srgbClr val="000000"/>
                </a:solidFill>
                <a:latin typeface="Arial" pitchFamily="34" charset="0"/>
                <a:cs typeface="Arial" pitchFamily="34" charset="0"/>
              </a:rPr>
              <a:t>.</a:t>
            </a:r>
            <a:endParaRPr lang="da-DK" sz="1800" dirty="0">
              <a:solidFill>
                <a:srgbClr val="000000"/>
              </a:solidFill>
              <a:latin typeface="Arial" pitchFamily="34" charset="0"/>
              <a:cs typeface="Arial" pitchFamily="34" charset="0"/>
            </a:endParaRPr>
          </a:p>
        </p:txBody>
      </p:sp>
      <p:sp>
        <p:nvSpPr>
          <p:cNvPr id="20" name="Text Box 9"/>
          <p:cNvSpPr txBox="1">
            <a:spLocks noChangeArrowheads="1"/>
          </p:cNvSpPr>
          <p:nvPr/>
        </p:nvSpPr>
        <p:spPr bwMode="auto">
          <a:xfrm>
            <a:off x="16519111" y="30702944"/>
            <a:ext cx="16014277" cy="8634619"/>
          </a:xfrm>
          <a:prstGeom prst="rect">
            <a:avLst/>
          </a:prstGeom>
          <a:solidFill>
            <a:srgbClr val="FFFFFF"/>
          </a:solidFill>
          <a:ln w="76200" cmpd="tri">
            <a:solidFill>
              <a:srgbClr val="FFCC00"/>
            </a:solidFill>
            <a:miter lim="800000"/>
            <a:headEnd/>
            <a:tailEnd/>
          </a:ln>
          <a:effectLst/>
        </p:spPr>
        <p:txBody>
          <a:bodyPr wrap="square" lIns="122895" tIns="41738" rIns="122895" bIns="41738">
            <a:noAutofit/>
          </a:bodyPr>
          <a:lstStyle/>
          <a:p>
            <a:pPr lvl="2" algn="ctr">
              <a:lnSpc>
                <a:spcPct val="150000"/>
              </a:lnSpc>
            </a:pPr>
            <a:r>
              <a:rPr lang="en-US" sz="2900" b="1" dirty="0" smtClean="0">
                <a:solidFill>
                  <a:srgbClr val="000000"/>
                </a:solidFill>
                <a:latin typeface="Arial" charset="0"/>
              </a:rPr>
              <a:t>DISCUSSION</a:t>
            </a:r>
          </a:p>
        </p:txBody>
      </p:sp>
      <p:sp>
        <p:nvSpPr>
          <p:cNvPr id="9" name="Rectangle 8"/>
          <p:cNvSpPr/>
          <p:nvPr/>
        </p:nvSpPr>
        <p:spPr bwMode="auto">
          <a:xfrm>
            <a:off x="24193013" y="28837327"/>
            <a:ext cx="469179" cy="378373"/>
          </a:xfrm>
          <a:prstGeom prst="rect">
            <a:avLst/>
          </a:prstGeom>
          <a:noFill/>
          <a:ln w="9525" cap="flat" cmpd="sng" algn="ctr">
            <a:noFill/>
            <a:prstDash val="solid"/>
            <a:round/>
            <a:headEnd type="none" w="med" len="med"/>
            <a:tailEnd type="none" w="med" len="med"/>
          </a:ln>
          <a:effectLst/>
        </p:spPr>
        <p:txBody>
          <a:bodyPr vert="horz" wrap="square" lIns="153619" tIns="76810" rIns="153619" bIns="76810" numCol="1" rtlCol="0" anchor="t" anchorCtr="0" compatLnSpc="1">
            <a:prstTxWarp prst="textNoShape">
              <a:avLst/>
            </a:prstTxWarp>
          </a:bodyPr>
          <a:lstStyle/>
          <a:p>
            <a:pPr defTabSz="1536192"/>
            <a:endParaRPr lang="en-US" sz="2400"/>
          </a:p>
        </p:txBody>
      </p:sp>
      <p:sp>
        <p:nvSpPr>
          <p:cNvPr id="40" name="Text Box 9"/>
          <p:cNvSpPr txBox="1">
            <a:spLocks noChangeArrowheads="1"/>
          </p:cNvSpPr>
          <p:nvPr/>
        </p:nvSpPr>
        <p:spPr bwMode="auto">
          <a:xfrm>
            <a:off x="336885" y="6275679"/>
            <a:ext cx="32196504" cy="2602152"/>
          </a:xfrm>
          <a:prstGeom prst="rect">
            <a:avLst/>
          </a:prstGeom>
          <a:solidFill>
            <a:srgbClr val="FFFFFF"/>
          </a:solidFill>
          <a:ln w="76200" cmpd="tri">
            <a:solidFill>
              <a:srgbClr val="FFCC00"/>
            </a:solidFill>
            <a:miter lim="800000"/>
            <a:headEnd/>
            <a:tailEnd/>
          </a:ln>
          <a:effectLst/>
        </p:spPr>
        <p:txBody>
          <a:bodyPr wrap="square" lIns="122895" tIns="15362" rIns="122895" bIns="15362">
            <a:noAutofit/>
          </a:bodyPr>
          <a:lstStyle/>
          <a:p>
            <a:pPr marL="0" lvl="2" algn="ctr">
              <a:lnSpc>
                <a:spcPct val="150000"/>
              </a:lnSpc>
            </a:pPr>
            <a:r>
              <a:rPr lang="en-US" sz="2900" b="1" dirty="0">
                <a:solidFill>
                  <a:srgbClr val="000000"/>
                </a:solidFill>
                <a:latin typeface="Arial" charset="0"/>
              </a:rPr>
              <a:t>MAIN FINDINGS</a:t>
            </a:r>
            <a:r>
              <a:rPr lang="en-US" sz="2900" b="1" dirty="0" smtClean="0">
                <a:solidFill>
                  <a:srgbClr val="000000"/>
                </a:solidFill>
                <a:latin typeface="Arial" charset="0"/>
              </a:rPr>
              <a:t>:</a:t>
            </a:r>
          </a:p>
          <a:p>
            <a:pPr marL="0" lvl="2" algn="just">
              <a:lnSpc>
                <a:spcPct val="150000"/>
              </a:lnSpc>
            </a:pPr>
            <a:r>
              <a:rPr lang="en-US" sz="2700" dirty="0">
                <a:solidFill>
                  <a:srgbClr val="000000"/>
                </a:solidFill>
                <a:latin typeface="Arial" charset="0"/>
              </a:rPr>
              <a:t>Investigating which biomechanical factors contribute to peak impact loads in running can help clinicians develop strategies to reduce joint loads during running that may cause overuse injuries. Our results suggest that an alternative to </a:t>
            </a:r>
            <a:r>
              <a:rPr lang="en-US" sz="2700" dirty="0" smtClean="0">
                <a:solidFill>
                  <a:srgbClr val="000000"/>
                </a:solidFill>
                <a:latin typeface="Arial" charset="0"/>
              </a:rPr>
              <a:t>changing foot strike pattern may </a:t>
            </a:r>
            <a:r>
              <a:rPr lang="en-US" sz="2700" dirty="0">
                <a:solidFill>
                  <a:srgbClr val="000000"/>
                </a:solidFill>
                <a:latin typeface="Arial" charset="0"/>
              </a:rPr>
              <a:t>be modifying lower extremity kinematics during swing in </a:t>
            </a:r>
            <a:r>
              <a:rPr lang="en-US" sz="2700" dirty="0" smtClean="0">
                <a:solidFill>
                  <a:srgbClr val="000000"/>
                </a:solidFill>
                <a:latin typeface="Arial" charset="0"/>
              </a:rPr>
              <a:t>running, most significantly the vertical acceleration of the foot, foot position, shank velocity, and thigh position at mid-swing. </a:t>
            </a:r>
            <a:endParaRPr lang="en-US" sz="2700" dirty="0">
              <a:solidFill>
                <a:srgbClr val="000000"/>
              </a:solidFill>
              <a:latin typeface="Arial" charset="0"/>
            </a:endParaRPr>
          </a:p>
        </p:txBody>
      </p:sp>
      <p:sp>
        <p:nvSpPr>
          <p:cNvPr id="17" name="TextBox 16"/>
          <p:cNvSpPr txBox="1"/>
          <p:nvPr/>
        </p:nvSpPr>
        <p:spPr>
          <a:xfrm>
            <a:off x="12496419" y="29288699"/>
            <a:ext cx="3081030" cy="2132359"/>
          </a:xfrm>
          <a:prstGeom prst="rect">
            <a:avLst/>
          </a:prstGeom>
          <a:ln>
            <a:solidFill>
              <a:srgbClr val="0032D2"/>
            </a:solidFill>
          </a:ln>
        </p:spPr>
        <p:style>
          <a:lnRef idx="2">
            <a:schemeClr val="accent6"/>
          </a:lnRef>
          <a:fillRef idx="1">
            <a:schemeClr val="lt1"/>
          </a:fillRef>
          <a:effectRef idx="0">
            <a:schemeClr val="accent6"/>
          </a:effectRef>
          <a:fontRef idx="minor">
            <a:schemeClr val="dk1"/>
          </a:fontRef>
        </p:style>
        <p:txBody>
          <a:bodyPr wrap="square" lIns="153619" tIns="76810" rIns="153619" bIns="76810" rtlCol="0" anchor="ctr" anchorCtr="0">
            <a:noAutofit/>
          </a:bodyPr>
          <a:lstStyle/>
          <a:p>
            <a:pPr algn="ctr"/>
            <a:r>
              <a:rPr lang="en-US" sz="3000" dirty="0">
                <a:solidFill>
                  <a:srgbClr val="0032D2"/>
                </a:solidFill>
                <a:latin typeface="Arial" pitchFamily="34" charset="0"/>
                <a:cs typeface="Arial" pitchFamily="34" charset="0"/>
              </a:rPr>
              <a:t>Inverse </a:t>
            </a:r>
            <a:r>
              <a:rPr lang="en-US" sz="3000" dirty="0" smtClean="0">
                <a:solidFill>
                  <a:srgbClr val="0032D2"/>
                </a:solidFill>
                <a:latin typeface="Arial" pitchFamily="34" charset="0"/>
                <a:cs typeface="Arial" pitchFamily="34" charset="0"/>
              </a:rPr>
              <a:t>Kinematics</a:t>
            </a:r>
            <a:endParaRPr lang="en-US" sz="3000" dirty="0">
              <a:solidFill>
                <a:srgbClr val="0032D2"/>
              </a:solidFill>
              <a:latin typeface="Arial" pitchFamily="34" charset="0"/>
              <a:cs typeface="Arial" pitchFamily="34" charset="0"/>
            </a:endParaRPr>
          </a:p>
        </p:txBody>
      </p:sp>
      <p:sp>
        <p:nvSpPr>
          <p:cNvPr id="18" name="TextBox 17"/>
          <p:cNvSpPr txBox="1"/>
          <p:nvPr/>
        </p:nvSpPr>
        <p:spPr>
          <a:xfrm>
            <a:off x="12496426" y="35054447"/>
            <a:ext cx="3081033" cy="2132359"/>
          </a:xfrm>
          <a:prstGeom prst="rect">
            <a:avLst/>
          </a:prstGeom>
          <a:ln>
            <a:solidFill>
              <a:srgbClr val="0032D2"/>
            </a:solidFill>
          </a:ln>
        </p:spPr>
        <p:style>
          <a:lnRef idx="2">
            <a:schemeClr val="accent6"/>
          </a:lnRef>
          <a:fillRef idx="1">
            <a:schemeClr val="lt1"/>
          </a:fillRef>
          <a:effectRef idx="0">
            <a:schemeClr val="accent6"/>
          </a:effectRef>
          <a:fontRef idx="minor">
            <a:schemeClr val="dk1"/>
          </a:fontRef>
        </p:style>
        <p:txBody>
          <a:bodyPr wrap="square" lIns="153619" tIns="76810" rIns="153619" bIns="76810" rtlCol="0" anchor="ctr" anchorCtr="0">
            <a:noAutofit/>
          </a:bodyPr>
          <a:lstStyle/>
          <a:p>
            <a:pPr algn="ctr"/>
            <a:r>
              <a:rPr lang="en-US" sz="3000" dirty="0">
                <a:solidFill>
                  <a:srgbClr val="0032D2"/>
                </a:solidFill>
                <a:latin typeface="Arial" pitchFamily="34" charset="0"/>
                <a:cs typeface="Arial" pitchFamily="34" charset="0"/>
              </a:rPr>
              <a:t>Bivariate Correlation</a:t>
            </a:r>
          </a:p>
        </p:txBody>
      </p:sp>
      <p:sp>
        <p:nvSpPr>
          <p:cNvPr id="21" name="TextBox 20"/>
          <p:cNvSpPr txBox="1"/>
          <p:nvPr/>
        </p:nvSpPr>
        <p:spPr>
          <a:xfrm>
            <a:off x="12469389" y="39277637"/>
            <a:ext cx="3081036" cy="2132359"/>
          </a:xfrm>
          <a:prstGeom prst="rect">
            <a:avLst/>
          </a:prstGeom>
          <a:ln>
            <a:solidFill>
              <a:srgbClr val="0032D2"/>
            </a:solidFill>
          </a:ln>
        </p:spPr>
        <p:style>
          <a:lnRef idx="2">
            <a:schemeClr val="accent6"/>
          </a:lnRef>
          <a:fillRef idx="1">
            <a:schemeClr val="lt1"/>
          </a:fillRef>
          <a:effectRef idx="0">
            <a:schemeClr val="accent6"/>
          </a:effectRef>
          <a:fontRef idx="minor">
            <a:schemeClr val="dk1"/>
          </a:fontRef>
        </p:style>
        <p:txBody>
          <a:bodyPr wrap="square" lIns="153619" tIns="76810" rIns="153619" bIns="76810" rtlCol="0" anchor="ctr" anchorCtr="0">
            <a:noAutofit/>
          </a:bodyPr>
          <a:lstStyle/>
          <a:p>
            <a:pPr algn="ctr"/>
            <a:r>
              <a:rPr lang="en-US" sz="3000" dirty="0">
                <a:solidFill>
                  <a:srgbClr val="0032D2"/>
                </a:solidFill>
                <a:latin typeface="Arial" pitchFamily="34" charset="0"/>
                <a:cs typeface="Arial" pitchFamily="34" charset="0"/>
              </a:rPr>
              <a:t>Stepwise Multiple Linear Regression Model</a:t>
            </a:r>
          </a:p>
        </p:txBody>
      </p:sp>
      <p:cxnSp>
        <p:nvCxnSpPr>
          <p:cNvPr id="22" name="Straight Arrow Connector 21"/>
          <p:cNvCxnSpPr/>
          <p:nvPr/>
        </p:nvCxnSpPr>
        <p:spPr bwMode="auto">
          <a:xfrm>
            <a:off x="13081717" y="24977560"/>
            <a:ext cx="0" cy="4311139"/>
          </a:xfrm>
          <a:prstGeom prst="straightConnector1">
            <a:avLst/>
          </a:prstGeom>
          <a:noFill/>
          <a:ln w="9525" cap="flat" cmpd="sng" algn="ctr">
            <a:solidFill>
              <a:srgbClr val="0032D2"/>
            </a:solidFill>
            <a:prstDash val="solid"/>
            <a:round/>
            <a:headEnd type="none" w="med" len="med"/>
            <a:tailEnd type="arrow"/>
          </a:ln>
          <a:effectLst/>
        </p:spPr>
      </p:cxnSp>
      <p:cxnSp>
        <p:nvCxnSpPr>
          <p:cNvPr id="23" name="Straight Arrow Connector 22"/>
          <p:cNvCxnSpPr/>
          <p:nvPr/>
        </p:nvCxnSpPr>
        <p:spPr bwMode="auto">
          <a:xfrm flipH="1">
            <a:off x="13081711" y="31487096"/>
            <a:ext cx="11" cy="3567351"/>
          </a:xfrm>
          <a:prstGeom prst="straightConnector1">
            <a:avLst/>
          </a:prstGeom>
          <a:noFill/>
          <a:ln w="9525" cap="flat" cmpd="sng" algn="ctr">
            <a:solidFill>
              <a:srgbClr val="0032D2"/>
            </a:solidFill>
            <a:prstDash val="solid"/>
            <a:round/>
            <a:headEnd type="none" w="med" len="med"/>
            <a:tailEnd type="arrow"/>
          </a:ln>
          <a:effectLst/>
        </p:spPr>
      </p:cxnSp>
      <p:cxnSp>
        <p:nvCxnSpPr>
          <p:cNvPr id="24" name="Straight Arrow Connector 23"/>
          <p:cNvCxnSpPr/>
          <p:nvPr/>
        </p:nvCxnSpPr>
        <p:spPr bwMode="auto">
          <a:xfrm flipH="1">
            <a:off x="13081712" y="37186806"/>
            <a:ext cx="2543" cy="2090831"/>
          </a:xfrm>
          <a:prstGeom prst="straightConnector1">
            <a:avLst/>
          </a:prstGeom>
          <a:noFill/>
          <a:ln w="9525" cap="flat" cmpd="sng" algn="ctr">
            <a:solidFill>
              <a:srgbClr val="0032D2"/>
            </a:solidFill>
            <a:prstDash val="solid"/>
            <a:round/>
            <a:headEnd type="none" w="med" len="med"/>
            <a:tailEnd type="arrow"/>
          </a:ln>
          <a:effectLst/>
        </p:spPr>
      </p:cxnSp>
      <p:sp>
        <p:nvSpPr>
          <p:cNvPr id="26" name="Rectangle 25"/>
          <p:cNvSpPr/>
          <p:nvPr/>
        </p:nvSpPr>
        <p:spPr>
          <a:xfrm>
            <a:off x="13108750" y="32085215"/>
            <a:ext cx="3366344" cy="2371111"/>
          </a:xfrm>
          <a:prstGeom prst="rect">
            <a:avLst/>
          </a:prstGeom>
        </p:spPr>
        <p:txBody>
          <a:bodyPr wrap="square" lIns="153619" tIns="76810" rIns="153619" bIns="76810">
            <a:spAutoFit/>
          </a:bodyPr>
          <a:lstStyle/>
          <a:p>
            <a:r>
              <a:rPr lang="en-US" sz="2400" dirty="0" smtClean="0">
                <a:solidFill>
                  <a:srgbClr val="000000"/>
                </a:solidFill>
                <a:latin typeface="Arial" charset="0"/>
              </a:rPr>
              <a:t>Impact peak</a:t>
            </a:r>
          </a:p>
          <a:p>
            <a:r>
              <a:rPr lang="en-US" sz="2400" dirty="0" smtClean="0">
                <a:solidFill>
                  <a:srgbClr val="000000"/>
                </a:solidFill>
                <a:latin typeface="Arial" charset="0"/>
              </a:rPr>
              <a:t>Loading rate</a:t>
            </a:r>
          </a:p>
          <a:p>
            <a:r>
              <a:rPr lang="en-US" sz="2400" dirty="0" smtClean="0">
                <a:solidFill>
                  <a:srgbClr val="000000"/>
                </a:solidFill>
                <a:latin typeface="Arial" charset="0"/>
              </a:rPr>
              <a:t>Segmental Positions</a:t>
            </a:r>
          </a:p>
          <a:p>
            <a:r>
              <a:rPr lang="en-US" sz="2400" dirty="0">
                <a:solidFill>
                  <a:srgbClr val="000000"/>
                </a:solidFill>
                <a:latin typeface="Arial" charset="0"/>
              </a:rPr>
              <a:t>Segmental </a:t>
            </a:r>
            <a:r>
              <a:rPr lang="en-US" sz="2400" dirty="0" smtClean="0">
                <a:solidFill>
                  <a:srgbClr val="000000"/>
                </a:solidFill>
                <a:latin typeface="Arial" charset="0"/>
              </a:rPr>
              <a:t>Velocities</a:t>
            </a:r>
            <a:endParaRPr lang="en-US" sz="2400" dirty="0">
              <a:solidFill>
                <a:srgbClr val="000000"/>
              </a:solidFill>
              <a:latin typeface="Arial" charset="0"/>
            </a:endParaRPr>
          </a:p>
          <a:p>
            <a:r>
              <a:rPr lang="en-US" sz="2400" dirty="0">
                <a:solidFill>
                  <a:srgbClr val="000000"/>
                </a:solidFill>
                <a:latin typeface="Arial" charset="0"/>
              </a:rPr>
              <a:t>Segmental </a:t>
            </a:r>
            <a:r>
              <a:rPr lang="en-US" sz="2400" dirty="0" smtClean="0">
                <a:solidFill>
                  <a:srgbClr val="000000"/>
                </a:solidFill>
                <a:latin typeface="Arial" charset="0"/>
              </a:rPr>
              <a:t>Accelerations</a:t>
            </a:r>
            <a:endParaRPr lang="en-US" sz="2400" dirty="0">
              <a:solidFill>
                <a:srgbClr val="000000"/>
              </a:solidFill>
              <a:latin typeface="Arial" charset="0"/>
            </a:endParaRPr>
          </a:p>
        </p:txBody>
      </p:sp>
      <p:sp>
        <p:nvSpPr>
          <p:cNvPr id="27" name="Rectangle 26"/>
          <p:cNvSpPr/>
          <p:nvPr/>
        </p:nvSpPr>
        <p:spPr>
          <a:xfrm>
            <a:off x="13282166" y="37420287"/>
            <a:ext cx="3476656" cy="1632448"/>
          </a:xfrm>
          <a:prstGeom prst="rect">
            <a:avLst/>
          </a:prstGeom>
        </p:spPr>
        <p:txBody>
          <a:bodyPr wrap="square" lIns="153619" tIns="76810" rIns="153619" bIns="76810">
            <a:spAutoFit/>
          </a:bodyPr>
          <a:lstStyle/>
          <a:p>
            <a:r>
              <a:rPr lang="en-US" sz="2400" dirty="0" smtClean="0">
                <a:solidFill>
                  <a:srgbClr val="000000"/>
                </a:solidFill>
                <a:latin typeface="Arial" charset="0"/>
              </a:rPr>
              <a:t>Kinematic variables </a:t>
            </a:r>
            <a:r>
              <a:rPr lang="en-US" sz="2400" dirty="0">
                <a:solidFill>
                  <a:srgbClr val="000000"/>
                </a:solidFill>
                <a:latin typeface="Arial" charset="0"/>
              </a:rPr>
              <a:t>significantly correlated </a:t>
            </a:r>
            <a:r>
              <a:rPr lang="en-US" sz="2400" dirty="0" smtClean="0">
                <a:solidFill>
                  <a:srgbClr val="000000"/>
                </a:solidFill>
                <a:latin typeface="Arial" charset="0"/>
              </a:rPr>
              <a:t>with impact peak and loading rate</a:t>
            </a:r>
            <a:endParaRPr lang="en-US" sz="2400" dirty="0"/>
          </a:p>
        </p:txBody>
      </p:sp>
      <p:cxnSp>
        <p:nvCxnSpPr>
          <p:cNvPr id="28" name="Straight Arrow Connector 27"/>
          <p:cNvCxnSpPr/>
          <p:nvPr/>
        </p:nvCxnSpPr>
        <p:spPr bwMode="auto">
          <a:xfrm flipH="1">
            <a:off x="13081711" y="41424553"/>
            <a:ext cx="5" cy="1513320"/>
          </a:xfrm>
          <a:prstGeom prst="straightConnector1">
            <a:avLst/>
          </a:prstGeom>
          <a:noFill/>
          <a:ln w="9525" cap="flat" cmpd="sng" algn="ctr">
            <a:solidFill>
              <a:srgbClr val="0032D2"/>
            </a:solidFill>
            <a:prstDash val="solid"/>
            <a:round/>
            <a:headEnd type="none" w="med" len="med"/>
            <a:tailEnd type="arrow"/>
          </a:ln>
          <a:effectLst/>
        </p:spPr>
      </p:cxnSp>
      <p:sp>
        <p:nvSpPr>
          <p:cNvPr id="29" name="Rectangle 28"/>
          <p:cNvSpPr/>
          <p:nvPr/>
        </p:nvSpPr>
        <p:spPr>
          <a:xfrm>
            <a:off x="13231239" y="41424553"/>
            <a:ext cx="2925600" cy="1632448"/>
          </a:xfrm>
          <a:prstGeom prst="rect">
            <a:avLst/>
          </a:prstGeom>
        </p:spPr>
        <p:txBody>
          <a:bodyPr wrap="square" lIns="153619" tIns="76810" rIns="153619" bIns="76810">
            <a:spAutoFit/>
          </a:bodyPr>
          <a:lstStyle/>
          <a:p>
            <a:r>
              <a:rPr lang="en-US" sz="2400" dirty="0">
                <a:solidFill>
                  <a:srgbClr val="000000"/>
                </a:solidFill>
                <a:latin typeface="Arial" charset="0"/>
              </a:rPr>
              <a:t>Significant predictors of </a:t>
            </a:r>
            <a:r>
              <a:rPr lang="en-US" sz="2400" dirty="0" smtClean="0">
                <a:solidFill>
                  <a:srgbClr val="000000"/>
                </a:solidFill>
                <a:latin typeface="Arial" charset="0"/>
              </a:rPr>
              <a:t>impact peak and loading rate</a:t>
            </a:r>
            <a:endParaRPr lang="en-US" sz="2400" dirty="0"/>
          </a:p>
        </p:txBody>
      </p:sp>
      <p:sp>
        <p:nvSpPr>
          <p:cNvPr id="30" name="TextBox 29"/>
          <p:cNvSpPr txBox="1"/>
          <p:nvPr/>
        </p:nvSpPr>
        <p:spPr>
          <a:xfrm>
            <a:off x="11357808" y="20490972"/>
            <a:ext cx="5135914" cy="778368"/>
          </a:xfrm>
          <a:prstGeom prst="rect">
            <a:avLst/>
          </a:prstGeom>
          <a:noFill/>
        </p:spPr>
        <p:txBody>
          <a:bodyPr wrap="square" lIns="153619" tIns="76810" rIns="153619" bIns="76810" rtlCol="0">
            <a:spAutoFit/>
          </a:bodyPr>
          <a:lstStyle/>
          <a:p>
            <a:pPr algn="just">
              <a:lnSpc>
                <a:spcPct val="150000"/>
              </a:lnSpc>
            </a:pPr>
            <a:r>
              <a:rPr lang="en-US" sz="2700" dirty="0">
                <a:solidFill>
                  <a:srgbClr val="000000"/>
                </a:solidFill>
                <a:latin typeface="Arial" pitchFamily="34" charset="0"/>
                <a:cs typeface="Arial" pitchFamily="34" charset="0"/>
              </a:rPr>
              <a:t>Figure 1</a:t>
            </a:r>
            <a:r>
              <a:rPr lang="en-US" sz="2700" b="1" dirty="0">
                <a:solidFill>
                  <a:srgbClr val="000000"/>
                </a:solidFill>
                <a:latin typeface="Arial" pitchFamily="34" charset="0"/>
                <a:cs typeface="Arial" pitchFamily="34" charset="0"/>
              </a:rPr>
              <a:t>: </a:t>
            </a:r>
            <a:r>
              <a:rPr lang="en-US" sz="2700" dirty="0">
                <a:solidFill>
                  <a:srgbClr val="000000"/>
                </a:solidFill>
                <a:latin typeface="Arial" pitchFamily="34" charset="0"/>
                <a:cs typeface="Arial" pitchFamily="34" charset="0"/>
              </a:rPr>
              <a:t>Flowchart of methods</a:t>
            </a:r>
            <a:endParaRPr lang="en-US" sz="2700" b="1" dirty="0">
              <a:solidFill>
                <a:srgbClr val="000000"/>
              </a:solidFill>
              <a:latin typeface="Arial" pitchFamily="34" charset="0"/>
              <a:cs typeface="Arial" pitchFamily="34" charset="0"/>
            </a:endParaRPr>
          </a:p>
        </p:txBody>
      </p:sp>
      <p:sp>
        <p:nvSpPr>
          <p:cNvPr id="33" name="TextBox 32"/>
          <p:cNvSpPr txBox="1"/>
          <p:nvPr/>
        </p:nvSpPr>
        <p:spPr>
          <a:xfrm>
            <a:off x="348756" y="21122530"/>
            <a:ext cx="11522075" cy="5764348"/>
          </a:xfrm>
          <a:prstGeom prst="rect">
            <a:avLst/>
          </a:prstGeom>
          <a:noFill/>
        </p:spPr>
        <p:txBody>
          <a:bodyPr wrap="square" lIns="153619" tIns="76810" rIns="153619" bIns="76810" rtlCol="0">
            <a:spAutoFit/>
          </a:bodyPr>
          <a:lstStyle/>
          <a:p>
            <a:pPr marL="384048" indent="-384048" algn="just">
              <a:lnSpc>
                <a:spcPct val="150000"/>
              </a:lnSpc>
            </a:pPr>
            <a:r>
              <a:rPr lang="en-US" sz="2700" u="sng" dirty="0">
                <a:solidFill>
                  <a:srgbClr val="000000"/>
                </a:solidFill>
                <a:latin typeface="Arial" charset="0"/>
              </a:rPr>
              <a:t>Data Collection (Figure 1)</a:t>
            </a:r>
          </a:p>
          <a:p>
            <a:pPr marL="384048" indent="-384048" algn="just">
              <a:lnSpc>
                <a:spcPct val="150000"/>
              </a:lnSpc>
              <a:buFont typeface="Arial" pitchFamily="34" charset="0"/>
              <a:buChar char="•"/>
            </a:pPr>
            <a:r>
              <a:rPr lang="en-US" sz="2700" dirty="0" smtClean="0">
                <a:solidFill>
                  <a:srgbClr val="000000"/>
                </a:solidFill>
                <a:latin typeface="Arial" charset="0"/>
              </a:rPr>
              <a:t>48 </a:t>
            </a:r>
            <a:r>
              <a:rPr lang="en-US" sz="2700" dirty="0">
                <a:solidFill>
                  <a:srgbClr val="000000"/>
                </a:solidFill>
                <a:latin typeface="Arial" charset="0"/>
              </a:rPr>
              <a:t>subjects:  age </a:t>
            </a:r>
            <a:r>
              <a:rPr lang="en-US" sz="2700" dirty="0" smtClean="0">
                <a:solidFill>
                  <a:srgbClr val="000000"/>
                </a:solidFill>
                <a:latin typeface="Arial" charset="0"/>
              </a:rPr>
              <a:t>25 </a:t>
            </a:r>
            <a:r>
              <a:rPr lang="en-US" sz="2700" dirty="0">
                <a:solidFill>
                  <a:srgbClr val="000000"/>
                </a:solidFill>
                <a:latin typeface="Arial" charset="0"/>
              </a:rPr>
              <a:t>± </a:t>
            </a:r>
            <a:r>
              <a:rPr lang="en-US" sz="2700" dirty="0" smtClean="0">
                <a:solidFill>
                  <a:srgbClr val="000000"/>
                </a:solidFill>
                <a:latin typeface="Arial" charset="0"/>
              </a:rPr>
              <a:t>6 </a:t>
            </a:r>
            <a:r>
              <a:rPr lang="en-US" sz="2700" dirty="0" err="1">
                <a:solidFill>
                  <a:srgbClr val="000000"/>
                </a:solidFill>
                <a:latin typeface="Arial" charset="0"/>
              </a:rPr>
              <a:t>yrs</a:t>
            </a:r>
            <a:r>
              <a:rPr lang="en-US" sz="2700" dirty="0">
                <a:solidFill>
                  <a:srgbClr val="000000"/>
                </a:solidFill>
                <a:latin typeface="Arial" charset="0"/>
              </a:rPr>
              <a:t>, height </a:t>
            </a:r>
            <a:r>
              <a:rPr lang="en-US" sz="2700" dirty="0" smtClean="0">
                <a:solidFill>
                  <a:srgbClr val="000000"/>
                </a:solidFill>
                <a:latin typeface="Arial" charset="0"/>
              </a:rPr>
              <a:t>1.70 </a:t>
            </a:r>
            <a:r>
              <a:rPr lang="en-US" sz="2700" dirty="0">
                <a:solidFill>
                  <a:srgbClr val="000000"/>
                </a:solidFill>
                <a:latin typeface="Arial" charset="0"/>
              </a:rPr>
              <a:t>± </a:t>
            </a:r>
            <a:r>
              <a:rPr lang="en-US" sz="2700" dirty="0" smtClean="0">
                <a:solidFill>
                  <a:srgbClr val="000000"/>
                </a:solidFill>
                <a:latin typeface="Arial" charset="0"/>
              </a:rPr>
              <a:t>0.08 </a:t>
            </a:r>
            <a:r>
              <a:rPr lang="en-US" sz="2700" dirty="0">
                <a:solidFill>
                  <a:srgbClr val="000000"/>
                </a:solidFill>
                <a:latin typeface="Arial" charset="0"/>
              </a:rPr>
              <a:t>m, mass </a:t>
            </a:r>
            <a:r>
              <a:rPr lang="en-US" sz="2700" dirty="0" smtClean="0">
                <a:solidFill>
                  <a:srgbClr val="000000"/>
                </a:solidFill>
                <a:latin typeface="Arial" charset="0"/>
              </a:rPr>
              <a:t>65.6 </a:t>
            </a:r>
            <a:r>
              <a:rPr lang="en-US" sz="2700" dirty="0">
                <a:solidFill>
                  <a:srgbClr val="000000"/>
                </a:solidFill>
                <a:latin typeface="Arial" charset="0"/>
              </a:rPr>
              <a:t>± </a:t>
            </a:r>
            <a:r>
              <a:rPr lang="en-US" sz="2700" dirty="0" smtClean="0">
                <a:solidFill>
                  <a:srgbClr val="000000"/>
                </a:solidFill>
                <a:latin typeface="Arial" charset="0"/>
              </a:rPr>
              <a:t>10.5 </a:t>
            </a:r>
            <a:r>
              <a:rPr lang="en-US" sz="2700" dirty="0">
                <a:solidFill>
                  <a:srgbClr val="000000"/>
                </a:solidFill>
                <a:latin typeface="Arial" charset="0"/>
              </a:rPr>
              <a:t>kg</a:t>
            </a:r>
          </a:p>
          <a:p>
            <a:pPr marL="384048" indent="-384048" algn="just">
              <a:lnSpc>
                <a:spcPct val="150000"/>
              </a:lnSpc>
              <a:buFont typeface="Arial" pitchFamily="34" charset="0"/>
              <a:buChar char="•"/>
            </a:pPr>
            <a:r>
              <a:rPr lang="en-US" sz="2700" dirty="0" smtClean="0">
                <a:solidFill>
                  <a:srgbClr val="000000"/>
                </a:solidFill>
                <a:latin typeface="Arial" charset="0"/>
              </a:rPr>
              <a:t>Ran </a:t>
            </a:r>
            <a:r>
              <a:rPr lang="en-US" sz="2700" dirty="0">
                <a:solidFill>
                  <a:srgbClr val="000000"/>
                </a:solidFill>
                <a:latin typeface="Arial" charset="0"/>
              </a:rPr>
              <a:t>on treadmill at a </a:t>
            </a:r>
            <a:r>
              <a:rPr lang="en-US" sz="2700" dirty="0" smtClean="0">
                <a:solidFill>
                  <a:srgbClr val="000000"/>
                </a:solidFill>
                <a:latin typeface="Arial" charset="0"/>
              </a:rPr>
              <a:t>standardized speed of 3.3</a:t>
            </a:r>
            <a:endParaRPr lang="en-US" sz="2700" dirty="0">
              <a:solidFill>
                <a:srgbClr val="000000"/>
              </a:solidFill>
              <a:latin typeface="Arial" charset="0"/>
            </a:endParaRPr>
          </a:p>
          <a:p>
            <a:pPr marL="384048" indent="-384048" algn="just">
              <a:lnSpc>
                <a:spcPct val="150000"/>
              </a:lnSpc>
              <a:buFont typeface="Arial" pitchFamily="34" charset="0"/>
              <a:buChar char="•"/>
            </a:pPr>
            <a:r>
              <a:rPr lang="en-US" sz="2700" dirty="0">
                <a:solidFill>
                  <a:srgbClr val="000000"/>
                </a:solidFill>
                <a:latin typeface="Arial" charset="0"/>
              </a:rPr>
              <a:t>49 retroreflective markers placed on the subject using a previously established configuration </a:t>
            </a:r>
            <a:r>
              <a:rPr lang="en-US" sz="2700" dirty="0" smtClean="0">
                <a:solidFill>
                  <a:srgbClr val="000000"/>
                </a:solidFill>
                <a:latin typeface="Arial" charset="0"/>
              </a:rPr>
              <a:t>[9]</a:t>
            </a:r>
            <a:endParaRPr lang="en-US" sz="2700" dirty="0">
              <a:solidFill>
                <a:srgbClr val="000000"/>
              </a:solidFill>
              <a:latin typeface="Arial" charset="0"/>
            </a:endParaRPr>
          </a:p>
          <a:p>
            <a:pPr marL="384048" indent="-384048" algn="just">
              <a:lnSpc>
                <a:spcPct val="150000"/>
              </a:lnSpc>
              <a:buFont typeface="Arial" pitchFamily="34" charset="0"/>
              <a:buChar char="•"/>
            </a:pPr>
            <a:r>
              <a:rPr lang="en-US" sz="2700" dirty="0">
                <a:solidFill>
                  <a:srgbClr val="000000"/>
                </a:solidFill>
                <a:latin typeface="Arial" charset="0"/>
              </a:rPr>
              <a:t>Marker trajectories measured at 200 Hz with a 15 camera motion analysis system (Motion Analysis Corp, Santa Rosa, USA) </a:t>
            </a:r>
          </a:p>
          <a:p>
            <a:pPr marL="384048" indent="-384048" algn="just">
              <a:lnSpc>
                <a:spcPct val="150000"/>
              </a:lnSpc>
              <a:buFont typeface="Arial" pitchFamily="34" charset="0"/>
              <a:buChar char="•"/>
            </a:pPr>
            <a:r>
              <a:rPr lang="en-US" sz="2700" dirty="0">
                <a:solidFill>
                  <a:srgbClr val="000000"/>
                </a:solidFill>
                <a:latin typeface="Arial" charset="0"/>
              </a:rPr>
              <a:t>Force data simultaneously collected at 1200 Hz using an instrumented </a:t>
            </a:r>
            <a:r>
              <a:rPr lang="en-US" sz="2700" dirty="0" err="1">
                <a:solidFill>
                  <a:srgbClr val="000000"/>
                </a:solidFill>
                <a:latin typeface="Arial" charset="0"/>
              </a:rPr>
              <a:t>Bertec</a:t>
            </a:r>
            <a:r>
              <a:rPr lang="en-US" sz="2700" dirty="0">
                <a:solidFill>
                  <a:srgbClr val="000000"/>
                </a:solidFill>
                <a:latin typeface="Arial" charset="0"/>
              </a:rPr>
              <a:t> treadmill (</a:t>
            </a:r>
            <a:r>
              <a:rPr lang="en-US" sz="2700" dirty="0" err="1">
                <a:solidFill>
                  <a:srgbClr val="000000"/>
                </a:solidFill>
                <a:latin typeface="Arial" charset="0"/>
              </a:rPr>
              <a:t>Bertec</a:t>
            </a:r>
            <a:r>
              <a:rPr lang="en-US" sz="2700" dirty="0">
                <a:solidFill>
                  <a:srgbClr val="000000"/>
                </a:solidFill>
                <a:latin typeface="Arial" charset="0"/>
              </a:rPr>
              <a:t>, Columbus, OH)</a:t>
            </a:r>
            <a:endParaRPr lang="en-US" sz="2700" dirty="0"/>
          </a:p>
        </p:txBody>
      </p:sp>
      <p:sp>
        <p:nvSpPr>
          <p:cNvPr id="34" name="TextBox 33"/>
          <p:cNvSpPr txBox="1"/>
          <p:nvPr/>
        </p:nvSpPr>
        <p:spPr>
          <a:xfrm>
            <a:off x="348755" y="27510522"/>
            <a:ext cx="11802381" cy="10750328"/>
          </a:xfrm>
          <a:prstGeom prst="rect">
            <a:avLst/>
          </a:prstGeom>
          <a:noFill/>
        </p:spPr>
        <p:txBody>
          <a:bodyPr wrap="square" lIns="153619" tIns="76810" rIns="153619" bIns="76810" rtlCol="0">
            <a:spAutoFit/>
          </a:bodyPr>
          <a:lstStyle/>
          <a:p>
            <a:pPr marL="384048" indent="-384048" algn="just">
              <a:lnSpc>
                <a:spcPct val="150000"/>
              </a:lnSpc>
            </a:pPr>
            <a:r>
              <a:rPr lang="en-US" sz="2700" u="sng" dirty="0">
                <a:solidFill>
                  <a:srgbClr val="000000"/>
                </a:solidFill>
                <a:latin typeface="Arial" charset="0"/>
              </a:rPr>
              <a:t>Knee Kinematics and Kinetics Calculations (Figure 1)</a:t>
            </a:r>
          </a:p>
          <a:p>
            <a:pPr marL="384048" indent="-384048" algn="just">
              <a:lnSpc>
                <a:spcPct val="150000"/>
              </a:lnSpc>
              <a:buFont typeface="Arial" pitchFamily="34" charset="0"/>
              <a:buChar char="•"/>
            </a:pPr>
            <a:r>
              <a:rPr lang="en-US" sz="2700" dirty="0">
                <a:solidFill>
                  <a:srgbClr val="000000"/>
                </a:solidFill>
                <a:latin typeface="Arial" charset="0"/>
              </a:rPr>
              <a:t>Visual 3D (C-motion, Germantown, MD, USA) used to:</a:t>
            </a:r>
          </a:p>
          <a:p>
            <a:pPr marL="801432" lvl="2" indent="-384048" algn="just">
              <a:lnSpc>
                <a:spcPct val="150000"/>
              </a:lnSpc>
              <a:buFont typeface="Arial" pitchFamily="34" charset="0"/>
              <a:buChar char="•"/>
            </a:pPr>
            <a:r>
              <a:rPr lang="en-US" sz="2700" dirty="0">
                <a:solidFill>
                  <a:srgbClr val="000000"/>
                </a:solidFill>
                <a:latin typeface="Arial" charset="0"/>
              </a:rPr>
              <a:t>Filter marker data at 8 Hz and force data at 35 Hz using a fourth-order low-pass zero-lag Butterworth filter</a:t>
            </a:r>
          </a:p>
          <a:p>
            <a:pPr marL="801432" lvl="2" indent="-384048" algn="just">
              <a:lnSpc>
                <a:spcPct val="150000"/>
              </a:lnSpc>
              <a:buFont typeface="Arial" pitchFamily="34" charset="0"/>
              <a:buChar char="•"/>
            </a:pPr>
            <a:r>
              <a:rPr lang="en-US" sz="2700" dirty="0">
                <a:solidFill>
                  <a:srgbClr val="000000"/>
                </a:solidFill>
                <a:latin typeface="Arial" charset="0"/>
              </a:rPr>
              <a:t>Calculate a functional hip joint center </a:t>
            </a:r>
            <a:r>
              <a:rPr lang="en-US" sz="2700" dirty="0" smtClean="0">
                <a:solidFill>
                  <a:srgbClr val="000000"/>
                </a:solidFill>
                <a:latin typeface="Arial" charset="0"/>
              </a:rPr>
              <a:t>[10] </a:t>
            </a:r>
            <a:endParaRPr lang="en-US" sz="2700" dirty="0">
              <a:solidFill>
                <a:srgbClr val="000000"/>
              </a:solidFill>
              <a:latin typeface="Arial" charset="0"/>
            </a:endParaRPr>
          </a:p>
          <a:p>
            <a:pPr marL="801432" lvl="2" indent="-384048" algn="just">
              <a:lnSpc>
                <a:spcPct val="150000"/>
              </a:lnSpc>
              <a:buFont typeface="Arial" pitchFamily="34" charset="0"/>
              <a:buChar char="•"/>
            </a:pPr>
            <a:r>
              <a:rPr lang="en-US" sz="2700" dirty="0">
                <a:solidFill>
                  <a:srgbClr val="000000"/>
                </a:solidFill>
                <a:latin typeface="Arial" charset="0"/>
              </a:rPr>
              <a:t>Perform inverse kinematics using successive body-fixed </a:t>
            </a:r>
            <a:r>
              <a:rPr lang="en-US" sz="2700" dirty="0" smtClean="0">
                <a:solidFill>
                  <a:srgbClr val="000000"/>
                </a:solidFill>
                <a:latin typeface="Arial" charset="0"/>
              </a:rPr>
              <a:t>rotations [11]</a:t>
            </a:r>
          </a:p>
          <a:p>
            <a:pPr marL="384048" lvl="1" indent="-384048" algn="just">
              <a:lnSpc>
                <a:spcPct val="150000"/>
              </a:lnSpc>
              <a:buFont typeface="Arial" pitchFamily="34" charset="0"/>
              <a:buChar char="•"/>
            </a:pPr>
            <a:r>
              <a:rPr lang="en-US" sz="2700" dirty="0" smtClean="0">
                <a:solidFill>
                  <a:srgbClr val="000000"/>
                </a:solidFill>
                <a:latin typeface="Arial" charset="0"/>
              </a:rPr>
              <a:t>Custom </a:t>
            </a:r>
            <a:r>
              <a:rPr lang="en-US" sz="2700" dirty="0" err="1">
                <a:solidFill>
                  <a:srgbClr val="000000"/>
                </a:solidFill>
                <a:latin typeface="Arial" charset="0"/>
              </a:rPr>
              <a:t>Matlab</a:t>
            </a:r>
            <a:r>
              <a:rPr lang="en-US" sz="2700" dirty="0">
                <a:solidFill>
                  <a:srgbClr val="000000"/>
                </a:solidFill>
                <a:latin typeface="Arial" charset="0"/>
              </a:rPr>
              <a:t> code (</a:t>
            </a:r>
            <a:r>
              <a:rPr lang="en-US" sz="2700" dirty="0" err="1">
                <a:solidFill>
                  <a:srgbClr val="000000"/>
                </a:solidFill>
                <a:latin typeface="Arial" charset="0"/>
              </a:rPr>
              <a:t>MathWorks</a:t>
            </a:r>
            <a:r>
              <a:rPr lang="en-US" sz="2700" dirty="0">
                <a:solidFill>
                  <a:srgbClr val="000000"/>
                </a:solidFill>
                <a:latin typeface="Arial" charset="0"/>
              </a:rPr>
              <a:t> Inc., Natick, MA) used to extract variables of </a:t>
            </a:r>
            <a:r>
              <a:rPr lang="en-US" sz="2700" dirty="0" smtClean="0">
                <a:solidFill>
                  <a:srgbClr val="000000"/>
                </a:solidFill>
                <a:latin typeface="Arial" charset="0"/>
              </a:rPr>
              <a:t>interest:</a:t>
            </a:r>
            <a:endParaRPr lang="en-US" sz="2700" dirty="0">
              <a:solidFill>
                <a:srgbClr val="000000"/>
              </a:solidFill>
              <a:latin typeface="Arial" charset="0"/>
            </a:endParaRPr>
          </a:p>
          <a:p>
            <a:pPr marL="801432" lvl="2" indent="-384048" algn="just">
              <a:lnSpc>
                <a:spcPct val="150000"/>
              </a:lnSpc>
              <a:buFont typeface="Arial" pitchFamily="34" charset="0"/>
              <a:buChar char="•"/>
            </a:pPr>
            <a:r>
              <a:rPr lang="en-US" sz="2700" dirty="0" smtClean="0">
                <a:solidFill>
                  <a:srgbClr val="000000"/>
                </a:solidFill>
                <a:latin typeface="Arial" charset="0"/>
              </a:rPr>
              <a:t>Impact peak [2]</a:t>
            </a:r>
          </a:p>
          <a:p>
            <a:pPr marL="801432" lvl="2" indent="-384048" algn="just">
              <a:lnSpc>
                <a:spcPct val="150000"/>
              </a:lnSpc>
              <a:buFont typeface="Arial" pitchFamily="34" charset="0"/>
              <a:buChar char="•"/>
            </a:pPr>
            <a:r>
              <a:rPr lang="en-US" sz="2700" dirty="0" smtClean="0">
                <a:solidFill>
                  <a:srgbClr val="000000"/>
                </a:solidFill>
                <a:latin typeface="Arial" charset="0"/>
              </a:rPr>
              <a:t>Loading rate: the </a:t>
            </a:r>
            <a:r>
              <a:rPr lang="en-US" sz="2700" dirty="0">
                <a:solidFill>
                  <a:srgbClr val="000000"/>
                </a:solidFill>
                <a:latin typeface="Arial" charset="0"/>
              </a:rPr>
              <a:t>slope of the vertical ground reaction force </a:t>
            </a:r>
            <a:r>
              <a:rPr lang="en-US" sz="2700" dirty="0" smtClean="0">
                <a:solidFill>
                  <a:srgbClr val="000000"/>
                </a:solidFill>
                <a:latin typeface="Arial" charset="0"/>
              </a:rPr>
              <a:t>between 20 </a:t>
            </a:r>
            <a:r>
              <a:rPr lang="en-US" sz="2700" dirty="0">
                <a:solidFill>
                  <a:srgbClr val="000000"/>
                </a:solidFill>
                <a:latin typeface="Arial" charset="0"/>
              </a:rPr>
              <a:t>to 80% of the period between heel strike and the impact </a:t>
            </a:r>
            <a:r>
              <a:rPr lang="en-US" sz="2700" dirty="0" smtClean="0">
                <a:solidFill>
                  <a:srgbClr val="000000"/>
                </a:solidFill>
                <a:latin typeface="Arial" charset="0"/>
              </a:rPr>
              <a:t>peak [2]</a:t>
            </a:r>
          </a:p>
          <a:p>
            <a:pPr marL="801432" lvl="2" indent="-384048" algn="just">
              <a:lnSpc>
                <a:spcPct val="150000"/>
              </a:lnSpc>
              <a:buFont typeface="Arial" pitchFamily="34" charset="0"/>
              <a:buChar char="•"/>
            </a:pPr>
            <a:r>
              <a:rPr lang="en-US" sz="2700" dirty="0" smtClean="0">
                <a:solidFill>
                  <a:srgbClr val="000000"/>
                </a:solidFill>
                <a:latin typeface="Arial" charset="0"/>
              </a:rPr>
              <a:t>Vertical position, velocity, and acceleration of the center of mass for the trunk, right thigh, right shank, and right foot at mid- and terminal-swing</a:t>
            </a:r>
          </a:p>
          <a:p>
            <a:pPr marL="1218814" lvl="3" indent="-384048" algn="just">
              <a:lnSpc>
                <a:spcPct val="150000"/>
              </a:lnSpc>
              <a:buFont typeface="Arial" pitchFamily="34" charset="0"/>
              <a:buChar char="•"/>
            </a:pPr>
            <a:r>
              <a:rPr lang="en-US" sz="2700" dirty="0" smtClean="0">
                <a:solidFill>
                  <a:srgbClr val="000000"/>
                </a:solidFill>
                <a:latin typeface="Arial" charset="0"/>
              </a:rPr>
              <a:t>Mid-swing</a:t>
            </a:r>
            <a:r>
              <a:rPr lang="en-US" sz="2700" dirty="0">
                <a:solidFill>
                  <a:srgbClr val="000000"/>
                </a:solidFill>
                <a:latin typeface="Arial" charset="0"/>
              </a:rPr>
              <a:t>: temporal mid-point between left foot toe-off and right </a:t>
            </a:r>
            <a:r>
              <a:rPr lang="en-US" sz="2700" dirty="0" smtClean="0">
                <a:solidFill>
                  <a:srgbClr val="000000"/>
                </a:solidFill>
                <a:latin typeface="Arial" charset="0"/>
              </a:rPr>
              <a:t>foot heel-strike</a:t>
            </a:r>
          </a:p>
          <a:p>
            <a:pPr marL="1218814" lvl="3" indent="-384048" algn="just">
              <a:lnSpc>
                <a:spcPct val="150000"/>
              </a:lnSpc>
              <a:buFont typeface="Arial" pitchFamily="34" charset="0"/>
              <a:buChar char="•"/>
            </a:pPr>
            <a:r>
              <a:rPr lang="en-US" sz="2700" dirty="0" smtClean="0">
                <a:solidFill>
                  <a:srgbClr val="000000"/>
                </a:solidFill>
                <a:latin typeface="Arial" charset="0"/>
              </a:rPr>
              <a:t>Terminal-swing: 10 </a:t>
            </a:r>
            <a:r>
              <a:rPr lang="en-US" sz="2700" dirty="0" err="1">
                <a:solidFill>
                  <a:srgbClr val="000000"/>
                </a:solidFill>
                <a:latin typeface="Arial" charset="0"/>
              </a:rPr>
              <a:t>ms</a:t>
            </a:r>
            <a:r>
              <a:rPr lang="en-US" sz="2700" dirty="0">
                <a:solidFill>
                  <a:srgbClr val="000000"/>
                </a:solidFill>
                <a:latin typeface="Arial" charset="0"/>
              </a:rPr>
              <a:t> prior to heel-strike</a:t>
            </a:r>
            <a:endParaRPr lang="en-US" sz="2700" dirty="0"/>
          </a:p>
        </p:txBody>
      </p:sp>
      <p:sp>
        <p:nvSpPr>
          <p:cNvPr id="36" name="Rectangle 35"/>
          <p:cNvSpPr/>
          <p:nvPr/>
        </p:nvSpPr>
        <p:spPr>
          <a:xfrm>
            <a:off x="336886" y="38725293"/>
            <a:ext cx="11533945" cy="4440845"/>
          </a:xfrm>
          <a:prstGeom prst="rect">
            <a:avLst/>
          </a:prstGeom>
        </p:spPr>
        <p:txBody>
          <a:bodyPr wrap="square" lIns="153619" tIns="76810" rIns="153619" bIns="76810">
            <a:spAutoFit/>
          </a:bodyPr>
          <a:lstStyle/>
          <a:p>
            <a:pPr marL="384048" indent="-384048" algn="just">
              <a:lnSpc>
                <a:spcPct val="150000"/>
              </a:lnSpc>
            </a:pPr>
            <a:r>
              <a:rPr lang="en-US" sz="2700" u="sng" dirty="0">
                <a:solidFill>
                  <a:srgbClr val="000000"/>
                </a:solidFill>
                <a:latin typeface="Arial" charset="0"/>
              </a:rPr>
              <a:t>Statistical Analysis (Figure 1)</a:t>
            </a:r>
          </a:p>
          <a:p>
            <a:pPr marL="384048" indent="-384048" algn="just">
              <a:lnSpc>
                <a:spcPct val="150000"/>
              </a:lnSpc>
              <a:buFont typeface="Arial" pitchFamily="34" charset="0"/>
              <a:buChar char="•"/>
            </a:pPr>
            <a:r>
              <a:rPr lang="en-US" sz="2700" dirty="0">
                <a:solidFill>
                  <a:srgbClr val="000000"/>
                </a:solidFill>
                <a:latin typeface="Arial" charset="0"/>
              </a:rPr>
              <a:t>SPSS (SPSS Inc., Chicago, IL) used to calculate:</a:t>
            </a:r>
          </a:p>
          <a:p>
            <a:pPr marL="801432" lvl="2" indent="-384048" algn="just">
              <a:lnSpc>
                <a:spcPct val="150000"/>
              </a:lnSpc>
              <a:buFont typeface="Arial" pitchFamily="34" charset="0"/>
              <a:buChar char="•"/>
            </a:pPr>
            <a:r>
              <a:rPr lang="en-US" sz="2700" dirty="0">
                <a:solidFill>
                  <a:srgbClr val="000000"/>
                </a:solidFill>
                <a:latin typeface="Arial" charset="0"/>
              </a:rPr>
              <a:t>Pearson’s </a:t>
            </a:r>
            <a:r>
              <a:rPr lang="en-US" sz="2700" dirty="0" smtClean="0">
                <a:solidFill>
                  <a:srgbClr val="000000"/>
                </a:solidFill>
                <a:latin typeface="Arial" charset="0"/>
              </a:rPr>
              <a:t>correlation </a:t>
            </a:r>
            <a:r>
              <a:rPr lang="en-US" sz="2700" dirty="0">
                <a:solidFill>
                  <a:srgbClr val="000000"/>
                </a:solidFill>
                <a:latin typeface="Arial" charset="0"/>
              </a:rPr>
              <a:t>coefficients</a:t>
            </a:r>
          </a:p>
          <a:p>
            <a:pPr marL="801432" lvl="2" indent="-384048" algn="just">
              <a:lnSpc>
                <a:spcPct val="150000"/>
              </a:lnSpc>
              <a:buFont typeface="Arial" pitchFamily="34" charset="0"/>
              <a:buChar char="•"/>
            </a:pPr>
            <a:r>
              <a:rPr lang="en-US" sz="2700" dirty="0" smtClean="0">
                <a:solidFill>
                  <a:srgbClr val="000000"/>
                </a:solidFill>
                <a:latin typeface="Arial" charset="0"/>
              </a:rPr>
              <a:t>Top four kinematic variables </a:t>
            </a:r>
            <a:r>
              <a:rPr lang="en-US" sz="2700" dirty="0">
                <a:solidFill>
                  <a:srgbClr val="000000"/>
                </a:solidFill>
                <a:latin typeface="Arial" charset="0"/>
              </a:rPr>
              <a:t>significantly correlated with peak </a:t>
            </a:r>
            <a:r>
              <a:rPr lang="en-US" sz="2700" dirty="0" smtClean="0">
                <a:solidFill>
                  <a:srgbClr val="000000"/>
                </a:solidFill>
                <a:latin typeface="Arial" charset="0"/>
              </a:rPr>
              <a:t>impact peak input </a:t>
            </a:r>
            <a:r>
              <a:rPr lang="en-US" sz="2700" dirty="0">
                <a:solidFill>
                  <a:srgbClr val="000000"/>
                </a:solidFill>
                <a:latin typeface="Arial" charset="0"/>
              </a:rPr>
              <a:t>to </a:t>
            </a:r>
            <a:r>
              <a:rPr lang="en-US" sz="2700" dirty="0" smtClean="0">
                <a:solidFill>
                  <a:srgbClr val="000000"/>
                </a:solidFill>
                <a:latin typeface="Arial" charset="0"/>
              </a:rPr>
              <a:t>forward stepwise </a:t>
            </a:r>
            <a:r>
              <a:rPr lang="en-US" sz="2700" dirty="0">
                <a:solidFill>
                  <a:srgbClr val="000000"/>
                </a:solidFill>
                <a:latin typeface="Arial" charset="0"/>
              </a:rPr>
              <a:t>multiple linear regression </a:t>
            </a:r>
            <a:r>
              <a:rPr lang="en-US" sz="2700" dirty="0" smtClean="0">
                <a:solidFill>
                  <a:srgbClr val="000000"/>
                </a:solidFill>
                <a:latin typeface="Arial" charset="0"/>
              </a:rPr>
              <a:t>model</a:t>
            </a:r>
          </a:p>
          <a:p>
            <a:pPr marL="801432" lvl="2" indent="-384048" algn="just">
              <a:lnSpc>
                <a:spcPct val="150000"/>
              </a:lnSpc>
              <a:buFont typeface="Arial" pitchFamily="34" charset="0"/>
              <a:buChar char="•"/>
            </a:pPr>
            <a:r>
              <a:rPr lang="en-US" sz="2700" dirty="0">
                <a:solidFill>
                  <a:srgbClr val="000000"/>
                </a:solidFill>
                <a:latin typeface="Arial" charset="0"/>
              </a:rPr>
              <a:t>Top four kinematic variables significantly correlated with </a:t>
            </a:r>
            <a:r>
              <a:rPr lang="en-US" sz="2700" dirty="0" smtClean="0">
                <a:solidFill>
                  <a:srgbClr val="000000"/>
                </a:solidFill>
                <a:latin typeface="Arial" charset="0"/>
              </a:rPr>
              <a:t>loading rate also input </a:t>
            </a:r>
            <a:r>
              <a:rPr lang="en-US" sz="2700" dirty="0">
                <a:solidFill>
                  <a:srgbClr val="000000"/>
                </a:solidFill>
                <a:latin typeface="Arial" charset="0"/>
              </a:rPr>
              <a:t>to forward stepwise multiple linear regression </a:t>
            </a:r>
            <a:r>
              <a:rPr lang="en-US" sz="2700" dirty="0" smtClean="0">
                <a:solidFill>
                  <a:srgbClr val="000000"/>
                </a:solidFill>
                <a:latin typeface="Arial" charset="0"/>
              </a:rPr>
              <a:t>model</a:t>
            </a:r>
            <a:endParaRPr lang="en-US" sz="2700" dirty="0">
              <a:solidFill>
                <a:srgbClr val="000000"/>
              </a:solidFill>
              <a:latin typeface="Arial" charset="0"/>
            </a:endParaRPr>
          </a:p>
        </p:txBody>
      </p:sp>
      <p:pic>
        <p:nvPicPr>
          <p:cNvPr id="1028" name="Picture 4" descr="Z:\Brian_Noehren\Anne\Running Loads Study\J Biomech Submission\Fig1.tif"/>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594337" y="23708167"/>
            <a:ext cx="8399588" cy="696019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Z:\Brian_Noehren\Anne\Running Loads Study\J Biomech Submission\Fig2.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93925" y="23957517"/>
            <a:ext cx="7420775" cy="5946863"/>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16594337" y="23168902"/>
            <a:ext cx="8399588" cy="570619"/>
          </a:xfrm>
          <a:prstGeom prst="rect">
            <a:avLst/>
          </a:prstGeom>
          <a:noFill/>
        </p:spPr>
        <p:txBody>
          <a:bodyPr wrap="square" lIns="153619" tIns="76810" rIns="153619" bIns="76810" rtlCol="0">
            <a:spAutoFit/>
          </a:bodyPr>
          <a:lstStyle/>
          <a:p>
            <a:pPr algn="ctr"/>
            <a:r>
              <a:rPr lang="en-US" sz="2700" dirty="0">
                <a:solidFill>
                  <a:srgbClr val="000000"/>
                </a:solidFill>
                <a:latin typeface="Arial" pitchFamily="34" charset="0"/>
                <a:cs typeface="Arial" pitchFamily="34" charset="0"/>
              </a:rPr>
              <a:t>Figure </a:t>
            </a:r>
            <a:r>
              <a:rPr lang="en-US" sz="2700" dirty="0" smtClean="0">
                <a:solidFill>
                  <a:srgbClr val="000000"/>
                </a:solidFill>
                <a:latin typeface="Arial" pitchFamily="34" charset="0"/>
                <a:cs typeface="Arial" pitchFamily="34" charset="0"/>
              </a:rPr>
              <a:t>2</a:t>
            </a:r>
            <a:r>
              <a:rPr lang="en-US" sz="2700" b="1" dirty="0" smtClean="0">
                <a:solidFill>
                  <a:srgbClr val="000000"/>
                </a:solidFill>
                <a:latin typeface="Arial" pitchFamily="34" charset="0"/>
                <a:cs typeface="Arial" pitchFamily="34" charset="0"/>
              </a:rPr>
              <a:t>: </a:t>
            </a:r>
            <a:r>
              <a:rPr lang="en-US" sz="2700" dirty="0" smtClean="0">
                <a:solidFill>
                  <a:srgbClr val="000000"/>
                </a:solidFill>
                <a:latin typeface="Arial" pitchFamily="34" charset="0"/>
                <a:cs typeface="Arial" pitchFamily="34" charset="0"/>
              </a:rPr>
              <a:t>Regression model results for impact peak</a:t>
            </a:r>
            <a:endParaRPr lang="en-US" sz="2700" b="1" dirty="0">
              <a:solidFill>
                <a:srgbClr val="000000"/>
              </a:solidFill>
              <a:latin typeface="Arial" pitchFamily="34" charset="0"/>
              <a:cs typeface="Arial" pitchFamily="34" charset="0"/>
            </a:endParaRPr>
          </a:p>
        </p:txBody>
      </p:sp>
      <p:sp>
        <p:nvSpPr>
          <p:cNvPr id="42" name="TextBox 41"/>
          <p:cNvSpPr txBox="1"/>
          <p:nvPr/>
        </p:nvSpPr>
        <p:spPr>
          <a:xfrm>
            <a:off x="25314442" y="22961151"/>
            <a:ext cx="7100258" cy="986117"/>
          </a:xfrm>
          <a:prstGeom prst="rect">
            <a:avLst/>
          </a:prstGeom>
          <a:noFill/>
        </p:spPr>
        <p:txBody>
          <a:bodyPr wrap="square" lIns="153619" tIns="76810" rIns="153619" bIns="76810" rtlCol="0">
            <a:spAutoFit/>
          </a:bodyPr>
          <a:lstStyle/>
          <a:p>
            <a:r>
              <a:rPr lang="en-US" sz="2700" dirty="0">
                <a:solidFill>
                  <a:srgbClr val="000000"/>
                </a:solidFill>
                <a:latin typeface="Arial" pitchFamily="34" charset="0"/>
                <a:cs typeface="Arial" pitchFamily="34" charset="0"/>
              </a:rPr>
              <a:t>Figure </a:t>
            </a:r>
            <a:r>
              <a:rPr lang="en-US" sz="2700" dirty="0" smtClean="0">
                <a:solidFill>
                  <a:srgbClr val="000000"/>
                </a:solidFill>
                <a:latin typeface="Arial" pitchFamily="34" charset="0"/>
                <a:cs typeface="Arial" pitchFamily="34" charset="0"/>
              </a:rPr>
              <a:t>3</a:t>
            </a:r>
            <a:r>
              <a:rPr lang="en-US" sz="2700" b="1" dirty="0" smtClean="0">
                <a:solidFill>
                  <a:srgbClr val="000000"/>
                </a:solidFill>
                <a:latin typeface="Arial" pitchFamily="34" charset="0"/>
                <a:cs typeface="Arial" pitchFamily="34" charset="0"/>
              </a:rPr>
              <a:t>: </a:t>
            </a:r>
            <a:r>
              <a:rPr lang="en-US" sz="2700" dirty="0">
                <a:solidFill>
                  <a:srgbClr val="000000"/>
                </a:solidFill>
                <a:latin typeface="Arial" pitchFamily="34" charset="0"/>
                <a:cs typeface="Arial" pitchFamily="34" charset="0"/>
              </a:rPr>
              <a:t>Regression model results </a:t>
            </a:r>
            <a:r>
              <a:rPr lang="en-US" sz="2700" dirty="0" smtClean="0">
                <a:solidFill>
                  <a:srgbClr val="000000"/>
                </a:solidFill>
                <a:latin typeface="Arial" pitchFamily="34" charset="0"/>
                <a:cs typeface="Arial" pitchFamily="34" charset="0"/>
              </a:rPr>
              <a:t>for loading rate</a:t>
            </a:r>
            <a:endParaRPr lang="en-US" sz="2700" b="1" dirty="0">
              <a:solidFill>
                <a:srgbClr val="000000"/>
              </a:solidFill>
              <a:latin typeface="Arial" pitchFamily="34" charset="0"/>
              <a:cs typeface="Arial" pitchFamily="34" charset="0"/>
            </a:endParaRPr>
          </a:p>
        </p:txBody>
      </p:sp>
      <p:sp>
        <p:nvSpPr>
          <p:cNvPr id="43" name="TextBox 42"/>
          <p:cNvSpPr txBox="1"/>
          <p:nvPr/>
        </p:nvSpPr>
        <p:spPr>
          <a:xfrm>
            <a:off x="16475094" y="9589714"/>
            <a:ext cx="7812514" cy="1422721"/>
          </a:xfrm>
          <a:prstGeom prst="rect">
            <a:avLst/>
          </a:prstGeom>
          <a:noFill/>
        </p:spPr>
        <p:txBody>
          <a:bodyPr wrap="square" lIns="153619" tIns="76810" rIns="153619" bIns="76810" numCol="1" rtlCol="0">
            <a:noAutofit/>
          </a:bodyPr>
          <a:lstStyle/>
          <a:p>
            <a:pPr marL="384048" lvl="2" indent="-384048" algn="just">
              <a:lnSpc>
                <a:spcPct val="150000"/>
              </a:lnSpc>
              <a:buFont typeface="Arial" pitchFamily="34" charset="0"/>
              <a:buChar char="•"/>
            </a:pPr>
            <a:r>
              <a:rPr lang="en-US" sz="2700" dirty="0" smtClean="0">
                <a:solidFill>
                  <a:srgbClr val="000000"/>
                </a:solidFill>
                <a:latin typeface="Arial" pitchFamily="34" charset="0"/>
                <a:cs typeface="Arial" pitchFamily="34" charset="0"/>
              </a:rPr>
              <a:t>8 </a:t>
            </a:r>
            <a:r>
              <a:rPr lang="en-US" sz="2700" dirty="0">
                <a:solidFill>
                  <a:srgbClr val="000000"/>
                </a:solidFill>
                <a:latin typeface="Arial" pitchFamily="34" charset="0"/>
                <a:cs typeface="Arial" pitchFamily="34" charset="0"/>
              </a:rPr>
              <a:t>variables </a:t>
            </a:r>
            <a:r>
              <a:rPr lang="en-US" sz="2700" dirty="0" smtClean="0">
                <a:solidFill>
                  <a:srgbClr val="000000"/>
                </a:solidFill>
                <a:latin typeface="Arial" pitchFamily="34" charset="0"/>
                <a:cs typeface="Arial" pitchFamily="34" charset="0"/>
              </a:rPr>
              <a:t>significantly </a:t>
            </a:r>
            <a:r>
              <a:rPr lang="en-US" sz="2700" dirty="0">
                <a:solidFill>
                  <a:srgbClr val="000000"/>
                </a:solidFill>
                <a:latin typeface="Arial" pitchFamily="34" charset="0"/>
                <a:cs typeface="Arial" pitchFamily="34" charset="0"/>
              </a:rPr>
              <a:t>correlated with </a:t>
            </a:r>
            <a:r>
              <a:rPr lang="en-US" sz="2700" dirty="0" smtClean="0">
                <a:solidFill>
                  <a:srgbClr val="000000"/>
                </a:solidFill>
                <a:latin typeface="Arial" pitchFamily="34" charset="0"/>
                <a:cs typeface="Arial" pitchFamily="34" charset="0"/>
              </a:rPr>
              <a:t>impact </a:t>
            </a:r>
            <a:r>
              <a:rPr lang="en-US" sz="2700" dirty="0">
                <a:solidFill>
                  <a:srgbClr val="000000"/>
                </a:solidFill>
                <a:latin typeface="Arial" pitchFamily="34" charset="0"/>
                <a:cs typeface="Arial" pitchFamily="34" charset="0"/>
              </a:rPr>
              <a:t>peak (Table </a:t>
            </a:r>
            <a:r>
              <a:rPr lang="en-US" sz="2700" dirty="0" smtClean="0">
                <a:solidFill>
                  <a:srgbClr val="000000"/>
                </a:solidFill>
                <a:latin typeface="Arial" pitchFamily="34" charset="0"/>
                <a:cs typeface="Arial" pitchFamily="34" charset="0"/>
              </a:rPr>
              <a:t>1)</a:t>
            </a:r>
          </a:p>
        </p:txBody>
      </p:sp>
      <p:sp>
        <p:nvSpPr>
          <p:cNvPr id="44" name="TextBox 43"/>
          <p:cNvSpPr txBox="1"/>
          <p:nvPr/>
        </p:nvSpPr>
        <p:spPr>
          <a:xfrm>
            <a:off x="24571433" y="9526652"/>
            <a:ext cx="7961955" cy="1485783"/>
          </a:xfrm>
          <a:prstGeom prst="rect">
            <a:avLst/>
          </a:prstGeom>
          <a:noFill/>
        </p:spPr>
        <p:txBody>
          <a:bodyPr wrap="square" lIns="153619" tIns="76810" rIns="153619" bIns="76810" numCol="1" rtlCol="0">
            <a:noAutofit/>
          </a:bodyPr>
          <a:lstStyle/>
          <a:p>
            <a:pPr marL="384048" lvl="2" indent="-384048" algn="just">
              <a:lnSpc>
                <a:spcPct val="150000"/>
              </a:lnSpc>
              <a:buFont typeface="Arial" pitchFamily="34" charset="0"/>
              <a:buChar char="•"/>
            </a:pPr>
            <a:r>
              <a:rPr lang="en-US" sz="2700" dirty="0" smtClean="0">
                <a:solidFill>
                  <a:srgbClr val="000000"/>
                </a:solidFill>
                <a:latin typeface="Arial" pitchFamily="34" charset="0"/>
                <a:cs typeface="Arial" pitchFamily="34" charset="0"/>
              </a:rPr>
              <a:t>10 </a:t>
            </a:r>
            <a:r>
              <a:rPr lang="en-US" sz="2700" dirty="0">
                <a:solidFill>
                  <a:srgbClr val="000000"/>
                </a:solidFill>
                <a:latin typeface="Arial" pitchFamily="34" charset="0"/>
                <a:cs typeface="Arial" pitchFamily="34" charset="0"/>
              </a:rPr>
              <a:t>variables </a:t>
            </a:r>
            <a:r>
              <a:rPr lang="en-US" sz="2700" dirty="0" smtClean="0">
                <a:solidFill>
                  <a:srgbClr val="000000"/>
                </a:solidFill>
                <a:latin typeface="Arial" pitchFamily="34" charset="0"/>
                <a:cs typeface="Arial" pitchFamily="34" charset="0"/>
              </a:rPr>
              <a:t>significantly </a:t>
            </a:r>
            <a:r>
              <a:rPr lang="en-US" sz="2700" dirty="0">
                <a:solidFill>
                  <a:srgbClr val="000000"/>
                </a:solidFill>
                <a:latin typeface="Arial" pitchFamily="34" charset="0"/>
                <a:cs typeface="Arial" pitchFamily="34" charset="0"/>
              </a:rPr>
              <a:t>correlated with loading rate (Table </a:t>
            </a:r>
            <a:r>
              <a:rPr lang="en-US" sz="2700" dirty="0" smtClean="0">
                <a:solidFill>
                  <a:srgbClr val="000000"/>
                </a:solidFill>
                <a:latin typeface="Arial" pitchFamily="34" charset="0"/>
                <a:cs typeface="Arial" pitchFamily="34" charset="0"/>
              </a:rPr>
              <a:t>2)</a:t>
            </a:r>
          </a:p>
        </p:txBody>
      </p:sp>
      <p:graphicFrame>
        <p:nvGraphicFramePr>
          <p:cNvPr id="10" name="Table 9"/>
          <p:cNvGraphicFramePr>
            <a:graphicFrameLocks noGrp="1"/>
          </p:cNvGraphicFramePr>
          <p:nvPr>
            <p:extLst>
              <p:ext uri="{D42A27DB-BD31-4B8C-83A1-F6EECF244321}">
                <p14:modId xmlns:p14="http://schemas.microsoft.com/office/powerpoint/2010/main" val="2008350391"/>
              </p:ext>
            </p:extLst>
          </p:nvPr>
        </p:nvGraphicFramePr>
        <p:xfrm>
          <a:off x="16688515" y="12384312"/>
          <a:ext cx="7123705" cy="3962781"/>
        </p:xfrm>
        <a:graphic>
          <a:graphicData uri="http://schemas.openxmlformats.org/drawingml/2006/table">
            <a:tbl>
              <a:tblPr firstRow="1" firstCol="1" bandRow="1"/>
              <a:tblGrid>
                <a:gridCol w="4757026"/>
                <a:gridCol w="1301673"/>
                <a:gridCol w="1065006"/>
              </a:tblGrid>
              <a:tr h="287398">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 Variable</a:t>
                      </a:r>
                      <a:endParaRPr lang="en-US" sz="2400" dirty="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r</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p</a:t>
                      </a:r>
                      <a:endParaRPr lang="en-US" sz="2400" dirty="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Loading rate</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.291</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.045</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260325">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Trunk velocity at mid-swing</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-.345</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.018</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73341">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Thigh velocity at mid-swing</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-.368</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.010</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Shank velocity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-.390</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.006</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Shank velocity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-.288</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.047</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Foot acceleration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.397</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.005</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Foot velocity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-.305</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.035</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73341">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Foot position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-.366</a:t>
                      </a:r>
                      <a:endParaRPr lang="en-US" sz="240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400" dirty="0">
                          <a:solidFill>
                            <a:srgbClr val="000000"/>
                          </a:solidFill>
                          <a:effectLst/>
                          <a:latin typeface="Arial"/>
                          <a:ea typeface="Calibri"/>
                          <a:cs typeface="Times New Roman"/>
                        </a:rPr>
                        <a:t>.010</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11" name="Rectangle 10"/>
          <p:cNvSpPr/>
          <p:nvPr/>
        </p:nvSpPr>
        <p:spPr>
          <a:xfrm>
            <a:off x="16523804" y="10964309"/>
            <a:ext cx="7463844" cy="1338828"/>
          </a:xfrm>
          <a:prstGeom prst="rect">
            <a:avLst/>
          </a:prstGeom>
        </p:spPr>
        <p:txBody>
          <a:bodyPr wrap="square">
            <a:spAutoFit/>
          </a:bodyPr>
          <a:lstStyle/>
          <a:p>
            <a:pPr algn="just"/>
            <a:r>
              <a:rPr lang="en-US" sz="2700" dirty="0">
                <a:solidFill>
                  <a:srgbClr val="000000"/>
                </a:solidFill>
                <a:latin typeface="Arial" pitchFamily="34" charset="0"/>
                <a:cs typeface="Arial" pitchFamily="34" charset="0"/>
              </a:rPr>
              <a:t>Table </a:t>
            </a:r>
            <a:r>
              <a:rPr lang="en-US" sz="2700" dirty="0" smtClean="0">
                <a:solidFill>
                  <a:srgbClr val="000000"/>
                </a:solidFill>
                <a:latin typeface="Arial" pitchFamily="34" charset="0"/>
                <a:cs typeface="Arial" pitchFamily="34" charset="0"/>
              </a:rPr>
              <a:t>1: </a:t>
            </a:r>
            <a:r>
              <a:rPr lang="en-US" sz="2700" dirty="0">
                <a:solidFill>
                  <a:srgbClr val="000000"/>
                </a:solidFill>
                <a:latin typeface="Arial" pitchFamily="34" charset="0"/>
                <a:cs typeface="Arial" pitchFamily="34" charset="0"/>
              </a:rPr>
              <a:t>Pearson’s correlation coefficients for variables significantly correlated with impact peak</a:t>
            </a:r>
          </a:p>
        </p:txBody>
      </p:sp>
      <p:graphicFrame>
        <p:nvGraphicFramePr>
          <p:cNvPr id="12" name="Table 11"/>
          <p:cNvGraphicFramePr>
            <a:graphicFrameLocks noGrp="1"/>
          </p:cNvGraphicFramePr>
          <p:nvPr>
            <p:extLst>
              <p:ext uri="{D42A27DB-BD31-4B8C-83A1-F6EECF244321}">
                <p14:modId xmlns:p14="http://schemas.microsoft.com/office/powerpoint/2010/main" val="1385661453"/>
              </p:ext>
            </p:extLst>
          </p:nvPr>
        </p:nvGraphicFramePr>
        <p:xfrm>
          <a:off x="24414571" y="12262521"/>
          <a:ext cx="7987642" cy="4329303"/>
        </p:xfrm>
        <a:graphic>
          <a:graphicData uri="http://schemas.openxmlformats.org/drawingml/2006/table">
            <a:tbl>
              <a:tblPr firstRow="1" firstCol="1" bandRow="1"/>
              <a:tblGrid>
                <a:gridCol w="5719862"/>
                <a:gridCol w="1185720"/>
                <a:gridCol w="1082060"/>
              </a:tblGrid>
              <a:tr h="255034">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 Variable</a:t>
                      </a:r>
                      <a:endParaRPr lang="en-US" sz="2400" dirty="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r</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p</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42560">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Impact peak</a:t>
                      </a:r>
                      <a:endParaRPr lang="en-US" sz="2400" dirty="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.291</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.045</a:t>
                      </a:r>
                      <a:endParaRPr lang="en-US" sz="2400">
                        <a:solidFill>
                          <a:srgbClr val="365F91"/>
                        </a:solidFill>
                        <a:effectLst/>
                        <a:latin typeface="Calibri"/>
                        <a:ea typeface="Calibri"/>
                        <a:cs typeface="Times New Roman"/>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231009">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Trunk position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-.362</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.012</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42560">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Trunk position at terminal-swing</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-.351</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.016</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Thigh velocity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-.310</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dirty="0">
                          <a:solidFill>
                            <a:srgbClr val="000000"/>
                          </a:solidFill>
                          <a:effectLst/>
                          <a:latin typeface="Arial"/>
                          <a:ea typeface="Calibri"/>
                          <a:cs typeface="Times New Roman"/>
                        </a:rPr>
                        <a:t>.032</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a:noFill/>
                    </a:lnB>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Thigh velocity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-.330</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.022</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Thigh position at mid-swing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-.406</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.004</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Thigh position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-.341</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.018</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Shank acceleration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.320</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.026</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tcPr>
                </a:tc>
              </a:tr>
              <a:tr h="242560">
                <a:tc>
                  <a:txBody>
                    <a:bodyPr/>
                    <a:lstStyle/>
                    <a:p>
                      <a:pPr marL="0" marR="0">
                        <a:lnSpc>
                          <a:spcPct val="115000"/>
                        </a:lnSpc>
                        <a:spcBef>
                          <a:spcPts val="0"/>
                        </a:spcBef>
                        <a:spcAft>
                          <a:spcPts val="0"/>
                        </a:spcAft>
                      </a:pPr>
                      <a:r>
                        <a:rPr lang="en-US" sz="2400" b="1">
                          <a:solidFill>
                            <a:srgbClr val="000000"/>
                          </a:solidFill>
                          <a:effectLst/>
                          <a:latin typeface="Arial"/>
                          <a:ea typeface="Calibri"/>
                          <a:cs typeface="Times New Roman"/>
                        </a:rPr>
                        <a:t>Shank velocity at terminal-swing</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-.319</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.027</a:t>
                      </a:r>
                      <a:endParaRPr lang="en-US" sz="2400">
                        <a:solidFill>
                          <a:srgbClr val="365F91"/>
                        </a:solidFill>
                        <a:effectLst/>
                        <a:latin typeface="Calibri"/>
                        <a:ea typeface="Calibri"/>
                        <a:cs typeface="Times New Roman"/>
                      </a:endParaRPr>
                    </a:p>
                  </a:txBody>
                  <a:tcPr marL="68580" marR="68580" marT="0" marB="0">
                    <a:lnL>
                      <a:noFill/>
                    </a:lnL>
                    <a:lnR>
                      <a:noFill/>
                    </a:lnR>
                    <a:lnT>
                      <a:noFill/>
                    </a:lnT>
                    <a:lnB>
                      <a:noFill/>
                    </a:lnB>
                    <a:solidFill>
                      <a:srgbClr val="D3DFEE"/>
                    </a:solidFill>
                  </a:tcPr>
                </a:tc>
              </a:tr>
              <a:tr h="242560">
                <a:tc>
                  <a:txBody>
                    <a:bodyPr/>
                    <a:lstStyle/>
                    <a:p>
                      <a:pPr marL="0" marR="0">
                        <a:lnSpc>
                          <a:spcPct val="115000"/>
                        </a:lnSpc>
                        <a:spcBef>
                          <a:spcPts val="0"/>
                        </a:spcBef>
                        <a:spcAft>
                          <a:spcPts val="0"/>
                        </a:spcAft>
                      </a:pPr>
                      <a:r>
                        <a:rPr lang="en-US" sz="2400" b="1" dirty="0">
                          <a:solidFill>
                            <a:srgbClr val="000000"/>
                          </a:solidFill>
                          <a:effectLst/>
                          <a:latin typeface="Arial"/>
                          <a:ea typeface="Calibri"/>
                          <a:cs typeface="Times New Roman"/>
                        </a:rPr>
                        <a:t>Shank position at mid-swing</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400">
                          <a:solidFill>
                            <a:srgbClr val="000000"/>
                          </a:solidFill>
                          <a:effectLst/>
                          <a:latin typeface="Arial"/>
                          <a:ea typeface="Calibri"/>
                          <a:cs typeface="Times New Roman"/>
                        </a:rPr>
                        <a:t>-.380</a:t>
                      </a:r>
                      <a:endParaRPr lang="en-US" sz="240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2400" dirty="0">
                          <a:solidFill>
                            <a:srgbClr val="000000"/>
                          </a:solidFill>
                          <a:effectLst/>
                          <a:latin typeface="Arial"/>
                          <a:ea typeface="Calibri"/>
                          <a:cs typeface="Times New Roman"/>
                        </a:rPr>
                        <a:t>.006</a:t>
                      </a:r>
                      <a:endParaRPr lang="en-US" sz="2400" dirty="0">
                        <a:solidFill>
                          <a:srgbClr val="365F91"/>
                        </a:solidFill>
                        <a:effectLst/>
                        <a:latin typeface="Calibri"/>
                        <a:ea typeface="Calibri"/>
                        <a:cs typeface="Times New Roman"/>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48" name="Rectangle 47"/>
          <p:cNvSpPr/>
          <p:nvPr/>
        </p:nvSpPr>
        <p:spPr>
          <a:xfrm>
            <a:off x="24611226" y="10940246"/>
            <a:ext cx="7463844" cy="1338828"/>
          </a:xfrm>
          <a:prstGeom prst="rect">
            <a:avLst/>
          </a:prstGeom>
        </p:spPr>
        <p:txBody>
          <a:bodyPr wrap="square">
            <a:spAutoFit/>
          </a:bodyPr>
          <a:lstStyle/>
          <a:p>
            <a:pPr algn="just"/>
            <a:r>
              <a:rPr lang="en-US" sz="2700" dirty="0">
                <a:solidFill>
                  <a:srgbClr val="000000"/>
                </a:solidFill>
                <a:latin typeface="Arial" pitchFamily="34" charset="0"/>
                <a:cs typeface="Arial" pitchFamily="34" charset="0"/>
              </a:rPr>
              <a:t>Table </a:t>
            </a:r>
            <a:r>
              <a:rPr lang="en-US" sz="2700" dirty="0" smtClean="0">
                <a:solidFill>
                  <a:srgbClr val="000000"/>
                </a:solidFill>
                <a:latin typeface="Arial" pitchFamily="34" charset="0"/>
                <a:cs typeface="Arial" pitchFamily="34" charset="0"/>
              </a:rPr>
              <a:t>2: </a:t>
            </a:r>
            <a:r>
              <a:rPr lang="en-US" sz="2700" dirty="0">
                <a:solidFill>
                  <a:srgbClr val="000000"/>
                </a:solidFill>
                <a:latin typeface="Arial" pitchFamily="34" charset="0"/>
                <a:cs typeface="Arial" pitchFamily="34" charset="0"/>
              </a:rPr>
              <a:t>Pearson’s correlation coefficients for variables significantly correlated with </a:t>
            </a:r>
            <a:r>
              <a:rPr lang="en-US" sz="2700" dirty="0" smtClean="0">
                <a:solidFill>
                  <a:srgbClr val="000000"/>
                </a:solidFill>
                <a:latin typeface="Arial" pitchFamily="34" charset="0"/>
                <a:cs typeface="Arial" pitchFamily="34" charset="0"/>
              </a:rPr>
              <a:t>loading rate</a:t>
            </a:r>
            <a:endParaRPr lang="en-US" sz="2700" dirty="0">
              <a:solidFill>
                <a:srgbClr val="000000"/>
              </a:solidFill>
              <a:latin typeface="Arial" pitchFamily="34" charset="0"/>
              <a:cs typeface="Arial" pitchFamily="34" charset="0"/>
            </a:endParaRPr>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51137" y="21424801"/>
            <a:ext cx="3771594" cy="5756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a:off x="16499741" y="31143288"/>
            <a:ext cx="11149615" cy="8257338"/>
          </a:xfrm>
          <a:prstGeom prst="rect">
            <a:avLst/>
          </a:prstGeom>
          <a:noFill/>
        </p:spPr>
        <p:txBody>
          <a:bodyPr wrap="square" lIns="153619" tIns="76810" rIns="153619" bIns="76810" rtlCol="0">
            <a:spAutoFit/>
          </a:bodyPr>
          <a:lstStyle/>
          <a:p>
            <a:pPr marL="342900" lvl="2" indent="-342900" algn="just">
              <a:lnSpc>
                <a:spcPct val="150000"/>
              </a:lnSpc>
              <a:buFont typeface="Arial" pitchFamily="34" charset="0"/>
              <a:buChar char="•"/>
            </a:pPr>
            <a:r>
              <a:rPr lang="en-US" sz="2700" dirty="0">
                <a:solidFill>
                  <a:srgbClr val="000000"/>
                </a:solidFill>
                <a:latin typeface="Arial" charset="0"/>
              </a:rPr>
              <a:t>Most effective way to decrease loading rate and impact peak: increase downward acceleration of </a:t>
            </a:r>
            <a:r>
              <a:rPr lang="en-US" sz="2700" dirty="0" smtClean="0">
                <a:solidFill>
                  <a:srgbClr val="000000"/>
                </a:solidFill>
                <a:latin typeface="Arial" charset="0"/>
              </a:rPr>
              <a:t>foot, as well as increase </a:t>
            </a:r>
            <a:r>
              <a:rPr lang="en-US" sz="2700" dirty="0">
                <a:solidFill>
                  <a:srgbClr val="000000"/>
                </a:solidFill>
                <a:latin typeface="Arial" charset="0"/>
              </a:rPr>
              <a:t>vertical position of thigh </a:t>
            </a:r>
            <a:r>
              <a:rPr lang="en-US" sz="2700" dirty="0" smtClean="0">
                <a:solidFill>
                  <a:srgbClr val="000000"/>
                </a:solidFill>
                <a:latin typeface="Arial" charset="0"/>
              </a:rPr>
              <a:t>and foot at mid-swing</a:t>
            </a:r>
          </a:p>
          <a:p>
            <a:pPr marL="760282" lvl="3" indent="-342900" algn="just">
              <a:lnSpc>
                <a:spcPct val="150000"/>
              </a:lnSpc>
              <a:buFont typeface="Arial" pitchFamily="34" charset="0"/>
              <a:buChar char="•"/>
            </a:pPr>
            <a:r>
              <a:rPr lang="en-US" sz="2700" dirty="0" smtClean="0">
                <a:solidFill>
                  <a:srgbClr val="000000"/>
                </a:solidFill>
                <a:latin typeface="Arial" charset="0"/>
              </a:rPr>
              <a:t>May be achieved through increased hip flexor activation (Figure 4) but more work needed to evaluate this strategy </a:t>
            </a:r>
          </a:p>
          <a:p>
            <a:pPr marL="342900" lvl="2" indent="-342900" algn="just">
              <a:lnSpc>
                <a:spcPct val="150000"/>
              </a:lnSpc>
              <a:buFont typeface="Arial" pitchFamily="34" charset="0"/>
              <a:buChar char="•"/>
            </a:pPr>
            <a:r>
              <a:rPr lang="en-US" sz="2700" dirty="0" smtClean="0">
                <a:solidFill>
                  <a:srgbClr val="000000"/>
                </a:solidFill>
                <a:latin typeface="Arial" charset="0"/>
              </a:rPr>
              <a:t>Impact peak and loading rate more associated with lower extremity kinematics than trunk</a:t>
            </a:r>
          </a:p>
          <a:p>
            <a:pPr marL="760282" lvl="3" indent="-342900" algn="just">
              <a:lnSpc>
                <a:spcPct val="150000"/>
              </a:lnSpc>
              <a:buFont typeface="Arial" pitchFamily="34" charset="0"/>
              <a:buChar char="•"/>
            </a:pPr>
            <a:r>
              <a:rPr lang="en-US" sz="2700" dirty="0" smtClean="0">
                <a:solidFill>
                  <a:srgbClr val="000000"/>
                </a:solidFill>
                <a:latin typeface="Arial" charset="0"/>
              </a:rPr>
              <a:t>Lower </a:t>
            </a:r>
            <a:r>
              <a:rPr lang="en-US" sz="2700" dirty="0">
                <a:solidFill>
                  <a:srgbClr val="000000"/>
                </a:solidFill>
                <a:latin typeface="Arial" charset="0"/>
              </a:rPr>
              <a:t>extremity kinematics are the main determinants of the motion of the COM during gait </a:t>
            </a:r>
            <a:r>
              <a:rPr lang="en-US" sz="2700" dirty="0" smtClean="0">
                <a:solidFill>
                  <a:srgbClr val="000000"/>
                </a:solidFill>
                <a:latin typeface="Arial" charset="0"/>
              </a:rPr>
              <a:t>[7]</a:t>
            </a:r>
            <a:endParaRPr lang="en-US" sz="2700" dirty="0">
              <a:solidFill>
                <a:srgbClr val="000000"/>
              </a:solidFill>
              <a:latin typeface="Arial" charset="0"/>
            </a:endParaRPr>
          </a:p>
          <a:p>
            <a:pPr marL="760282" lvl="3" indent="-342900" algn="just">
              <a:lnSpc>
                <a:spcPct val="150000"/>
              </a:lnSpc>
              <a:buFont typeface="Arial" pitchFamily="34" charset="0"/>
              <a:buChar char="•"/>
            </a:pPr>
            <a:r>
              <a:rPr lang="en-US" sz="2700" dirty="0">
                <a:solidFill>
                  <a:srgbClr val="000000"/>
                </a:solidFill>
                <a:latin typeface="Arial" charset="0"/>
              </a:rPr>
              <a:t>Our results suggest this may extend to running</a:t>
            </a:r>
          </a:p>
          <a:p>
            <a:pPr marL="760282" lvl="3" indent="-342900" algn="just">
              <a:lnSpc>
                <a:spcPct val="150000"/>
              </a:lnSpc>
              <a:buFont typeface="Arial" pitchFamily="34" charset="0"/>
              <a:buChar char="•"/>
            </a:pPr>
            <a:r>
              <a:rPr lang="en-US" sz="2700" dirty="0">
                <a:solidFill>
                  <a:srgbClr val="000000"/>
                </a:solidFill>
                <a:latin typeface="Arial" charset="0"/>
              </a:rPr>
              <a:t>Agrees with computer simulations to support the idea that impact peak is due to the lower body extremities while the active peak during stance is the upper body’s reaction to the impact </a:t>
            </a:r>
            <a:r>
              <a:rPr lang="en-US" sz="2700" dirty="0" smtClean="0">
                <a:solidFill>
                  <a:srgbClr val="000000"/>
                </a:solidFill>
                <a:latin typeface="Arial" charset="0"/>
              </a:rPr>
              <a:t>[12]</a:t>
            </a:r>
            <a:endParaRPr lang="en-US" sz="2700" dirty="0">
              <a:solidFill>
                <a:srgbClr val="000000"/>
              </a:solidFill>
              <a:latin typeface="Arial" charset="0"/>
            </a:endParaRPr>
          </a:p>
        </p:txBody>
      </p:sp>
      <p:pic>
        <p:nvPicPr>
          <p:cNvPr id="2" name="Picture 2" descr="Z:\Brian_Noehren\Anne\Running Loads Study\J Biomech Submission\Fig4.tif"/>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649357" y="34113559"/>
            <a:ext cx="4884031" cy="4893809"/>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27963932" y="31829693"/>
            <a:ext cx="4569456" cy="1401615"/>
          </a:xfrm>
          <a:prstGeom prst="rect">
            <a:avLst/>
          </a:prstGeom>
          <a:noFill/>
        </p:spPr>
        <p:txBody>
          <a:bodyPr wrap="square" lIns="153619" tIns="76810" rIns="153619" bIns="76810" rtlCol="0">
            <a:spAutoFit/>
          </a:bodyPr>
          <a:lstStyle/>
          <a:p>
            <a:pPr algn="just"/>
            <a:r>
              <a:rPr lang="en-US" sz="2700" dirty="0">
                <a:solidFill>
                  <a:srgbClr val="000000"/>
                </a:solidFill>
                <a:latin typeface="Arial" pitchFamily="34" charset="0"/>
                <a:cs typeface="Arial" pitchFamily="34" charset="0"/>
              </a:rPr>
              <a:t>Figure </a:t>
            </a:r>
            <a:r>
              <a:rPr lang="en-US" sz="2700" dirty="0" smtClean="0">
                <a:solidFill>
                  <a:srgbClr val="000000"/>
                </a:solidFill>
                <a:latin typeface="Arial" pitchFamily="34" charset="0"/>
                <a:cs typeface="Arial" pitchFamily="34" charset="0"/>
              </a:rPr>
              <a:t>4</a:t>
            </a:r>
            <a:r>
              <a:rPr lang="en-US" sz="2700" b="1" dirty="0" smtClean="0">
                <a:solidFill>
                  <a:srgbClr val="000000"/>
                </a:solidFill>
                <a:latin typeface="Arial" pitchFamily="34" charset="0"/>
                <a:cs typeface="Arial" pitchFamily="34" charset="0"/>
              </a:rPr>
              <a:t>: </a:t>
            </a:r>
            <a:r>
              <a:rPr lang="en-US" sz="2700" dirty="0" smtClean="0">
                <a:solidFill>
                  <a:srgbClr val="000000"/>
                </a:solidFill>
                <a:latin typeface="Arial" pitchFamily="34" charset="0"/>
                <a:cs typeface="Arial" pitchFamily="34" charset="0"/>
              </a:rPr>
              <a:t>Possible acceleration induced by hip flexor activity at mid-swing</a:t>
            </a:r>
            <a:endParaRPr lang="en-US" sz="2700" b="1" dirty="0">
              <a:solidFill>
                <a:srgbClr val="000000"/>
              </a:solidFill>
              <a:latin typeface="Arial" pitchFamily="34" charset="0"/>
              <a:cs typeface="Arial" pitchFamily="34" charset="0"/>
            </a:endParaRPr>
          </a:p>
        </p:txBody>
      </p:sp>
      <p:sp>
        <p:nvSpPr>
          <p:cNvPr id="13" name="Rectangle 12"/>
          <p:cNvSpPr/>
          <p:nvPr/>
        </p:nvSpPr>
        <p:spPr>
          <a:xfrm>
            <a:off x="16459055" y="8877831"/>
            <a:ext cx="7733957" cy="761747"/>
          </a:xfrm>
          <a:prstGeom prst="rect">
            <a:avLst/>
          </a:prstGeom>
        </p:spPr>
        <p:txBody>
          <a:bodyPr wrap="square">
            <a:spAutoFit/>
          </a:bodyPr>
          <a:lstStyle/>
          <a:p>
            <a:pPr lvl="2" algn="ctr">
              <a:lnSpc>
                <a:spcPct val="150000"/>
              </a:lnSpc>
            </a:pPr>
            <a:r>
              <a:rPr lang="en-US" sz="2900" b="1" dirty="0" smtClean="0">
                <a:solidFill>
                  <a:srgbClr val="000000"/>
                </a:solidFill>
                <a:latin typeface="Arial" charset="0"/>
              </a:rPr>
              <a:t>IMPACT PEAK RESULTS</a:t>
            </a:r>
            <a:endParaRPr lang="en-US" sz="2900" b="1" i="1" u="sng" dirty="0">
              <a:solidFill>
                <a:schemeClr val="bg2">
                  <a:lumMod val="50000"/>
                </a:schemeClr>
              </a:solidFill>
              <a:latin typeface="Arial" charset="0"/>
            </a:endParaRPr>
          </a:p>
        </p:txBody>
      </p:sp>
      <p:sp>
        <p:nvSpPr>
          <p:cNvPr id="49" name="Rectangle 48"/>
          <p:cNvSpPr/>
          <p:nvPr/>
        </p:nvSpPr>
        <p:spPr>
          <a:xfrm>
            <a:off x="24345412" y="8877831"/>
            <a:ext cx="8187976" cy="679032"/>
          </a:xfrm>
          <a:prstGeom prst="rect">
            <a:avLst/>
          </a:prstGeom>
        </p:spPr>
        <p:txBody>
          <a:bodyPr wrap="square">
            <a:spAutoFit/>
          </a:bodyPr>
          <a:lstStyle/>
          <a:p>
            <a:pPr lvl="2" algn="ctr">
              <a:lnSpc>
                <a:spcPct val="150000"/>
              </a:lnSpc>
            </a:pPr>
            <a:r>
              <a:rPr lang="en-US" sz="2900" b="1" dirty="0" smtClean="0">
                <a:solidFill>
                  <a:srgbClr val="000000"/>
                </a:solidFill>
                <a:latin typeface="Arial" charset="0"/>
              </a:rPr>
              <a:t>LOADING RATE RESULTS</a:t>
            </a:r>
            <a:endParaRPr lang="en-US" sz="2900" b="1" i="1" u="sng" dirty="0">
              <a:solidFill>
                <a:schemeClr val="bg2">
                  <a:lumMod val="50000"/>
                </a:schemeClr>
              </a:solidFill>
              <a:latin typeface="Arial" charset="0"/>
            </a:endParaRPr>
          </a:p>
        </p:txBody>
      </p:sp>
      <p:sp>
        <p:nvSpPr>
          <p:cNvPr id="4" name="Rectangle 3"/>
          <p:cNvSpPr/>
          <p:nvPr/>
        </p:nvSpPr>
        <p:spPr>
          <a:xfrm>
            <a:off x="16570274" y="16675768"/>
            <a:ext cx="7717333" cy="6324808"/>
          </a:xfrm>
          <a:prstGeom prst="rect">
            <a:avLst/>
          </a:prstGeom>
        </p:spPr>
        <p:txBody>
          <a:bodyPr wrap="square">
            <a:spAutoFit/>
          </a:bodyPr>
          <a:lstStyle/>
          <a:p>
            <a:pPr marL="384048" lvl="2"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Significant predictors of impact peak (Figure 2):</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Foot acceleration at mid-swing explained 14% of the variance</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Foot position at mid-swing explained 12%</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Shank velocity at mid-swing explained 7%</a:t>
            </a:r>
          </a:p>
          <a:p>
            <a:pPr marL="384048" lvl="2"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Higher impact peak associated with (Figure 2): </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Increased upward acceleration of foot</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Lower foot position</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Increased downward velocity of shank</a:t>
            </a:r>
          </a:p>
        </p:txBody>
      </p:sp>
      <p:sp>
        <p:nvSpPr>
          <p:cNvPr id="5" name="Rectangle 4"/>
          <p:cNvSpPr/>
          <p:nvPr/>
        </p:nvSpPr>
        <p:spPr>
          <a:xfrm>
            <a:off x="24486409" y="18448496"/>
            <a:ext cx="7905981" cy="3208571"/>
          </a:xfrm>
          <a:prstGeom prst="rect">
            <a:avLst/>
          </a:prstGeom>
        </p:spPr>
        <p:txBody>
          <a:bodyPr wrap="square">
            <a:spAutoFit/>
          </a:bodyPr>
          <a:lstStyle/>
          <a:p>
            <a:pPr marL="384048" lvl="2"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Significant predictor of loading rate (Figure 3):</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Position of thigh at mid-swing predicted 17% of the variance</a:t>
            </a:r>
          </a:p>
          <a:p>
            <a:pPr marL="384048" lvl="2"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Higher loading rate associated with (Figure 3): </a:t>
            </a:r>
          </a:p>
          <a:p>
            <a:pPr marL="801431" lvl="3" indent="-384048" algn="just">
              <a:lnSpc>
                <a:spcPct val="150000"/>
              </a:lnSpc>
              <a:buFont typeface="Arial" pitchFamily="34" charset="0"/>
              <a:buChar char="•"/>
            </a:pPr>
            <a:r>
              <a:rPr lang="en-US" sz="2700" dirty="0">
                <a:solidFill>
                  <a:srgbClr val="000000"/>
                </a:solidFill>
                <a:latin typeface="Arial" pitchFamily="34" charset="0"/>
                <a:cs typeface="Arial" pitchFamily="34" charset="0"/>
              </a:rPr>
              <a:t>Lower position of thigh</a:t>
            </a:r>
          </a:p>
        </p:txBody>
      </p:sp>
      <p:pic>
        <p:nvPicPr>
          <p:cNvPr id="7" name="Picture 2" descr="Gannon University"/>
          <p:cNvPicPr>
            <a:picLocks noChangeAspect="1" noChangeArrowheads="1"/>
          </p:cNvPicPr>
          <p:nvPr/>
        </p:nvPicPr>
        <p:blipFill rotWithShape="1">
          <a:blip r:embed="rId7">
            <a:extLst>
              <a:ext uri="{28A0092B-C50C-407E-A947-70E740481C1C}">
                <a14:useLocalDpi xmlns:a14="http://schemas.microsoft.com/office/drawing/2010/main" val="0"/>
              </a:ext>
            </a:extLst>
          </a:blip>
          <a:srcRect r="75141"/>
          <a:stretch/>
        </p:blipFill>
        <p:spPr bwMode="auto">
          <a:xfrm>
            <a:off x="733867" y="933890"/>
            <a:ext cx="10347157" cy="4258011"/>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Whirlpool">
  <a:themeElements>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fontScheme name="Whirlpoo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Whirlpool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Whirlpoo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CCECFF"/>
    </a:dk1>
    <a:lt1>
      <a:srgbClr val="FFFFFF"/>
    </a:lt1>
    <a:dk2>
      <a:srgbClr val="CCFFFF"/>
    </a:dk2>
    <a:lt2>
      <a:srgbClr val="000066"/>
    </a:lt2>
    <a:accent1>
      <a:srgbClr val="CC99FF"/>
    </a:accent1>
    <a:accent2>
      <a:srgbClr val="0033CC"/>
    </a:accent2>
    <a:accent3>
      <a:srgbClr val="FFFFFF"/>
    </a:accent3>
    <a:accent4>
      <a:srgbClr val="AEC9DA"/>
    </a:accent4>
    <a:accent5>
      <a:srgbClr val="E2CAFF"/>
    </a:accent5>
    <a:accent6>
      <a:srgbClr val="002DB9"/>
    </a:accent6>
    <a:hlink>
      <a:srgbClr val="99CCFF"/>
    </a:hlink>
    <a:folHlink>
      <a:srgbClr val="0066FF"/>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Office\Templates\Presentation Designs\Whirlpool.pot</Template>
  <TotalTime>7259</TotalTime>
  <Words>1329</Words>
  <Application>Microsoft Office PowerPoint</Application>
  <PresentationFormat>Custom</PresentationFormat>
  <Paragraphs>154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Whirlpool</vt:lpstr>
      <vt:lpstr>PowerPoint Presentation</vt:lpstr>
    </vt:vector>
  </TitlesOfParts>
  <Company>UKCMC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UKCMC</dc:creator>
  <cp:lastModifiedBy>PC_Tech</cp:lastModifiedBy>
  <cp:revision>338</cp:revision>
  <cp:lastPrinted>2013-08-14T16:04:07Z</cp:lastPrinted>
  <dcterms:created xsi:type="dcterms:W3CDTF">2000-05-19T17:03:39Z</dcterms:created>
  <dcterms:modified xsi:type="dcterms:W3CDTF">2014-12-04T15:07:17Z</dcterms:modified>
</cp:coreProperties>
</file>