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9" r:id="rId2"/>
    <p:sldId id="305" r:id="rId3"/>
    <p:sldId id="306" r:id="rId4"/>
    <p:sldId id="311" r:id="rId5"/>
    <p:sldId id="312" r:id="rId6"/>
    <p:sldId id="315" r:id="rId7"/>
    <p:sldId id="320" r:id="rId8"/>
    <p:sldId id="337" r:id="rId9"/>
    <p:sldId id="338" r:id="rId10"/>
    <p:sldId id="339" r:id="rId11"/>
    <p:sldId id="340" r:id="rId12"/>
    <p:sldId id="344" r:id="rId13"/>
    <p:sldId id="296" r:id="rId14"/>
    <p:sldId id="276" r:id="rId15"/>
    <p:sldId id="273" r:id="rId16"/>
    <p:sldId id="277" r:id="rId17"/>
    <p:sldId id="286" r:id="rId18"/>
    <p:sldId id="294" r:id="rId19"/>
    <p:sldId id="297" r:id="rId20"/>
    <p:sldId id="291" r:id="rId21"/>
    <p:sldId id="263" r:id="rId22"/>
    <p:sldId id="287" r:id="rId23"/>
    <p:sldId id="26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81727" autoAdjust="0"/>
  </p:normalViewPr>
  <p:slideViewPr>
    <p:cSldViewPr snapToGrid="0">
      <p:cViewPr>
        <p:scale>
          <a:sx n="70" d="100"/>
          <a:sy n="70" d="100"/>
        </p:scale>
        <p:origin x="-1638" y="-9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E8647-7617-4EDF-B800-74C204C4DD91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FFF28-F51D-4931-A62C-E79E013C0D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28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http://simtk-confluence.stanford.edu:8080/display/OpenSim/Muscle+Model+Theory+and+Publications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7FFF28-F51D-4931-A62C-E79E013C0D5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38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5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2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86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8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4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0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99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2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8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12C5-614A-476E-BCE8-58AC677A08C5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E1B9-406B-4910-82A9-A59E32469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8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emf"/><Relationship Id="rId7" Type="http://schemas.openxmlformats.org/officeDocument/2006/relationships/image" Target="../media/image27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BME 498: Simulation of Human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Muscles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144000" cy="1064525"/>
          </a:xfrm>
        </p:spPr>
        <p:txBody>
          <a:bodyPr/>
          <a:lstStyle/>
          <a:p>
            <a:r>
              <a:rPr lang="en-US" altLang="en-US" sz="2800" dirty="0"/>
              <a:t>The magnitude of isotonic contraction, the distance shortened depends on the load</a:t>
            </a:r>
          </a:p>
        </p:txBody>
      </p:sp>
      <p:pic>
        <p:nvPicPr>
          <p:cNvPr id="17414" name="Picture 6" descr="09_21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1530" y="1386669"/>
            <a:ext cx="7239000" cy="469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57200" y="5867400"/>
            <a:ext cx="8382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en-US" sz="2000">
                <a:solidFill>
                  <a:schemeClr val="bg1"/>
                </a:solidFill>
              </a:rPr>
              <a:t>The distance shortened, velocity and duration of shortening decrease with increasing load.  The latent period increases with increasing load</a:t>
            </a:r>
          </a:p>
        </p:txBody>
      </p:sp>
    </p:spTree>
    <p:extLst>
      <p:ext uri="{BB962C8B-B14F-4D97-AF65-F5344CB8AC3E}">
        <p14:creationId xmlns:p14="http://schemas.microsoft.com/office/powerpoint/2010/main" val="408546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en-US" sz="2800" dirty="0"/>
              <a:t>Fiber load-velocity relation</a:t>
            </a:r>
          </a:p>
        </p:txBody>
      </p:sp>
      <p:pic>
        <p:nvPicPr>
          <p:cNvPr id="19464" name="Picture 8" descr="f9-18_velocity_of_skele_c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3612" y="887104"/>
            <a:ext cx="6140875" cy="585759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98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en-US" altLang="en-US" sz="2400" dirty="0" smtClean="0"/>
              <a:t>Fiber </a:t>
            </a:r>
            <a:r>
              <a:rPr lang="en-US" altLang="en-US" sz="2400" dirty="0"/>
              <a:t>length-tension relation </a:t>
            </a:r>
            <a:r>
              <a:rPr lang="en-US" altLang="en-US" sz="2400" dirty="0" smtClean="0"/>
              <a:t>based </a:t>
            </a:r>
            <a:r>
              <a:rPr lang="en-US" altLang="en-US" sz="2400" dirty="0"/>
              <a:t>on the sliding-filament mechanism </a:t>
            </a:r>
          </a:p>
        </p:txBody>
      </p:sp>
      <p:grpSp>
        <p:nvGrpSpPr>
          <p:cNvPr id="25612" name="Group 12"/>
          <p:cNvGrpSpPr>
            <a:grpSpLocks/>
          </p:cNvGrpSpPr>
          <p:nvPr/>
        </p:nvGrpSpPr>
        <p:grpSpPr bwMode="auto">
          <a:xfrm>
            <a:off x="762000" y="990600"/>
            <a:ext cx="7848600" cy="5867400"/>
            <a:chOff x="480" y="624"/>
            <a:chExt cx="4944" cy="3696"/>
          </a:xfrm>
        </p:grpSpPr>
        <p:pic>
          <p:nvPicPr>
            <p:cNvPr id="25606" name="Picture 6" descr="09_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624"/>
              <a:ext cx="4944" cy="3696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5607" name="Text Box 7"/>
            <p:cNvSpPr txBox="1">
              <a:spLocks noChangeArrowheads="1"/>
            </p:cNvSpPr>
            <p:nvPr/>
          </p:nvSpPr>
          <p:spPr bwMode="auto">
            <a:xfrm>
              <a:off x="2640" y="3408"/>
              <a:ext cx="11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800">
                  <a:solidFill>
                    <a:srgbClr val="FF3300"/>
                  </a:solidFill>
                </a:rPr>
                <a:t>relaxed: Opt. L.</a:t>
              </a:r>
            </a:p>
          </p:txBody>
        </p:sp>
        <p:sp>
          <p:nvSpPr>
            <p:cNvPr id="25608" name="Line 8"/>
            <p:cNvSpPr>
              <a:spLocks noChangeShapeType="1"/>
            </p:cNvSpPr>
            <p:nvPr/>
          </p:nvSpPr>
          <p:spPr bwMode="auto">
            <a:xfrm>
              <a:off x="2016" y="3744"/>
              <a:ext cx="0" cy="24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3888" y="3744"/>
              <a:ext cx="0" cy="24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466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Hill Muscle Model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" t="7204" r="12134" b="34393"/>
          <a:stretch/>
        </p:blipFill>
        <p:spPr bwMode="auto">
          <a:xfrm>
            <a:off x="1914298" y="1796317"/>
            <a:ext cx="4753930" cy="179357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Based on </a:t>
            </a:r>
            <a:r>
              <a:rPr lang="en-US" dirty="0" err="1"/>
              <a:t>Zajac</a:t>
            </a:r>
            <a:r>
              <a:rPr lang="en-US" dirty="0"/>
              <a:t>, F. E. (1989). "Muscle and tendon: properties, models, scaling, and application to biomechanics and motor control." </a:t>
            </a:r>
            <a:r>
              <a:rPr lang="en-US" u="sng" dirty="0" err="1"/>
              <a:t>Crit</a:t>
            </a:r>
            <a:r>
              <a:rPr lang="en-US" u="sng" dirty="0"/>
              <a:t> Rev Biomed </a:t>
            </a:r>
            <a:r>
              <a:rPr lang="en-US" u="sng" dirty="0" err="1"/>
              <a:t>Eng</a:t>
            </a:r>
            <a:r>
              <a:rPr lang="en-US" u="sng" dirty="0"/>
              <a:t> </a:t>
            </a:r>
            <a:r>
              <a:rPr lang="en-US" b="1" u="sng" dirty="0"/>
              <a:t>17</a:t>
            </a:r>
            <a:r>
              <a:rPr lang="en-US" u="sng" dirty="0"/>
              <a:t>(4): 359-411.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10"/>
          <a:stretch/>
        </p:blipFill>
        <p:spPr bwMode="auto">
          <a:xfrm>
            <a:off x="1564943" y="70341"/>
            <a:ext cx="6359857" cy="186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72050" y="772104"/>
            <a:ext cx="1851004" cy="70243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3" b="6568"/>
          <a:stretch/>
        </p:blipFill>
        <p:spPr bwMode="auto">
          <a:xfrm>
            <a:off x="0" y="2470351"/>
            <a:ext cx="9144000" cy="1610339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57800" y="2986077"/>
            <a:ext cx="2667000" cy="91440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162985" y="3900477"/>
            <a:ext cx="1094816" cy="85503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924800" y="3900477"/>
            <a:ext cx="836249" cy="85503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162985" y="4755507"/>
            <a:ext cx="4598064" cy="1959894"/>
            <a:chOff x="2403237" y="2465475"/>
            <a:chExt cx="6376987" cy="2718148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51" b="18501"/>
            <a:stretch/>
          </p:blipFill>
          <p:spPr bwMode="auto">
            <a:xfrm>
              <a:off x="2403237" y="2465475"/>
              <a:ext cx="6376987" cy="2718148"/>
            </a:xfrm>
            <a:prstGeom prst="rect">
              <a:avLst/>
            </a:prstGeom>
            <a:noFill/>
            <a:ln w="28575">
              <a:solidFill>
                <a:srgbClr val="00B0F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5158854" y="4080680"/>
              <a:ext cx="1569492" cy="382138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Straight Connector 20"/>
          <p:cNvCxnSpPr/>
          <p:nvPr/>
        </p:nvCxnSpPr>
        <p:spPr>
          <a:xfrm flipH="1">
            <a:off x="0" y="1474537"/>
            <a:ext cx="2772050" cy="93947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623054" y="1474537"/>
            <a:ext cx="4520946" cy="93947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91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12505" y="76186"/>
            <a:ext cx="6376987" cy="2718148"/>
            <a:chOff x="2403237" y="2465475"/>
            <a:chExt cx="6376987" cy="2718148"/>
          </a:xfrm>
        </p:grpSpPr>
        <p:pic>
          <p:nvPicPr>
            <p:cNvPr id="3" name="Picture 7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51" b="18501"/>
            <a:stretch/>
          </p:blipFill>
          <p:spPr bwMode="auto">
            <a:xfrm>
              <a:off x="2403237" y="2465475"/>
              <a:ext cx="6376987" cy="271814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158854" y="4080680"/>
              <a:ext cx="1569492" cy="382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" t="17359" r="44107"/>
          <a:stretch/>
        </p:blipFill>
        <p:spPr bwMode="auto">
          <a:xfrm>
            <a:off x="371991" y="3269066"/>
            <a:ext cx="5032522" cy="2788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700999" y="2990586"/>
            <a:ext cx="3320171" cy="3345839"/>
            <a:chOff x="5264271" y="4127324"/>
            <a:chExt cx="2709727" cy="2730676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888" t="3669"/>
            <a:stretch/>
          </p:blipFill>
          <p:spPr bwMode="auto">
            <a:xfrm>
              <a:off x="5264271" y="4127324"/>
              <a:ext cx="2709727" cy="2730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7202466" y="4127324"/>
              <a:ext cx="400833" cy="4572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5351239" y="859809"/>
            <a:ext cx="1310186" cy="83158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709684" y="4458873"/>
            <a:ext cx="4135271" cy="1286834"/>
          </a:xfrm>
          <a:custGeom>
            <a:avLst/>
            <a:gdLst>
              <a:gd name="connsiteX0" fmla="*/ 0 w 4135271"/>
              <a:gd name="connsiteY0" fmla="*/ 1286834 h 1286834"/>
              <a:gd name="connsiteX1" fmla="*/ 204716 w 4135271"/>
              <a:gd name="connsiteY1" fmla="*/ 1204948 h 1286834"/>
              <a:gd name="connsiteX2" fmla="*/ 382137 w 4135271"/>
              <a:gd name="connsiteY2" fmla="*/ 1013879 h 1286834"/>
              <a:gd name="connsiteX3" fmla="*/ 641444 w 4135271"/>
              <a:gd name="connsiteY3" fmla="*/ 686333 h 1286834"/>
              <a:gd name="connsiteX4" fmla="*/ 764274 w 4135271"/>
              <a:gd name="connsiteY4" fmla="*/ 427026 h 1286834"/>
              <a:gd name="connsiteX5" fmla="*/ 1064525 w 4135271"/>
              <a:gd name="connsiteY5" fmla="*/ 181366 h 1286834"/>
              <a:gd name="connsiteX6" fmla="*/ 1460310 w 4135271"/>
              <a:gd name="connsiteY6" fmla="*/ 58536 h 1286834"/>
              <a:gd name="connsiteX7" fmla="*/ 1774209 w 4135271"/>
              <a:gd name="connsiteY7" fmla="*/ 17593 h 1286834"/>
              <a:gd name="connsiteX8" fmla="*/ 2074459 w 4135271"/>
              <a:gd name="connsiteY8" fmla="*/ 3945 h 1286834"/>
              <a:gd name="connsiteX9" fmla="*/ 2251880 w 4135271"/>
              <a:gd name="connsiteY9" fmla="*/ 85831 h 1286834"/>
              <a:gd name="connsiteX10" fmla="*/ 2483892 w 4135271"/>
              <a:gd name="connsiteY10" fmla="*/ 263252 h 1286834"/>
              <a:gd name="connsiteX11" fmla="*/ 2866029 w 4135271"/>
              <a:gd name="connsiteY11" fmla="*/ 686333 h 1286834"/>
              <a:gd name="connsiteX12" fmla="*/ 3029803 w 4135271"/>
              <a:gd name="connsiteY12" fmla="*/ 822811 h 1286834"/>
              <a:gd name="connsiteX13" fmla="*/ 3248167 w 4135271"/>
              <a:gd name="connsiteY13" fmla="*/ 1000231 h 1286834"/>
              <a:gd name="connsiteX14" fmla="*/ 3466531 w 4135271"/>
              <a:gd name="connsiteY14" fmla="*/ 1123061 h 1286834"/>
              <a:gd name="connsiteX15" fmla="*/ 3725838 w 4135271"/>
              <a:gd name="connsiteY15" fmla="*/ 1218596 h 1286834"/>
              <a:gd name="connsiteX16" fmla="*/ 3944203 w 4135271"/>
              <a:gd name="connsiteY16" fmla="*/ 1245891 h 1286834"/>
              <a:gd name="connsiteX17" fmla="*/ 4135271 w 4135271"/>
              <a:gd name="connsiteY17" fmla="*/ 1245891 h 128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35271" h="1286834">
                <a:moveTo>
                  <a:pt x="0" y="1286834"/>
                </a:moveTo>
                <a:cubicBezTo>
                  <a:pt x="70513" y="1268637"/>
                  <a:pt x="141027" y="1250440"/>
                  <a:pt x="204716" y="1204948"/>
                </a:cubicBezTo>
                <a:cubicBezTo>
                  <a:pt x="268405" y="1159456"/>
                  <a:pt x="309349" y="1100315"/>
                  <a:pt x="382137" y="1013879"/>
                </a:cubicBezTo>
                <a:cubicBezTo>
                  <a:pt x="454925" y="927443"/>
                  <a:pt x="577755" y="784142"/>
                  <a:pt x="641444" y="686333"/>
                </a:cubicBezTo>
                <a:cubicBezTo>
                  <a:pt x="705133" y="588524"/>
                  <a:pt x="693761" y="511187"/>
                  <a:pt x="764274" y="427026"/>
                </a:cubicBezTo>
                <a:cubicBezTo>
                  <a:pt x="834788" y="342865"/>
                  <a:pt x="948519" y="242781"/>
                  <a:pt x="1064525" y="181366"/>
                </a:cubicBezTo>
                <a:cubicBezTo>
                  <a:pt x="1180531" y="119951"/>
                  <a:pt x="1342029" y="85831"/>
                  <a:pt x="1460310" y="58536"/>
                </a:cubicBezTo>
                <a:cubicBezTo>
                  <a:pt x="1578591" y="31241"/>
                  <a:pt x="1671851" y="26691"/>
                  <a:pt x="1774209" y="17593"/>
                </a:cubicBezTo>
                <a:cubicBezTo>
                  <a:pt x="1876567" y="8494"/>
                  <a:pt x="1994847" y="-7428"/>
                  <a:pt x="2074459" y="3945"/>
                </a:cubicBezTo>
                <a:cubicBezTo>
                  <a:pt x="2154071" y="15318"/>
                  <a:pt x="2183641" y="42613"/>
                  <a:pt x="2251880" y="85831"/>
                </a:cubicBezTo>
                <a:cubicBezTo>
                  <a:pt x="2320119" y="129049"/>
                  <a:pt x="2381534" y="163168"/>
                  <a:pt x="2483892" y="263252"/>
                </a:cubicBezTo>
                <a:cubicBezTo>
                  <a:pt x="2586250" y="363336"/>
                  <a:pt x="2775044" y="593073"/>
                  <a:pt x="2866029" y="686333"/>
                </a:cubicBezTo>
                <a:cubicBezTo>
                  <a:pt x="2957014" y="779593"/>
                  <a:pt x="3029803" y="822811"/>
                  <a:pt x="3029803" y="822811"/>
                </a:cubicBezTo>
                <a:cubicBezTo>
                  <a:pt x="3093493" y="875127"/>
                  <a:pt x="3175379" y="950189"/>
                  <a:pt x="3248167" y="1000231"/>
                </a:cubicBezTo>
                <a:cubicBezTo>
                  <a:pt x="3320955" y="1050273"/>
                  <a:pt x="3386919" y="1086667"/>
                  <a:pt x="3466531" y="1123061"/>
                </a:cubicBezTo>
                <a:cubicBezTo>
                  <a:pt x="3546143" y="1159455"/>
                  <a:pt x="3646226" y="1198124"/>
                  <a:pt x="3725838" y="1218596"/>
                </a:cubicBezTo>
                <a:cubicBezTo>
                  <a:pt x="3805450" y="1239068"/>
                  <a:pt x="3875964" y="1241342"/>
                  <a:pt x="3944203" y="1245891"/>
                </a:cubicBezTo>
                <a:cubicBezTo>
                  <a:pt x="4012442" y="1250440"/>
                  <a:pt x="4073856" y="1248165"/>
                  <a:pt x="4135271" y="1245891"/>
                </a:cubicBezTo>
              </a:path>
            </a:pathLst>
          </a:cu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923128" y="3859737"/>
            <a:ext cx="2456597" cy="2063391"/>
          </a:xfrm>
          <a:custGeom>
            <a:avLst/>
            <a:gdLst>
              <a:gd name="connsiteX0" fmla="*/ 0 w 2456597"/>
              <a:gd name="connsiteY0" fmla="*/ 2579 h 2063391"/>
              <a:gd name="connsiteX1" fmla="*/ 409433 w 2456597"/>
              <a:gd name="connsiteY1" fmla="*/ 16227 h 2063391"/>
              <a:gd name="connsiteX2" fmla="*/ 655093 w 2456597"/>
              <a:gd name="connsiteY2" fmla="*/ 125409 h 2063391"/>
              <a:gd name="connsiteX3" fmla="*/ 846162 w 2456597"/>
              <a:gd name="connsiteY3" fmla="*/ 480251 h 2063391"/>
              <a:gd name="connsiteX4" fmla="*/ 873457 w 2456597"/>
              <a:gd name="connsiteY4" fmla="*/ 835093 h 2063391"/>
              <a:gd name="connsiteX5" fmla="*/ 955344 w 2456597"/>
              <a:gd name="connsiteY5" fmla="*/ 1203582 h 2063391"/>
              <a:gd name="connsiteX6" fmla="*/ 1160060 w 2456597"/>
              <a:gd name="connsiteY6" fmla="*/ 1585720 h 2063391"/>
              <a:gd name="connsiteX7" fmla="*/ 1282890 w 2456597"/>
              <a:gd name="connsiteY7" fmla="*/ 1763141 h 2063391"/>
              <a:gd name="connsiteX8" fmla="*/ 1514902 w 2456597"/>
              <a:gd name="connsiteY8" fmla="*/ 1885970 h 2063391"/>
              <a:gd name="connsiteX9" fmla="*/ 1815153 w 2456597"/>
              <a:gd name="connsiteY9" fmla="*/ 2008800 h 2063391"/>
              <a:gd name="connsiteX10" fmla="*/ 2101756 w 2456597"/>
              <a:gd name="connsiteY10" fmla="*/ 2049744 h 2063391"/>
              <a:gd name="connsiteX11" fmla="*/ 2456597 w 2456597"/>
              <a:gd name="connsiteY11" fmla="*/ 2063391 h 206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56597" h="2063391">
                <a:moveTo>
                  <a:pt x="0" y="2579"/>
                </a:moveTo>
                <a:cubicBezTo>
                  <a:pt x="150125" y="-833"/>
                  <a:pt x="300251" y="-4245"/>
                  <a:pt x="409433" y="16227"/>
                </a:cubicBezTo>
                <a:cubicBezTo>
                  <a:pt x="518615" y="36699"/>
                  <a:pt x="582305" y="48072"/>
                  <a:pt x="655093" y="125409"/>
                </a:cubicBezTo>
                <a:cubicBezTo>
                  <a:pt x="727881" y="202746"/>
                  <a:pt x="809768" y="361970"/>
                  <a:pt x="846162" y="480251"/>
                </a:cubicBezTo>
                <a:cubicBezTo>
                  <a:pt x="882556" y="598532"/>
                  <a:pt x="855260" y="714538"/>
                  <a:pt x="873457" y="835093"/>
                </a:cubicBezTo>
                <a:cubicBezTo>
                  <a:pt x="891654" y="955648"/>
                  <a:pt x="907577" y="1078478"/>
                  <a:pt x="955344" y="1203582"/>
                </a:cubicBezTo>
                <a:cubicBezTo>
                  <a:pt x="1003111" y="1328687"/>
                  <a:pt x="1105469" y="1492460"/>
                  <a:pt x="1160060" y="1585720"/>
                </a:cubicBezTo>
                <a:cubicBezTo>
                  <a:pt x="1214651" y="1678980"/>
                  <a:pt x="1223750" y="1713099"/>
                  <a:pt x="1282890" y="1763141"/>
                </a:cubicBezTo>
                <a:cubicBezTo>
                  <a:pt x="1342030" y="1813183"/>
                  <a:pt x="1426192" y="1845027"/>
                  <a:pt x="1514902" y="1885970"/>
                </a:cubicBezTo>
                <a:cubicBezTo>
                  <a:pt x="1603612" y="1926913"/>
                  <a:pt x="1717344" y="1981504"/>
                  <a:pt x="1815153" y="2008800"/>
                </a:cubicBezTo>
                <a:cubicBezTo>
                  <a:pt x="1912962" y="2036096"/>
                  <a:pt x="1994849" y="2040646"/>
                  <a:pt x="2101756" y="2049744"/>
                </a:cubicBezTo>
                <a:cubicBezTo>
                  <a:pt x="2208663" y="2058842"/>
                  <a:pt x="2332630" y="2061116"/>
                  <a:pt x="2456597" y="2063391"/>
                </a:cubicBezTo>
              </a:path>
            </a:pathLst>
          </a:cu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51239" y="2210937"/>
            <a:ext cx="1310186" cy="4367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647666" y="3835021"/>
            <a:ext cx="1856095" cy="1883391"/>
          </a:xfrm>
          <a:custGeom>
            <a:avLst/>
            <a:gdLst>
              <a:gd name="connsiteX0" fmla="*/ 0 w 1856095"/>
              <a:gd name="connsiteY0" fmla="*/ 1883391 h 1883391"/>
              <a:gd name="connsiteX1" fmla="*/ 245659 w 1856095"/>
              <a:gd name="connsiteY1" fmla="*/ 1828800 h 1883391"/>
              <a:gd name="connsiteX2" fmla="*/ 586853 w 1856095"/>
              <a:gd name="connsiteY2" fmla="*/ 1733266 h 1883391"/>
              <a:gd name="connsiteX3" fmla="*/ 1037230 w 1856095"/>
              <a:gd name="connsiteY3" fmla="*/ 1460310 h 1883391"/>
              <a:gd name="connsiteX4" fmla="*/ 1214650 w 1856095"/>
              <a:gd name="connsiteY4" fmla="*/ 1255594 h 1883391"/>
              <a:gd name="connsiteX5" fmla="*/ 1433015 w 1856095"/>
              <a:gd name="connsiteY5" fmla="*/ 996286 h 1883391"/>
              <a:gd name="connsiteX6" fmla="*/ 1624083 w 1856095"/>
              <a:gd name="connsiteY6" fmla="*/ 723331 h 1883391"/>
              <a:gd name="connsiteX7" fmla="*/ 1692322 w 1856095"/>
              <a:gd name="connsiteY7" fmla="*/ 504967 h 1883391"/>
              <a:gd name="connsiteX8" fmla="*/ 1774209 w 1856095"/>
              <a:gd name="connsiteY8" fmla="*/ 313898 h 1883391"/>
              <a:gd name="connsiteX9" fmla="*/ 1856095 w 1856095"/>
              <a:gd name="connsiteY9" fmla="*/ 0 h 1883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56095" h="1883391">
                <a:moveTo>
                  <a:pt x="0" y="1883391"/>
                </a:moveTo>
                <a:cubicBezTo>
                  <a:pt x="75062" y="1866331"/>
                  <a:pt x="147850" y="1853821"/>
                  <a:pt x="245659" y="1828800"/>
                </a:cubicBezTo>
                <a:cubicBezTo>
                  <a:pt x="343468" y="1803779"/>
                  <a:pt x="454925" y="1794681"/>
                  <a:pt x="586853" y="1733266"/>
                </a:cubicBezTo>
                <a:cubicBezTo>
                  <a:pt x="718781" y="1671851"/>
                  <a:pt x="932597" y="1539922"/>
                  <a:pt x="1037230" y="1460310"/>
                </a:cubicBezTo>
                <a:cubicBezTo>
                  <a:pt x="1141863" y="1380698"/>
                  <a:pt x="1148686" y="1332931"/>
                  <a:pt x="1214650" y="1255594"/>
                </a:cubicBezTo>
                <a:cubicBezTo>
                  <a:pt x="1280614" y="1178257"/>
                  <a:pt x="1364776" y="1084996"/>
                  <a:pt x="1433015" y="996286"/>
                </a:cubicBezTo>
                <a:cubicBezTo>
                  <a:pt x="1501254" y="907576"/>
                  <a:pt x="1580865" y="805217"/>
                  <a:pt x="1624083" y="723331"/>
                </a:cubicBezTo>
                <a:cubicBezTo>
                  <a:pt x="1667301" y="641445"/>
                  <a:pt x="1667301" y="573206"/>
                  <a:pt x="1692322" y="504967"/>
                </a:cubicBezTo>
                <a:cubicBezTo>
                  <a:pt x="1717343" y="436728"/>
                  <a:pt x="1746913" y="398059"/>
                  <a:pt x="1774209" y="313898"/>
                </a:cubicBezTo>
                <a:cubicBezTo>
                  <a:pt x="1801505" y="229737"/>
                  <a:pt x="1828800" y="114868"/>
                  <a:pt x="1856095" y="0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32767" y="1091226"/>
            <a:ext cx="2279737" cy="1200329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Muscle force = contractile element (F</a:t>
            </a:r>
            <a:r>
              <a:rPr lang="en-US" baseline="30000" dirty="0" smtClean="0"/>
              <a:t>CE</a:t>
            </a:r>
            <a:r>
              <a:rPr lang="en-US" dirty="0" smtClean="0"/>
              <a:t>) + passive element (F</a:t>
            </a:r>
            <a:r>
              <a:rPr lang="en-US" baseline="30000" dirty="0" smtClean="0"/>
              <a:t>PE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952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1" t="47444" r="62054" b="34393"/>
          <a:stretch/>
        </p:blipFill>
        <p:spPr bwMode="auto">
          <a:xfrm>
            <a:off x="5509355" y="2311589"/>
            <a:ext cx="1692323" cy="107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7201678" y="2508344"/>
            <a:ext cx="1255594" cy="43672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0800000">
            <a:off x="4283329" y="2537914"/>
            <a:ext cx="1255594" cy="436729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4283329" y="3414440"/>
            <a:ext cx="4110487" cy="2440067"/>
            <a:chOff x="1032288" y="1949940"/>
            <a:chExt cx="3414451" cy="2026886"/>
          </a:xfrm>
        </p:grpSpPr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288" y="1962466"/>
              <a:ext cx="3414451" cy="2014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2739513" y="1949940"/>
              <a:ext cx="404520" cy="2546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 14"/>
          <p:cNvSpPr/>
          <p:nvPr/>
        </p:nvSpPr>
        <p:spPr>
          <a:xfrm>
            <a:off x="4710750" y="4060311"/>
            <a:ext cx="3165782" cy="1551417"/>
          </a:xfrm>
          <a:custGeom>
            <a:avLst/>
            <a:gdLst>
              <a:gd name="connsiteX0" fmla="*/ 0 w 3165782"/>
              <a:gd name="connsiteY0" fmla="*/ 1551417 h 1551417"/>
              <a:gd name="connsiteX1" fmla="*/ 177421 w 3165782"/>
              <a:gd name="connsiteY1" fmla="*/ 1537770 h 1551417"/>
              <a:gd name="connsiteX2" fmla="*/ 313899 w 3165782"/>
              <a:gd name="connsiteY2" fmla="*/ 1483179 h 1551417"/>
              <a:gd name="connsiteX3" fmla="*/ 1119117 w 3165782"/>
              <a:gd name="connsiteY3" fmla="*/ 1141985 h 1551417"/>
              <a:gd name="connsiteX4" fmla="*/ 2265529 w 3165782"/>
              <a:gd name="connsiteY4" fmla="*/ 486892 h 1551417"/>
              <a:gd name="connsiteX5" fmla="*/ 3043451 w 3165782"/>
              <a:gd name="connsiteY5" fmla="*/ 63811 h 1551417"/>
              <a:gd name="connsiteX6" fmla="*/ 3152633 w 3165782"/>
              <a:gd name="connsiteY6" fmla="*/ 9220 h 155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65782" h="1551417">
                <a:moveTo>
                  <a:pt x="0" y="1551417"/>
                </a:moveTo>
                <a:cubicBezTo>
                  <a:pt x="62552" y="1550280"/>
                  <a:pt x="125105" y="1549143"/>
                  <a:pt x="177421" y="1537770"/>
                </a:cubicBezTo>
                <a:cubicBezTo>
                  <a:pt x="229738" y="1526397"/>
                  <a:pt x="313899" y="1483179"/>
                  <a:pt x="313899" y="1483179"/>
                </a:cubicBezTo>
                <a:cubicBezTo>
                  <a:pt x="470848" y="1417215"/>
                  <a:pt x="793845" y="1308033"/>
                  <a:pt x="1119117" y="1141985"/>
                </a:cubicBezTo>
                <a:cubicBezTo>
                  <a:pt x="1444389" y="975937"/>
                  <a:pt x="1944807" y="666588"/>
                  <a:pt x="2265529" y="486892"/>
                </a:cubicBezTo>
                <a:cubicBezTo>
                  <a:pt x="2586251" y="307196"/>
                  <a:pt x="2895600" y="143423"/>
                  <a:pt x="3043451" y="63811"/>
                </a:cubicBezTo>
                <a:cubicBezTo>
                  <a:pt x="3191302" y="-15801"/>
                  <a:pt x="3171967" y="-3291"/>
                  <a:pt x="3152633" y="9220"/>
                </a:cubicBezTo>
              </a:path>
            </a:pathLst>
          </a:cu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10"/>
          <a:stretch/>
        </p:blipFill>
        <p:spPr bwMode="auto">
          <a:xfrm>
            <a:off x="1564943" y="70341"/>
            <a:ext cx="6359857" cy="186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174098" y="772104"/>
            <a:ext cx="1851004" cy="70243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0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03604" y="31525"/>
            <a:ext cx="3610303" cy="1382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Activation</a:t>
            </a:r>
          </a:p>
          <a:p>
            <a:r>
              <a:rPr lang="en-US" sz="2800" dirty="0" smtClean="0"/>
              <a:t>Muscle fiber length</a:t>
            </a:r>
          </a:p>
          <a:p>
            <a:r>
              <a:rPr lang="en-US" sz="2800" dirty="0" smtClean="0"/>
              <a:t>Musculotendon length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150884" y="5644055"/>
            <a:ext cx="33993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Musculotendon force to apply to bone</a:t>
            </a:r>
            <a:endParaRPr lang="en-US" sz="2800" dirty="0"/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450428" y="1403126"/>
            <a:ext cx="6621517" cy="4129990"/>
            <a:chOff x="961697" y="1466188"/>
            <a:chExt cx="7709337" cy="4808488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9" t="7204" r="12134" b="34393"/>
            <a:stretch/>
          </p:blipFill>
          <p:spPr bwMode="auto">
            <a:xfrm>
              <a:off x="1771902" y="1923976"/>
              <a:ext cx="5534932" cy="208823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267" y="3957145"/>
              <a:ext cx="7439980" cy="2207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961697" y="1466188"/>
              <a:ext cx="7693571" cy="609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Musculotendon Actuator</a:t>
              </a:r>
              <a:endParaRPr lang="en-US" sz="28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93228" y="1466193"/>
              <a:ext cx="7677806" cy="480848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Down Arrow 14"/>
          <p:cNvSpPr/>
          <p:nvPr/>
        </p:nvSpPr>
        <p:spPr>
          <a:xfrm>
            <a:off x="4682358" y="236483"/>
            <a:ext cx="614855" cy="11508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4629811" y="5528444"/>
            <a:ext cx="614855" cy="11508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6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7" grpId="0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543" y="2107923"/>
            <a:ext cx="1009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l</a:t>
            </a:r>
            <a:r>
              <a:rPr lang="en-US" sz="2400" baseline="30000" dirty="0" err="1" smtClean="0"/>
              <a:t>MT</a:t>
            </a:r>
            <a:r>
              <a:rPr lang="en-US" sz="2400" dirty="0" smtClean="0"/>
              <a:t>(t)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32" y="2364836"/>
            <a:ext cx="1813034" cy="830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Tendon mechanics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12123" y="2317551"/>
            <a:ext cx="15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</a:t>
            </a:r>
            <a:r>
              <a:rPr lang="en-US" sz="2400" baseline="30000" dirty="0" smtClean="0"/>
              <a:t>MT</a:t>
            </a:r>
            <a:r>
              <a:rPr lang="en-US" sz="2400" dirty="0" smtClean="0"/>
              <a:t>(t)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89219" y="2575239"/>
            <a:ext cx="740978" cy="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3"/>
            <a:endCxn id="33" idx="1"/>
          </p:cNvCxnSpPr>
          <p:nvPr/>
        </p:nvCxnSpPr>
        <p:spPr>
          <a:xfrm flipV="1">
            <a:off x="2727466" y="2778447"/>
            <a:ext cx="924876" cy="1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18"/>
          <a:stretch>
            <a:fillRect/>
          </a:stretch>
        </p:blipFill>
        <p:spPr bwMode="auto">
          <a:xfrm>
            <a:off x="847845" y="61145"/>
            <a:ext cx="2056495" cy="189573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652342" y="2362948"/>
            <a:ext cx="1813034" cy="830997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Muscle mechanics</a:t>
            </a:r>
            <a:endParaRPr lang="en-US" sz="2400" dirty="0"/>
          </a:p>
        </p:txBody>
      </p:sp>
      <p:sp>
        <p:nvSpPr>
          <p:cNvPr id="34" name="Rectangle 33"/>
          <p:cNvSpPr/>
          <p:nvPr/>
        </p:nvSpPr>
        <p:spPr>
          <a:xfrm>
            <a:off x="5445121" y="2380604"/>
            <a:ext cx="1217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err="1" smtClean="0"/>
              <a:t>v</a:t>
            </a:r>
            <a:r>
              <a:rPr lang="en-US" sz="2400" baseline="30000" dirty="0" err="1" smtClean="0"/>
              <a:t>M</a:t>
            </a:r>
            <a:r>
              <a:rPr lang="en-US" sz="2400" dirty="0" smtClean="0"/>
              <a:t>(t+</a:t>
            </a:r>
            <a:r>
              <a:rPr lang="el-GR" sz="2400" dirty="0" smtClean="0"/>
              <a:t>Δ</a:t>
            </a:r>
            <a:r>
              <a:rPr lang="en-US" sz="2400" dirty="0" smtClean="0"/>
              <a:t>t)</a:t>
            </a:r>
            <a:endParaRPr lang="en-US" sz="2400" baseline="30000" dirty="0"/>
          </a:p>
        </p:txBody>
      </p:sp>
      <p:sp>
        <p:nvSpPr>
          <p:cNvPr id="35" name="TextBox 34"/>
          <p:cNvSpPr txBox="1"/>
          <p:nvPr/>
        </p:nvSpPr>
        <p:spPr>
          <a:xfrm>
            <a:off x="6705572" y="2541627"/>
            <a:ext cx="830316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∫</a:t>
            </a:r>
            <a:endParaRPr lang="en-US" sz="2400" dirty="0"/>
          </a:p>
        </p:txBody>
      </p:sp>
      <p:sp>
        <p:nvSpPr>
          <p:cNvPr id="36" name="Rectangle 35"/>
          <p:cNvSpPr/>
          <p:nvPr/>
        </p:nvSpPr>
        <p:spPr>
          <a:xfrm>
            <a:off x="7544350" y="2364846"/>
            <a:ext cx="1148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err="1" smtClean="0"/>
              <a:t>l</a:t>
            </a:r>
            <a:r>
              <a:rPr lang="en-US" sz="2400" baseline="30000" dirty="0" err="1" smtClean="0"/>
              <a:t>M</a:t>
            </a:r>
            <a:r>
              <a:rPr lang="en-US" sz="2400" dirty="0" smtClean="0"/>
              <a:t>(t+</a:t>
            </a:r>
            <a:r>
              <a:rPr lang="el-GR" sz="2400" dirty="0" smtClean="0"/>
              <a:t>Δ</a:t>
            </a:r>
            <a:r>
              <a:rPr lang="en-US" sz="2400" dirty="0" smtClean="0"/>
              <a:t>t)</a:t>
            </a:r>
            <a:endParaRPr lang="en-US" sz="2400" baseline="30000" dirty="0"/>
          </a:p>
        </p:txBody>
      </p:sp>
      <p:cxnSp>
        <p:nvCxnSpPr>
          <p:cNvPr id="38" name="Straight Arrow Connector 37"/>
          <p:cNvCxnSpPr>
            <a:stCxn id="33" idx="3"/>
            <a:endCxn id="35" idx="1"/>
          </p:cNvCxnSpPr>
          <p:nvPr/>
        </p:nvCxnSpPr>
        <p:spPr>
          <a:xfrm flipV="1">
            <a:off x="5465376" y="2772460"/>
            <a:ext cx="1240196" cy="59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5" idx="3"/>
          </p:cNvCxnSpPr>
          <p:nvPr/>
        </p:nvCxnSpPr>
        <p:spPr>
          <a:xfrm>
            <a:off x="7535888" y="2772460"/>
            <a:ext cx="1213986" cy="2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110139" y="3985092"/>
            <a:ext cx="9033861" cy="2017772"/>
            <a:chOff x="425459" y="2354933"/>
            <a:chExt cx="8718541" cy="1947343"/>
          </a:xfrm>
        </p:grpSpPr>
        <p:pic>
          <p:nvPicPr>
            <p:cNvPr id="42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459" y="2695101"/>
              <a:ext cx="4146541" cy="160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2674963" y="3348560"/>
              <a:ext cx="614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360459" y="3301107"/>
              <a:ext cx="614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=</a:t>
              </a:r>
              <a:endParaRPr lang="en-US" dirty="0"/>
            </a:p>
          </p:txBody>
        </p:sp>
        <p:pic>
          <p:nvPicPr>
            <p:cNvPr id="45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484" y="2354933"/>
              <a:ext cx="4319516" cy="1905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7" name="TextBox 46"/>
          <p:cNvSpPr txBox="1"/>
          <p:nvPr/>
        </p:nvSpPr>
        <p:spPr>
          <a:xfrm>
            <a:off x="-34997" y="2559821"/>
            <a:ext cx="1149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l</a:t>
            </a:r>
            <a:r>
              <a:rPr lang="en-US" sz="2400" baseline="30000" dirty="0" err="1" smtClean="0"/>
              <a:t>M</a:t>
            </a:r>
            <a:r>
              <a:rPr lang="en-US" sz="2400" dirty="0" smtClean="0"/>
              <a:t>(t)</a:t>
            </a:r>
            <a:endParaRPr lang="en-US" sz="2400" baseline="300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141900" y="2948169"/>
            <a:ext cx="7567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268085" y="1368264"/>
            <a:ext cx="620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/>
              <a:t>a(t)</a:t>
            </a:r>
          </a:p>
        </p:txBody>
      </p:sp>
      <p:cxnSp>
        <p:nvCxnSpPr>
          <p:cNvPr id="59" name="Straight Arrow Connector 58"/>
          <p:cNvCxnSpPr>
            <a:endCxn id="33" idx="0"/>
          </p:cNvCxnSpPr>
          <p:nvPr/>
        </p:nvCxnSpPr>
        <p:spPr>
          <a:xfrm rot="5400000">
            <a:off x="4294251" y="2094537"/>
            <a:ext cx="533019" cy="3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1" name="Shape 60"/>
          <p:cNvCxnSpPr>
            <a:stCxn id="47" idx="2"/>
            <a:endCxn id="33" idx="2"/>
          </p:cNvCxnSpPr>
          <p:nvPr/>
        </p:nvCxnSpPr>
        <p:spPr>
          <a:xfrm rot="16200000" flipH="1">
            <a:off x="2462983" y="1098068"/>
            <a:ext cx="172459" cy="4019293"/>
          </a:xfrm>
          <a:prstGeom prst="bentConnector3">
            <a:avLst>
              <a:gd name="adj1" fmla="val 287403"/>
            </a:avLst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16200000" flipH="1">
            <a:off x="7648071" y="3265293"/>
            <a:ext cx="941465" cy="83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10800000">
            <a:off x="173401" y="3752210"/>
            <a:ext cx="7945821" cy="1588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 flipH="1" flipV="1">
            <a:off x="-228621" y="3350190"/>
            <a:ext cx="772510" cy="1588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0" y="4051737"/>
            <a:ext cx="9144000" cy="1986455"/>
          </a:xfrm>
          <a:prstGeom prst="rect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 animBg="1"/>
      <p:bldP spid="36" grpId="0"/>
      <p:bldP spid="57" grpId="0"/>
      <p:bldP spid="10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Tendon Mechanics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8872" y="1396791"/>
            <a:ext cx="1874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l</a:t>
            </a:r>
            <a:r>
              <a:rPr lang="en-US" sz="2400" baseline="30000" dirty="0" err="1" smtClean="0"/>
              <a:t>MT</a:t>
            </a:r>
            <a:r>
              <a:rPr lang="en-US" sz="2400" dirty="0" smtClean="0"/>
              <a:t>(t)   </a:t>
            </a:r>
            <a:r>
              <a:rPr lang="en-US" sz="2400" dirty="0" err="1" smtClean="0"/>
              <a:t>l</a:t>
            </a:r>
            <a:r>
              <a:rPr lang="en-US" sz="2400" baseline="30000" dirty="0" err="1" smtClean="0"/>
              <a:t>M</a:t>
            </a:r>
            <a:r>
              <a:rPr lang="en-US" sz="2400" dirty="0" smtClean="0"/>
              <a:t>(t)</a:t>
            </a:r>
            <a:endParaRPr lang="en-US" sz="2400" baseline="30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24" y="2296529"/>
            <a:ext cx="3114675" cy="54292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stCxn id="4" idx="2"/>
            <a:endCxn id="5" idx="0"/>
          </p:cNvCxnSpPr>
          <p:nvPr/>
        </p:nvCxnSpPr>
        <p:spPr>
          <a:xfrm>
            <a:off x="1806039" y="1858456"/>
            <a:ext cx="623" cy="438073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2"/>
            <a:endCxn id="8" idx="0"/>
          </p:cNvCxnSpPr>
          <p:nvPr/>
        </p:nvCxnSpPr>
        <p:spPr>
          <a:xfrm rot="16200000" flipH="1">
            <a:off x="1579294" y="3066822"/>
            <a:ext cx="458179" cy="344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66" y="3297633"/>
            <a:ext cx="2200275" cy="70485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731" y="3950662"/>
            <a:ext cx="5603984" cy="1961394"/>
          </a:xfrm>
          <a:prstGeom prst="rect">
            <a:avLst/>
          </a:prstGeom>
          <a:noFill/>
          <a:ln>
            <a:solidFill>
              <a:srgbClr val="002060"/>
            </a:solidFill>
            <a:prstDash val="lg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58730" y="4576970"/>
            <a:ext cx="2314575" cy="679283"/>
            <a:chOff x="1084394" y="4830878"/>
            <a:chExt cx="2314575" cy="679283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394" y="4878176"/>
              <a:ext cx="2314575" cy="609600"/>
            </a:xfrm>
            <a:prstGeom prst="rect">
              <a:avLst/>
            </a:prstGeom>
            <a:noFill/>
            <a:ln w="9525">
              <a:solidFill>
                <a:srgbClr val="703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Oval 11"/>
            <p:cNvSpPr/>
            <p:nvPr/>
          </p:nvSpPr>
          <p:spPr>
            <a:xfrm>
              <a:off x="2399337" y="4830878"/>
              <a:ext cx="983866" cy="67928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425" y="5644337"/>
            <a:ext cx="17811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>
            <a:stCxn id="8" idx="2"/>
          </p:cNvCxnSpPr>
          <p:nvPr/>
        </p:nvCxnSpPr>
        <p:spPr>
          <a:xfrm rot="16200000" flipH="1">
            <a:off x="1502169" y="4310418"/>
            <a:ext cx="621785" cy="59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3" idx="0"/>
          </p:cNvCxnSpPr>
          <p:nvPr/>
        </p:nvCxnSpPr>
        <p:spPr>
          <a:xfrm rot="5400000">
            <a:off x="1610782" y="5439100"/>
            <a:ext cx="410469" cy="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774737" y="2280763"/>
            <a:ext cx="756750" cy="6036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3792129" y="1837094"/>
            <a:ext cx="3948748" cy="1728561"/>
            <a:chOff x="2636619" y="1955452"/>
            <a:chExt cx="4848225" cy="2122306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6619" y="1955452"/>
              <a:ext cx="4848225" cy="15621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5858" y="3620558"/>
              <a:ext cx="15335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0" name="Rectangle 19"/>
          <p:cNvSpPr/>
          <p:nvPr/>
        </p:nvSpPr>
        <p:spPr>
          <a:xfrm>
            <a:off x="3788229" y="1816925"/>
            <a:ext cx="3990109" cy="1769423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092523" y="2879226"/>
            <a:ext cx="973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l</a:t>
            </a:r>
            <a:r>
              <a:rPr lang="en-US" sz="1600" baseline="30000" dirty="0" err="1" smtClean="0"/>
              <a:t>T</a:t>
            </a:r>
            <a:r>
              <a:rPr lang="en-US" sz="1600" dirty="0" smtClean="0"/>
              <a:t>(t)</a:t>
            </a:r>
            <a:endParaRPr lang="en-US" sz="1600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1114294" y="4136031"/>
            <a:ext cx="973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 smtClean="0"/>
              <a:t>ε</a:t>
            </a:r>
            <a:r>
              <a:rPr lang="en-US" sz="1600" baseline="30000" dirty="0" smtClean="0"/>
              <a:t>T</a:t>
            </a:r>
            <a:r>
              <a:rPr lang="en-US" sz="1600" dirty="0" smtClean="0"/>
              <a:t>(t)</a:t>
            </a:r>
            <a:endParaRPr lang="en-US" sz="16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0" grpId="1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en-US" sz="2400" dirty="0"/>
              <a:t>Organization of muscle fibers: numerous fibers oriented in parallel to each other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8" b="16264"/>
          <a:stretch/>
        </p:blipFill>
        <p:spPr bwMode="auto">
          <a:xfrm>
            <a:off x="477671" y="1062677"/>
            <a:ext cx="3970977" cy="351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2" t="20709"/>
          <a:stretch/>
        </p:blipFill>
        <p:spPr bwMode="auto">
          <a:xfrm>
            <a:off x="3632391" y="2595634"/>
            <a:ext cx="5511609" cy="3968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33015" y="2524836"/>
            <a:ext cx="1119116" cy="709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62316" y="6059606"/>
            <a:ext cx="723332" cy="6005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938" y="5331998"/>
            <a:ext cx="2455937" cy="1270766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613" y="4008350"/>
            <a:ext cx="2490953" cy="1239657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-1" y="0"/>
            <a:ext cx="6282047" cy="1119352"/>
          </a:xfrm>
        </p:spPr>
        <p:txBody>
          <a:bodyPr>
            <a:normAutofit/>
          </a:bodyPr>
          <a:lstStyle/>
          <a:p>
            <a:r>
              <a:rPr lang="en-US" dirty="0" smtClean="0"/>
              <a:t>Muscle Mechanics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75378" y="882879"/>
            <a:ext cx="2727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</a:t>
            </a:r>
            <a:r>
              <a:rPr lang="en-US" sz="2400" baseline="30000" dirty="0" smtClean="0"/>
              <a:t>MT</a:t>
            </a:r>
            <a:r>
              <a:rPr lang="en-US" sz="2400" dirty="0" smtClean="0"/>
              <a:t>(t)   a(t)   </a:t>
            </a:r>
            <a:r>
              <a:rPr lang="en-US" sz="2400" dirty="0" err="1" smtClean="0"/>
              <a:t>l</a:t>
            </a:r>
            <a:r>
              <a:rPr lang="en-US" sz="2400" baseline="30000" dirty="0" err="1" smtClean="0"/>
              <a:t>M</a:t>
            </a:r>
            <a:r>
              <a:rPr lang="en-US" sz="2400" dirty="0" smtClean="0"/>
              <a:t>(t)</a:t>
            </a:r>
          </a:p>
        </p:txBody>
      </p:sp>
      <p:cxnSp>
        <p:nvCxnSpPr>
          <p:cNvPr id="24" name="Straight Arrow Connector 23"/>
          <p:cNvCxnSpPr>
            <a:stCxn id="18" idx="2"/>
            <a:endCxn id="60" idx="0"/>
          </p:cNvCxnSpPr>
          <p:nvPr/>
        </p:nvCxnSpPr>
        <p:spPr>
          <a:xfrm rot="5400000">
            <a:off x="3055193" y="1526145"/>
            <a:ext cx="365504" cy="230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20" r="61146" b="21762"/>
          <a:stretch/>
        </p:blipFill>
        <p:spPr bwMode="auto">
          <a:xfrm>
            <a:off x="2666700" y="6411175"/>
            <a:ext cx="1147831" cy="48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r="16120"/>
          <a:stretch>
            <a:fillRect/>
          </a:stretch>
        </p:blipFill>
        <p:spPr bwMode="auto">
          <a:xfrm>
            <a:off x="6394184" y="3033927"/>
            <a:ext cx="2678566" cy="841610"/>
          </a:xfrm>
          <a:prstGeom prst="rect">
            <a:avLst/>
          </a:prstGeom>
          <a:noFill/>
          <a:ln w="9525">
            <a:solidFill>
              <a:srgbClr val="002060"/>
            </a:solidFill>
            <a:prstDash val="dash"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85683" y="2066846"/>
            <a:ext cx="1817049" cy="59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2" name="Group 61"/>
          <p:cNvGrpSpPr>
            <a:grpSpLocks noChangeAspect="1"/>
          </p:cNvGrpSpPr>
          <p:nvPr/>
        </p:nvGrpSpPr>
        <p:grpSpPr>
          <a:xfrm>
            <a:off x="154379" y="1710048"/>
            <a:ext cx="6164829" cy="4384368"/>
            <a:chOff x="876300" y="1990725"/>
            <a:chExt cx="5048250" cy="3590268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/>
            <a:srcRect l="25728" t="3912"/>
            <a:stretch>
              <a:fillRect/>
            </a:stretch>
          </p:blipFill>
          <p:spPr bwMode="auto">
            <a:xfrm>
              <a:off x="1876425" y="1990725"/>
              <a:ext cx="3954206" cy="3590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9" name="Picture 6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020" r="61146" b="21762"/>
            <a:stretch/>
          </p:blipFill>
          <p:spPr bwMode="auto">
            <a:xfrm>
              <a:off x="966051" y="3597225"/>
              <a:ext cx="881800" cy="375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0" name="Rectangle 59"/>
            <p:cNvSpPr/>
            <p:nvPr/>
          </p:nvSpPr>
          <p:spPr>
            <a:xfrm>
              <a:off x="876300" y="1990725"/>
              <a:ext cx="5048250" cy="3524250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Straight Arrow Connector 28"/>
          <p:cNvCxnSpPr>
            <a:stCxn id="60" idx="2"/>
            <a:endCxn id="27" idx="0"/>
          </p:cNvCxnSpPr>
          <p:nvPr/>
        </p:nvCxnSpPr>
        <p:spPr>
          <a:xfrm rot="16200000" flipH="1">
            <a:off x="3040016" y="6210574"/>
            <a:ext cx="397379" cy="38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1876301" y="2006930"/>
            <a:ext cx="451263" cy="4512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2871826" y="2052455"/>
            <a:ext cx="451263" cy="4512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7999986" y="2252380"/>
            <a:ext cx="562123" cy="4789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6343559" y="617546"/>
            <a:ext cx="2800441" cy="1258784"/>
            <a:chOff x="6343559" y="1710046"/>
            <a:chExt cx="2800441" cy="125878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343559" y="1710046"/>
              <a:ext cx="2800441" cy="1258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9" name="Rectangle 68"/>
            <p:cNvSpPr/>
            <p:nvPr/>
          </p:nvSpPr>
          <p:spPr>
            <a:xfrm>
              <a:off x="6365174" y="1733797"/>
              <a:ext cx="653143" cy="2612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Rectangle 70"/>
          <p:cNvSpPr/>
          <p:nvPr/>
        </p:nvSpPr>
        <p:spPr>
          <a:xfrm>
            <a:off x="6365174" y="558170"/>
            <a:ext cx="2778826" cy="137753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6638306" y="2078210"/>
            <a:ext cx="2006930" cy="78377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657600" y="5434943"/>
            <a:ext cx="736270" cy="4552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2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71" grpId="0" animBg="1"/>
      <p:bldP spid="72" grpId="0" animBg="1"/>
      <p:bldP spid="7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 Specific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M</a:t>
            </a:r>
            <a:r>
              <a:rPr lang="en-US" dirty="0" smtClean="0"/>
              <a:t>: Maximum isometric force of the muscle</a:t>
            </a:r>
          </a:p>
          <a:p>
            <a:r>
              <a:rPr lang="en-US" dirty="0" smtClean="0"/>
              <a:t>l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M </a:t>
            </a:r>
            <a:r>
              <a:rPr lang="en-US" dirty="0" smtClean="0"/>
              <a:t>: Optimal fiber length of the muscle</a:t>
            </a:r>
          </a:p>
          <a:p>
            <a:r>
              <a:rPr lang="en-US" dirty="0" err="1" smtClean="0"/>
              <a:t>l</a:t>
            </a:r>
            <a:r>
              <a:rPr lang="en-US" baseline="-25000" dirty="0" err="1" smtClean="0"/>
              <a:t>S</a:t>
            </a:r>
            <a:r>
              <a:rPr lang="en-US" baseline="30000" dirty="0" err="1" smtClean="0"/>
              <a:t>T</a:t>
            </a:r>
            <a:r>
              <a:rPr lang="en-US" baseline="30000" dirty="0" smtClean="0"/>
              <a:t> </a:t>
            </a:r>
            <a:r>
              <a:rPr lang="en-US" dirty="0" smtClean="0"/>
              <a:t>: Tendon slack length</a:t>
            </a:r>
          </a:p>
          <a:p>
            <a:r>
              <a:rPr lang="el-GR" dirty="0" smtClean="0"/>
              <a:t>α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 </a:t>
            </a:r>
            <a:r>
              <a:rPr lang="en-US" dirty="0" smtClean="0"/>
              <a:t>: </a:t>
            </a:r>
            <a:r>
              <a:rPr lang="en-US" dirty="0" err="1" smtClean="0"/>
              <a:t>Pennation</a:t>
            </a:r>
            <a:r>
              <a:rPr lang="en-US" dirty="0" smtClean="0"/>
              <a:t> angle of muscle fibers at optimal fiber length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49171" y="4906790"/>
            <a:ext cx="4026087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Note: maximum isometric force = PCSA*specific tension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56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Set the same for each muscle</a:t>
            </a:r>
          </a:p>
          <a:p>
            <a:r>
              <a:rPr lang="el-GR" dirty="0" smtClean="0"/>
              <a:t>ε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M</a:t>
            </a:r>
            <a:r>
              <a:rPr lang="en-US" dirty="0" smtClean="0"/>
              <a:t>: Passive muscle strain due to maximum isometric force</a:t>
            </a:r>
          </a:p>
          <a:p>
            <a:r>
              <a:rPr lang="en-US" dirty="0" err="1" smtClean="0"/>
              <a:t>k</a:t>
            </a:r>
            <a:r>
              <a:rPr lang="en-US" baseline="-25000" dirty="0" err="1" smtClean="0"/>
              <a:t>toe</a:t>
            </a:r>
            <a:r>
              <a:rPr lang="en-US" dirty="0" smtClean="0"/>
              <a:t>: exponential shape factor</a:t>
            </a:r>
          </a:p>
          <a:p>
            <a:r>
              <a:rPr lang="el-GR" dirty="0" smtClean="0"/>
              <a:t>ε</a:t>
            </a:r>
            <a:r>
              <a:rPr lang="en-US" baseline="-25000" dirty="0" smtClean="0"/>
              <a:t>0</a:t>
            </a:r>
            <a:r>
              <a:rPr lang="en-US" baseline="30000" dirty="0" smtClean="0"/>
              <a:t>T</a:t>
            </a:r>
            <a:r>
              <a:rPr lang="en-US" dirty="0" smtClean="0"/>
              <a:t>: Tendon strain due to maximum isometric force</a:t>
            </a:r>
          </a:p>
          <a:p>
            <a:r>
              <a:rPr lang="en-US" dirty="0" err="1" smtClean="0"/>
              <a:t>k</a:t>
            </a:r>
            <a:r>
              <a:rPr lang="en-US" baseline="-25000" dirty="0" err="1" smtClean="0"/>
              <a:t>lin</a:t>
            </a:r>
            <a:r>
              <a:rPr lang="en-US" dirty="0" smtClean="0"/>
              <a:t>: linear shape factor</a:t>
            </a:r>
          </a:p>
          <a:p>
            <a:r>
              <a:rPr lang="el-GR" dirty="0" smtClean="0"/>
              <a:t>ε</a:t>
            </a:r>
            <a:r>
              <a:rPr lang="en-US" baseline="-25000" dirty="0" err="1" smtClean="0"/>
              <a:t>toe</a:t>
            </a:r>
            <a:r>
              <a:rPr lang="en-US" baseline="30000" dirty="0" err="1" smtClean="0"/>
              <a:t>T</a:t>
            </a:r>
            <a:r>
              <a:rPr lang="en-US" dirty="0" smtClean="0"/>
              <a:t>: Tendon strain above which tendon force is linear with respect to tendon strain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toe</a:t>
            </a:r>
            <a:r>
              <a:rPr lang="en-US" baseline="30000" dirty="0" err="1" smtClean="0"/>
              <a:t>T</a:t>
            </a:r>
            <a:r>
              <a:rPr lang="en-US" dirty="0" smtClean="0"/>
              <a:t>: Tendon force above </a:t>
            </a:r>
            <a:r>
              <a:rPr lang="en-US" dirty="0"/>
              <a:t>which tendon force is linear with respect to tendon </a:t>
            </a:r>
            <a:r>
              <a:rPr lang="en-US" dirty="0" smtClean="0"/>
              <a:t>strain</a:t>
            </a:r>
          </a:p>
          <a:p>
            <a:r>
              <a:rPr lang="en-US" dirty="0" err="1" smtClean="0"/>
              <a:t>k</a:t>
            </a:r>
            <a:r>
              <a:rPr lang="en-US" baseline="30000" dirty="0" err="1" smtClean="0"/>
              <a:t>PE</a:t>
            </a:r>
            <a:r>
              <a:rPr lang="en-US" dirty="0" smtClean="0"/>
              <a:t>: exponential shape factor for passive force-length curve</a:t>
            </a:r>
          </a:p>
          <a:p>
            <a:r>
              <a:rPr lang="en-US" dirty="0" smtClean="0"/>
              <a:t>ϒ: shape factor for Gaussian active force-length curve</a:t>
            </a:r>
          </a:p>
          <a:p>
            <a:r>
              <a:rPr lang="en-US" dirty="0" err="1" smtClean="0"/>
              <a:t>A</a:t>
            </a:r>
            <a:r>
              <a:rPr lang="en-US" baseline="-25000" dirty="0" err="1" smtClean="0"/>
              <a:t>f</a:t>
            </a:r>
            <a:r>
              <a:rPr lang="en-US" dirty="0" smtClean="0"/>
              <a:t>: shape factor for force-velocity curve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len</a:t>
            </a:r>
            <a:r>
              <a:rPr lang="en-US" baseline="30000" dirty="0" err="1" smtClean="0"/>
              <a:t>M</a:t>
            </a:r>
            <a:r>
              <a:rPr lang="en-US" dirty="0" smtClean="0"/>
              <a:t>: Maximum muscle force achievable when fiber is lengthening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85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fibers have same:</a:t>
            </a:r>
          </a:p>
          <a:p>
            <a:pPr lvl="1"/>
            <a:r>
              <a:rPr lang="en-US" dirty="0" smtClean="0"/>
              <a:t>Length</a:t>
            </a:r>
          </a:p>
          <a:p>
            <a:pPr lvl="1"/>
            <a:r>
              <a:rPr lang="en-US" dirty="0" smtClean="0"/>
              <a:t>Pennation angle</a:t>
            </a:r>
          </a:p>
          <a:p>
            <a:pPr lvl="1"/>
            <a:r>
              <a:rPr lang="en-US" dirty="0" smtClean="0"/>
              <a:t>Etc.</a:t>
            </a:r>
          </a:p>
          <a:p>
            <a:endParaRPr lang="en-US" smtClean="0"/>
          </a:p>
          <a:p>
            <a:r>
              <a:rPr lang="en-US" smtClean="0"/>
              <a:t>Muscle </a:t>
            </a:r>
            <a:r>
              <a:rPr lang="en-US" dirty="0" smtClean="0"/>
              <a:t>strength summed strength of the individual fibers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60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59809"/>
          </a:xfrm>
        </p:spPr>
        <p:txBody>
          <a:bodyPr/>
          <a:lstStyle/>
          <a:p>
            <a:r>
              <a:rPr lang="en-US" altLang="en-US" sz="2400" dirty="0"/>
              <a:t>The structure of a striated muscle fiber: a repeated series of transverse dark and light bands</a:t>
            </a:r>
          </a:p>
        </p:txBody>
      </p:sp>
      <p:pic>
        <p:nvPicPr>
          <p:cNvPr id="7176" name="Picture 8" descr="09_04"/>
          <p:cNvPicPr>
            <a:picLocks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497"/>
          <a:stretch/>
        </p:blipFill>
        <p:spPr>
          <a:xfrm>
            <a:off x="685800" y="914400"/>
            <a:ext cx="7620000" cy="133748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6705600" y="1600200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>
                <a:solidFill>
                  <a:srgbClr val="FF3300"/>
                </a:solidFill>
              </a:rPr>
              <a:t>cell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762000" y="1676400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dirty="0">
                <a:solidFill>
                  <a:srgbClr val="FF3300"/>
                </a:solidFill>
              </a:rPr>
              <a:t>organelle</a:t>
            </a:r>
          </a:p>
        </p:txBody>
      </p:sp>
      <p:pic>
        <p:nvPicPr>
          <p:cNvPr id="7" name="Picture 8" descr="09_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2" b="48795"/>
          <a:stretch/>
        </p:blipFill>
        <p:spPr>
          <a:xfrm>
            <a:off x="680112" y="2251880"/>
            <a:ext cx="7620000" cy="169232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8" descr="09_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94" b="25144"/>
          <a:stretch/>
        </p:blipFill>
        <p:spPr>
          <a:xfrm>
            <a:off x="680112" y="3807722"/>
            <a:ext cx="7620000" cy="15490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8" descr="09_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71" b="1492"/>
          <a:stretch/>
        </p:blipFill>
        <p:spPr>
          <a:xfrm>
            <a:off x="680112" y="5179323"/>
            <a:ext cx="7620000" cy="158314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39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en-US" sz="2400" dirty="0"/>
              <a:t>The orientation of myosin molecules within the thick filament.  Parallel and half molecules in one direction</a:t>
            </a:r>
          </a:p>
        </p:txBody>
      </p:sp>
      <p:pic>
        <p:nvPicPr>
          <p:cNvPr id="15366" name="Picture 6" descr="09_11"/>
          <p:cNvPicPr>
            <a:picLocks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438"/>
          <a:stretch/>
        </p:blipFill>
        <p:spPr>
          <a:xfrm>
            <a:off x="0" y="1404938"/>
            <a:ext cx="9144000" cy="232090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 descr="09_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21" b="415"/>
          <a:stretch/>
        </p:blipFill>
        <p:spPr>
          <a:xfrm>
            <a:off x="95534" y="3589361"/>
            <a:ext cx="9144000" cy="31116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09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en-US" sz="2800" dirty="0"/>
              <a:t>During contraction, the cross-bridges bind to actin</a:t>
            </a:r>
          </a:p>
        </p:txBody>
      </p:sp>
      <p:pic>
        <p:nvPicPr>
          <p:cNvPr id="11273" name="Picture 9" descr="f9-6_cross-bridges_in_t_c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916231"/>
            <a:ext cx="9144000" cy="3211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34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en-US" sz="2800" dirty="0" smtClean="0"/>
              <a:t>Sliding Filament Mechanism</a:t>
            </a:r>
            <a:endParaRPr lang="en-US" altLang="en-US" sz="2800" dirty="0"/>
          </a:p>
        </p:txBody>
      </p:sp>
      <p:pic>
        <p:nvPicPr>
          <p:cNvPr id="51206" name="Picture 6" descr="f9-5_the_sliding_of_thi_c"/>
          <p:cNvPicPr>
            <a:picLocks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28"/>
          <a:stretch/>
        </p:blipFill>
        <p:spPr>
          <a:xfrm>
            <a:off x="1892300" y="1143000"/>
            <a:ext cx="5629275" cy="26101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 descr="f9-5_the_sliding_of_thi_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49"/>
          <a:stretch/>
        </p:blipFill>
        <p:spPr>
          <a:xfrm>
            <a:off x="1880927" y="3780430"/>
            <a:ext cx="5629275" cy="307757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97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altLang="en-US" sz="2400" dirty="0"/>
              <a:t>Excitation-contraction coupling: action potential does not directly act on the contractile proteins</a:t>
            </a:r>
          </a:p>
        </p:txBody>
      </p:sp>
      <p:pic>
        <p:nvPicPr>
          <p:cNvPr id="69635" name="Picture 3" descr="09_14"/>
          <p:cNvPicPr>
            <a:picLocks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77"/>
          <a:stretch/>
        </p:blipFill>
        <p:spPr>
          <a:xfrm>
            <a:off x="990600" y="898526"/>
            <a:ext cx="7162800" cy="2800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3" descr="09_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14"/>
          <a:stretch/>
        </p:blipFill>
        <p:spPr>
          <a:xfrm>
            <a:off x="1006521" y="3684896"/>
            <a:ext cx="7162800" cy="31594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366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altLang="en-US" sz="2800" b="1" dirty="0"/>
              <a:t>Isometric contraction </a:t>
            </a:r>
            <a:r>
              <a:rPr lang="en-US" altLang="en-US" sz="2800" dirty="0"/>
              <a:t>supports load at a constant position (load = tension)  </a:t>
            </a:r>
          </a:p>
        </p:txBody>
      </p:sp>
      <p:pic>
        <p:nvPicPr>
          <p:cNvPr id="15369" name="Picture 9" descr="f9-16a_measurement_of_t_c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800225"/>
            <a:ext cx="9220200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9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en-US" sz="2800" b="1" dirty="0"/>
              <a:t>Isotonic contraction </a:t>
            </a:r>
            <a:r>
              <a:rPr lang="en-US" altLang="en-US" sz="2800" dirty="0"/>
              <a:t>occurs when the muscle is shortened. Example shown at specific (constant)  load </a:t>
            </a:r>
          </a:p>
        </p:txBody>
      </p:sp>
      <p:pic>
        <p:nvPicPr>
          <p:cNvPr id="54278" name="Picture 6" descr="f9-16b_measurement_of_s_c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87525"/>
            <a:ext cx="9144000" cy="4149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528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444</Words>
  <Application>Microsoft Office PowerPoint</Application>
  <PresentationFormat>On-screen Show (4:3)</PresentationFormat>
  <Paragraphs>69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BME 498: Simulation of Human Movement</vt:lpstr>
      <vt:lpstr>Organization of muscle fibers: numerous fibers oriented in parallel to each other </vt:lpstr>
      <vt:lpstr>The structure of a striated muscle fiber: a repeated series of transverse dark and light bands</vt:lpstr>
      <vt:lpstr>The orientation of myosin molecules within the thick filament.  Parallel and half molecules in one direction</vt:lpstr>
      <vt:lpstr>During contraction, the cross-bridges bind to actin</vt:lpstr>
      <vt:lpstr>Sliding Filament Mechanism</vt:lpstr>
      <vt:lpstr>Excitation-contraction coupling: action potential does not directly act on the contractile proteins</vt:lpstr>
      <vt:lpstr>Isometric contraction supports load at a constant position (load = tension)  </vt:lpstr>
      <vt:lpstr>Isotonic contraction occurs when the muscle is shortened. Example shown at specific (constant)  load </vt:lpstr>
      <vt:lpstr>The magnitude of isotonic contraction, the distance shortened depends on the load</vt:lpstr>
      <vt:lpstr>Fiber load-velocity relation</vt:lpstr>
      <vt:lpstr>Fiber length-tension relation based on the sliding-filament mechanism </vt:lpstr>
      <vt:lpstr>Hill Muscle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Tendon Mechanics</vt:lpstr>
      <vt:lpstr>Muscle Mechanics</vt:lpstr>
      <vt:lpstr>Muscle Specific Parameters</vt:lpstr>
      <vt:lpstr>Constants</vt:lpstr>
      <vt:lpstr>Assumptions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Hill Muscle Model</dc:title>
  <dc:creator>Schmitz, Anne M</dc:creator>
  <cp:lastModifiedBy>PC_Tech</cp:lastModifiedBy>
  <cp:revision>65</cp:revision>
  <dcterms:created xsi:type="dcterms:W3CDTF">2013-03-28T17:28:47Z</dcterms:created>
  <dcterms:modified xsi:type="dcterms:W3CDTF">2014-11-20T18:17:32Z</dcterms:modified>
</cp:coreProperties>
</file>