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316" r:id="rId3"/>
    <p:sldId id="320" r:id="rId4"/>
    <p:sldId id="321" r:id="rId5"/>
    <p:sldId id="322" r:id="rId6"/>
    <p:sldId id="323" r:id="rId7"/>
    <p:sldId id="324" r:id="rId8"/>
    <p:sldId id="325" r:id="rId9"/>
    <p:sldId id="328" r:id="rId10"/>
    <p:sldId id="32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680" autoAdjust="0"/>
  </p:normalViewPr>
  <p:slideViewPr>
    <p:cSldViewPr snapToGrid="0">
      <p:cViewPr>
        <p:scale>
          <a:sx n="70" d="100"/>
          <a:sy n="70" d="100"/>
        </p:scale>
        <p:origin x="-1662" y="-5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790A7B-BDFF-4929-8D5F-5E4032A3F2D9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9BDA2B-DC92-4626-8914-1A99F16B7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658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imtk-confluence.stanford.edu:8080/display/OpenSim/Simulation+with+OpenSim+-+Best+Practices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5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BME 498: Simulation of Human Movement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Residual Reduction Algorithm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3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RRA in </a:t>
            </a:r>
            <a:r>
              <a:rPr lang="en-US" dirty="0" err="1" smtClean="0"/>
              <a:t>OpenSim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Many options to reduce residuals:</a:t>
            </a:r>
          </a:p>
          <a:p>
            <a:pPr lvl="1"/>
            <a:r>
              <a:rPr lang="en-US" dirty="0"/>
              <a:t>Adjust mass distribution, including Torso COM </a:t>
            </a:r>
            <a:r>
              <a:rPr lang="en-US" dirty="0" smtClean="0"/>
              <a:t>location</a:t>
            </a:r>
            <a:endParaRPr lang="en-US" dirty="0"/>
          </a:p>
          <a:p>
            <a:pPr lvl="1"/>
            <a:r>
              <a:rPr lang="en-US" dirty="0"/>
              <a:t>Adjust kinematics slightly while satisfying equations of </a:t>
            </a:r>
            <a:r>
              <a:rPr lang="en-US" dirty="0" smtClean="0"/>
              <a:t>motion</a:t>
            </a:r>
            <a:endParaRPr lang="en-US" dirty="0"/>
          </a:p>
          <a:p>
            <a:pPr lvl="1"/>
            <a:r>
              <a:rPr lang="en-US" dirty="0"/>
              <a:t>Add forces and moments to the </a:t>
            </a:r>
            <a:r>
              <a:rPr lang="en-US" dirty="0" smtClean="0"/>
              <a:t>pelvis</a:t>
            </a:r>
          </a:p>
          <a:p>
            <a:endParaRPr lang="en-US" dirty="0"/>
          </a:p>
          <a:p>
            <a:r>
              <a:rPr lang="en-US" dirty="0" smtClean="0"/>
              <a:t>How are all of these simultaneously altered to reduce residuals?</a:t>
            </a:r>
          </a:p>
          <a:p>
            <a:pPr lvl="1"/>
            <a:r>
              <a:rPr lang="en-US" dirty="0" smtClean="0"/>
              <a:t>Uses a feedback controller and cost function, similar to CMC…more on this later</a:t>
            </a:r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638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OpenSim</a:t>
            </a:r>
            <a:r>
              <a:rPr lang="en-US" dirty="0"/>
              <a:t> </a:t>
            </a:r>
            <a:r>
              <a:rPr lang="en-US" dirty="0" smtClean="0"/>
              <a:t>Analyses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603008" y="1639121"/>
            <a:ext cx="1815153" cy="406654"/>
          </a:xfrm>
          <a:prstGeom prst="rect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dirty="0" smtClean="0"/>
              <a:t>Scaling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603008" y="2385281"/>
            <a:ext cx="1815153" cy="684076"/>
          </a:xfrm>
          <a:prstGeom prst="rect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dirty="0" smtClean="0"/>
              <a:t>Inverse Kinematics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603008" y="3394248"/>
            <a:ext cx="1815153" cy="603157"/>
          </a:xfrm>
          <a:prstGeom prst="rect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dirty="0" smtClean="0"/>
              <a:t>Inverse Dynamics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603008" y="4273139"/>
            <a:ext cx="1815153" cy="85703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dirty="0" smtClean="0"/>
              <a:t>Residual Reduction Analysis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603008" y="5526921"/>
            <a:ext cx="1815153" cy="66777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dirty="0" smtClean="0"/>
              <a:t>Computed Muscle Control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5" idx="2"/>
            <a:endCxn id="6" idx="0"/>
          </p:cNvCxnSpPr>
          <p:nvPr/>
        </p:nvCxnSpPr>
        <p:spPr>
          <a:xfrm>
            <a:off x="4510585" y="2045775"/>
            <a:ext cx="0" cy="3395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6" idx="2"/>
            <a:endCxn id="7" idx="0"/>
          </p:cNvCxnSpPr>
          <p:nvPr/>
        </p:nvCxnSpPr>
        <p:spPr>
          <a:xfrm>
            <a:off x="4510585" y="3069357"/>
            <a:ext cx="0" cy="3248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7" idx="2"/>
            <a:endCxn id="8" idx="0"/>
          </p:cNvCxnSpPr>
          <p:nvPr/>
        </p:nvCxnSpPr>
        <p:spPr>
          <a:xfrm>
            <a:off x="4510585" y="3997405"/>
            <a:ext cx="0" cy="2757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8" idx="2"/>
            <a:endCxn id="9" idx="0"/>
          </p:cNvCxnSpPr>
          <p:nvPr/>
        </p:nvCxnSpPr>
        <p:spPr>
          <a:xfrm>
            <a:off x="4510585" y="5130169"/>
            <a:ext cx="0" cy="396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7873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residuals?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/>
              <a:t>Non-physical </a:t>
            </a:r>
            <a:r>
              <a:rPr lang="en-US" u="sng" dirty="0" smtClean="0"/>
              <a:t>forces and torques </a:t>
            </a:r>
            <a:r>
              <a:rPr lang="en-US" dirty="0"/>
              <a:t>that account </a:t>
            </a:r>
            <a:r>
              <a:rPr lang="en-US" dirty="0" smtClean="0"/>
              <a:t>for inconsistencies </a:t>
            </a:r>
            <a:r>
              <a:rPr lang="en-US" dirty="0"/>
              <a:t>between experimental GRFs </a:t>
            </a:r>
            <a:r>
              <a:rPr lang="en-US" dirty="0" smtClean="0"/>
              <a:t>and joint </a:t>
            </a:r>
            <a:r>
              <a:rPr lang="en-US" dirty="0"/>
              <a:t>accelerations estimated from </a:t>
            </a:r>
            <a:r>
              <a:rPr lang="en-US" dirty="0" smtClean="0"/>
              <a:t>experimental markers.</a:t>
            </a:r>
          </a:p>
          <a:p>
            <a:endParaRPr lang="en-US" dirty="0"/>
          </a:p>
          <a:p>
            <a:r>
              <a:rPr lang="en-US" dirty="0"/>
              <a:t>Inconsistencies due to:</a:t>
            </a:r>
          </a:p>
          <a:p>
            <a:pPr lvl="1"/>
            <a:r>
              <a:rPr lang="en-US" dirty="0" smtClean="0"/>
              <a:t>noise </a:t>
            </a:r>
            <a:r>
              <a:rPr lang="en-US" dirty="0"/>
              <a:t>in marker and joint angle data</a:t>
            </a:r>
          </a:p>
          <a:p>
            <a:pPr lvl="1"/>
            <a:r>
              <a:rPr lang="en-US" dirty="0" smtClean="0"/>
              <a:t>inaccuracies </a:t>
            </a:r>
            <a:r>
              <a:rPr lang="en-US" dirty="0"/>
              <a:t>in model geometry and </a:t>
            </a:r>
            <a:r>
              <a:rPr lang="en-US" dirty="0" smtClean="0"/>
              <a:t>mass distribution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0381" y="2951853"/>
            <a:ext cx="3723066" cy="1011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681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do residuals need to be reduced?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Residuals are </a:t>
            </a:r>
            <a:r>
              <a:rPr lang="en-US" u="sng" dirty="0"/>
              <a:t>non-physical</a:t>
            </a:r>
            <a:r>
              <a:rPr lang="en-US" dirty="0"/>
              <a:t> and </a:t>
            </a:r>
            <a:r>
              <a:rPr lang="en-US" dirty="0" smtClean="0"/>
              <a:t>necessary only </a:t>
            </a:r>
            <a:r>
              <a:rPr lang="en-US" dirty="0"/>
              <a:t>to account for errors</a:t>
            </a:r>
          </a:p>
          <a:p>
            <a:endParaRPr lang="en-US" dirty="0" smtClean="0"/>
          </a:p>
          <a:p>
            <a:r>
              <a:rPr lang="en-US" dirty="0" smtClean="0"/>
              <a:t>Want </a:t>
            </a:r>
            <a:r>
              <a:rPr lang="en-US" dirty="0"/>
              <a:t>muscles to account for all </a:t>
            </a:r>
            <a:r>
              <a:rPr lang="en-US" dirty="0" smtClean="0"/>
              <a:t>movement to </a:t>
            </a:r>
            <a:r>
              <a:rPr lang="en-US" dirty="0"/>
              <a:t>have confidence in muscle contributions</a:t>
            </a:r>
          </a:p>
        </p:txBody>
      </p:sp>
    </p:spTree>
    <p:extLst>
      <p:ext uri="{BB962C8B-B14F-4D97-AF65-F5344CB8AC3E}">
        <p14:creationId xmlns:p14="http://schemas.microsoft.com/office/powerpoint/2010/main" val="435401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can residuals be reduced?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57450"/>
            <a:ext cx="5219700" cy="3886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Adjust </a:t>
            </a:r>
            <a:r>
              <a:rPr lang="en-US" dirty="0"/>
              <a:t>mass distribution, including Torso COM </a:t>
            </a:r>
            <a:r>
              <a:rPr lang="en-US" dirty="0" smtClean="0"/>
              <a:t>location</a:t>
            </a:r>
          </a:p>
          <a:p>
            <a:endParaRPr lang="en-US" dirty="0"/>
          </a:p>
          <a:p>
            <a:r>
              <a:rPr lang="en-US" dirty="0" smtClean="0"/>
              <a:t>Adjust </a:t>
            </a:r>
            <a:r>
              <a:rPr lang="en-US" dirty="0"/>
              <a:t>kinematics slightly </a:t>
            </a:r>
            <a:r>
              <a:rPr lang="en-US" dirty="0" smtClean="0"/>
              <a:t>while satisfying equations </a:t>
            </a:r>
            <a:r>
              <a:rPr lang="en-US" dirty="0"/>
              <a:t>of </a:t>
            </a:r>
            <a:r>
              <a:rPr lang="en-US" dirty="0" smtClean="0"/>
              <a:t>motion</a:t>
            </a:r>
          </a:p>
          <a:p>
            <a:endParaRPr lang="en-US" dirty="0"/>
          </a:p>
          <a:p>
            <a:r>
              <a:rPr lang="en-US" dirty="0" smtClean="0"/>
              <a:t>Add forces and moments to the pelvis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576"/>
          <a:stretch/>
        </p:blipFill>
        <p:spPr bwMode="auto">
          <a:xfrm>
            <a:off x="6470072" y="1219200"/>
            <a:ext cx="1575955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82"/>
          <a:stretch/>
        </p:blipFill>
        <p:spPr bwMode="auto">
          <a:xfrm>
            <a:off x="6149685" y="3929380"/>
            <a:ext cx="2216727" cy="2600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315" y="1408801"/>
            <a:ext cx="3723066" cy="1011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686050" y="1638300"/>
            <a:ext cx="572798" cy="6096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258848" y="1638300"/>
            <a:ext cx="572798" cy="6096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543050" y="1609602"/>
            <a:ext cx="572798" cy="6096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330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8" grpId="0" animBg="1"/>
      <p:bldP spid="8" grpId="1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Residual Reduction Algorithm (RRA)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Recommends mass adjustments and forces to pelvis to make F = ma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2050" name="Picture 2" descr="http://simtk-confluence.stanford.edu:8080/download/attachments/3376093/RRA_Threshold_Values.PNG?version=1&amp;modificationDate=133133800419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3" y="2959822"/>
            <a:ext cx="7850583" cy="2811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5999885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http://simtk-confluence.stanford.edu:8080/display/OpenSim/Simulation+with+OpenSim+-+</a:t>
            </a:r>
            <a:r>
              <a:rPr lang="en-US" dirty="0" smtClean="0">
                <a:hlinkClick r:id="rId3"/>
              </a:rPr>
              <a:t>Best+Practices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936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RRA Sample Calculation: Reduce Forward-Backward Rocking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225" y="1686050"/>
            <a:ext cx="3209925" cy="5124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248150" y="2811393"/>
            <a:ext cx="30670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T + </a:t>
            </a:r>
            <a:r>
              <a:rPr lang="en-US" sz="4000" b="1" dirty="0" smtClean="0">
                <a:solidFill>
                  <a:srgbClr val="FF0000"/>
                </a:solidFill>
              </a:rPr>
              <a:t>MZ</a:t>
            </a:r>
            <a:r>
              <a:rPr lang="en-US" sz="4000" dirty="0" smtClean="0"/>
              <a:t> = I*</a:t>
            </a:r>
            <a:r>
              <a:rPr lang="el-GR" sz="4000" dirty="0" smtClean="0"/>
              <a:t>α</a:t>
            </a:r>
            <a:endParaRPr lang="en-US" sz="4000" dirty="0"/>
          </a:p>
        </p:txBody>
      </p:sp>
      <p:sp>
        <p:nvSpPr>
          <p:cNvPr id="14" name="TextBox 13"/>
          <p:cNvSpPr txBox="1"/>
          <p:nvPr/>
        </p:nvSpPr>
        <p:spPr>
          <a:xfrm>
            <a:off x="4248150" y="3752850"/>
            <a:ext cx="27813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Make this residual as small as possible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50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RRA Sample Calculation: Reduce Forward-Backward Rocking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6" r="37982" b="50000"/>
          <a:stretch/>
        </p:blipFill>
        <p:spPr bwMode="auto">
          <a:xfrm>
            <a:off x="9525" y="2185128"/>
            <a:ext cx="2495550" cy="4143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1514600"/>
            <a:ext cx="9144000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Alter just torso center of mass</a:t>
            </a:r>
            <a:endParaRPr lang="en-US" sz="2800" dirty="0"/>
          </a:p>
        </p:txBody>
      </p:sp>
      <p:sp>
        <p:nvSpPr>
          <p:cNvPr id="7" name="Rectangle 6"/>
          <p:cNvSpPr/>
          <p:nvPr/>
        </p:nvSpPr>
        <p:spPr>
          <a:xfrm>
            <a:off x="2857500" y="2213371"/>
            <a:ext cx="41719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Reduce residual </a:t>
            </a:r>
            <a:r>
              <a:rPr lang="en-US" sz="2400" dirty="0"/>
              <a:t>R </a:t>
            </a:r>
            <a:r>
              <a:rPr lang="en-US" sz="2400" dirty="0" smtClean="0"/>
              <a:t>by amount </a:t>
            </a:r>
            <a:r>
              <a:rPr lang="en-US" sz="2400" dirty="0" err="1" smtClean="0"/>
              <a:t>d</a:t>
            </a:r>
            <a:r>
              <a:rPr lang="en-US" sz="2400" baseline="-25000" dirty="0" err="1" smtClean="0"/>
              <a:t>R</a:t>
            </a:r>
            <a:endParaRPr lang="en-US" sz="24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900" y="2758004"/>
            <a:ext cx="2667000" cy="529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700" y="3402330"/>
            <a:ext cx="274320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Oval 14"/>
          <p:cNvSpPr/>
          <p:nvPr/>
        </p:nvSpPr>
        <p:spPr>
          <a:xfrm>
            <a:off x="1057275" y="5279540"/>
            <a:ext cx="323850" cy="30805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923925" y="2794958"/>
            <a:ext cx="633413" cy="1012017"/>
            <a:chOff x="923925" y="2794958"/>
            <a:chExt cx="633413" cy="1012017"/>
          </a:xfrm>
        </p:grpSpPr>
        <p:sp>
          <p:nvSpPr>
            <p:cNvPr id="4" name="Oval 3"/>
            <p:cNvSpPr/>
            <p:nvPr/>
          </p:nvSpPr>
          <p:spPr>
            <a:xfrm>
              <a:off x="923925" y="3498924"/>
              <a:ext cx="323850" cy="30805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>
              <a:off x="1081087" y="2794958"/>
              <a:ext cx="0" cy="85799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1038226" y="3025791"/>
              <a:ext cx="5191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mg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057275" y="3652949"/>
            <a:ext cx="583406" cy="1780616"/>
            <a:chOff x="1057275" y="3652949"/>
            <a:chExt cx="583406" cy="1780616"/>
          </a:xfrm>
        </p:grpSpPr>
        <p:cxnSp>
          <p:nvCxnSpPr>
            <p:cNvPr id="6" name="Straight Arrow Connector 5"/>
            <p:cNvCxnSpPr/>
            <p:nvPr/>
          </p:nvCxnSpPr>
          <p:spPr>
            <a:xfrm flipH="1" flipV="1">
              <a:off x="1057275" y="3652949"/>
              <a:ext cx="161925" cy="178061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1121569" y="4364593"/>
              <a:ext cx="5191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r0</a:t>
              </a:r>
              <a:endParaRPr lang="en-US" dirty="0"/>
            </a:p>
          </p:txBody>
        </p:sp>
      </p:grp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700" y="4185001"/>
            <a:ext cx="533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6" name="Group 25"/>
          <p:cNvGrpSpPr/>
          <p:nvPr/>
        </p:nvGrpSpPr>
        <p:grpSpPr>
          <a:xfrm>
            <a:off x="400051" y="2773940"/>
            <a:ext cx="633413" cy="1012017"/>
            <a:chOff x="923925" y="2794958"/>
            <a:chExt cx="633413" cy="1012017"/>
          </a:xfrm>
        </p:grpSpPr>
        <p:sp>
          <p:nvSpPr>
            <p:cNvPr id="27" name="Oval 26"/>
            <p:cNvSpPr/>
            <p:nvPr/>
          </p:nvSpPr>
          <p:spPr>
            <a:xfrm>
              <a:off x="923925" y="3498924"/>
              <a:ext cx="323850" cy="30805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>
              <a:off x="1081087" y="2794958"/>
              <a:ext cx="0" cy="85799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1038226" y="3025791"/>
              <a:ext cx="5191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mg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00051" y="3631931"/>
            <a:ext cx="783433" cy="1820860"/>
            <a:chOff x="435769" y="3612706"/>
            <a:chExt cx="783433" cy="1820860"/>
          </a:xfrm>
        </p:grpSpPr>
        <p:cxnSp>
          <p:nvCxnSpPr>
            <p:cNvPr id="31" name="Straight Arrow Connector 30"/>
            <p:cNvCxnSpPr/>
            <p:nvPr/>
          </p:nvCxnSpPr>
          <p:spPr>
            <a:xfrm flipH="1" flipV="1">
              <a:off x="550070" y="3612706"/>
              <a:ext cx="669132" cy="18208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435769" y="4345368"/>
              <a:ext cx="5191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r1</a:t>
              </a:r>
              <a:endParaRPr lang="en-US" dirty="0"/>
            </a:p>
          </p:txBody>
        </p:sp>
      </p:grp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" y="3333750"/>
            <a:ext cx="4953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Elbow Connector 22"/>
          <p:cNvCxnSpPr>
            <a:stCxn id="2054" idx="1"/>
            <a:endCxn id="2052" idx="1"/>
          </p:cNvCxnSpPr>
          <p:nvPr/>
        </p:nvCxnSpPr>
        <p:spPr>
          <a:xfrm rot="10800000" flipH="1">
            <a:off x="3314700" y="3022588"/>
            <a:ext cx="76200" cy="654062"/>
          </a:xfrm>
          <a:prstGeom prst="bentConnector3">
            <a:avLst>
              <a:gd name="adj1" fmla="val -30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24"/>
          <p:cNvCxnSpPr>
            <a:stCxn id="2056" idx="1"/>
            <a:endCxn id="2052" idx="1"/>
          </p:cNvCxnSpPr>
          <p:nvPr/>
        </p:nvCxnSpPr>
        <p:spPr>
          <a:xfrm rot="10800000" flipH="1">
            <a:off x="3314700" y="3022589"/>
            <a:ext cx="76200" cy="1805351"/>
          </a:xfrm>
          <a:prstGeom prst="bentConnector3">
            <a:avLst>
              <a:gd name="adj1" fmla="val -30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7" y="5591814"/>
            <a:ext cx="1533525" cy="7429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1244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RRA Sample Calculation: Reduce Forward-Backward Rocking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6" r="37982" b="50000"/>
          <a:stretch/>
        </p:blipFill>
        <p:spPr bwMode="auto">
          <a:xfrm>
            <a:off x="9525" y="2185128"/>
            <a:ext cx="2495550" cy="4143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1514600"/>
            <a:ext cx="9144000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Alter </a:t>
            </a:r>
            <a:r>
              <a:rPr lang="en-US" sz="2800" dirty="0" smtClean="0"/>
              <a:t>torso flexion-extension</a:t>
            </a:r>
            <a:endParaRPr lang="en-US" sz="2800" dirty="0"/>
          </a:p>
        </p:txBody>
      </p:sp>
      <p:grpSp>
        <p:nvGrpSpPr>
          <p:cNvPr id="22" name="Group 21"/>
          <p:cNvGrpSpPr/>
          <p:nvPr/>
        </p:nvGrpSpPr>
        <p:grpSpPr>
          <a:xfrm>
            <a:off x="400051" y="2883124"/>
            <a:ext cx="783433" cy="2569667"/>
            <a:chOff x="400051" y="2883124"/>
            <a:chExt cx="783433" cy="2569667"/>
          </a:xfrm>
        </p:grpSpPr>
        <p:grpSp>
          <p:nvGrpSpPr>
            <p:cNvPr id="26" name="Group 25"/>
            <p:cNvGrpSpPr/>
            <p:nvPr/>
          </p:nvGrpSpPr>
          <p:grpSpPr>
            <a:xfrm>
              <a:off x="400051" y="2883124"/>
              <a:ext cx="633413" cy="1012017"/>
              <a:chOff x="923925" y="2794958"/>
              <a:chExt cx="633413" cy="1012017"/>
            </a:xfrm>
          </p:grpSpPr>
          <p:sp>
            <p:nvSpPr>
              <p:cNvPr id="27" name="Oval 26"/>
              <p:cNvSpPr/>
              <p:nvPr/>
            </p:nvSpPr>
            <p:spPr>
              <a:xfrm>
                <a:off x="923925" y="3498924"/>
                <a:ext cx="323850" cy="308051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8" name="Straight Arrow Connector 27"/>
              <p:cNvCxnSpPr/>
              <p:nvPr/>
            </p:nvCxnSpPr>
            <p:spPr>
              <a:xfrm>
                <a:off x="1081087" y="2794958"/>
                <a:ext cx="0" cy="857991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29" name="TextBox 28"/>
              <p:cNvSpPr txBox="1"/>
              <p:nvPr/>
            </p:nvSpPr>
            <p:spPr>
              <a:xfrm>
                <a:off x="1038226" y="3025791"/>
                <a:ext cx="5191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mg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468291" y="3741115"/>
              <a:ext cx="715193" cy="1711676"/>
              <a:chOff x="504009" y="3721890"/>
              <a:chExt cx="715193" cy="1711676"/>
            </a:xfrm>
          </p:grpSpPr>
          <p:cxnSp>
            <p:nvCxnSpPr>
              <p:cNvPr id="31" name="Straight Arrow Connector 30"/>
              <p:cNvCxnSpPr/>
              <p:nvPr/>
            </p:nvCxnSpPr>
            <p:spPr>
              <a:xfrm flipH="1" flipV="1">
                <a:off x="597694" y="3721890"/>
                <a:ext cx="621508" cy="1711676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extBox 31"/>
              <p:cNvSpPr txBox="1"/>
              <p:nvPr/>
            </p:nvSpPr>
            <p:spPr>
              <a:xfrm>
                <a:off x="504009" y="4290776"/>
                <a:ext cx="5191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r1</a:t>
                </a:r>
                <a:endParaRPr lang="en-US" dirty="0"/>
              </a:p>
            </p:txBody>
          </p:sp>
        </p:grpSp>
      </p:grpSp>
      <p:sp>
        <p:nvSpPr>
          <p:cNvPr id="8" name="TextBox 7"/>
          <p:cNvSpPr txBox="1"/>
          <p:nvPr/>
        </p:nvSpPr>
        <p:spPr>
          <a:xfrm>
            <a:off x="400051" y="6328904"/>
            <a:ext cx="2452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Length r1 = length of r0</a:t>
            </a:r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863" y="2687861"/>
            <a:ext cx="144780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1263" y="3412431"/>
            <a:ext cx="2667000" cy="529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9731" y="4234973"/>
            <a:ext cx="6427948" cy="374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6988" y="4905709"/>
            <a:ext cx="2581275" cy="80962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0" name="Group 19"/>
          <p:cNvGrpSpPr/>
          <p:nvPr/>
        </p:nvGrpSpPr>
        <p:grpSpPr>
          <a:xfrm>
            <a:off x="923925" y="2794958"/>
            <a:ext cx="1273365" cy="2792633"/>
            <a:chOff x="923925" y="2794958"/>
            <a:chExt cx="1273365" cy="2792633"/>
          </a:xfrm>
        </p:grpSpPr>
        <p:sp>
          <p:nvSpPr>
            <p:cNvPr id="15" name="Oval 14"/>
            <p:cNvSpPr/>
            <p:nvPr/>
          </p:nvSpPr>
          <p:spPr>
            <a:xfrm>
              <a:off x="1057275" y="5279540"/>
              <a:ext cx="323850" cy="30805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923925" y="2794958"/>
              <a:ext cx="633413" cy="1012017"/>
              <a:chOff x="923925" y="2794958"/>
              <a:chExt cx="633413" cy="1012017"/>
            </a:xfrm>
          </p:grpSpPr>
          <p:sp>
            <p:nvSpPr>
              <p:cNvPr id="4" name="Oval 3"/>
              <p:cNvSpPr/>
              <p:nvPr/>
            </p:nvSpPr>
            <p:spPr>
              <a:xfrm>
                <a:off x="923925" y="3498924"/>
                <a:ext cx="323850" cy="308051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" name="Straight Arrow Connector 9"/>
              <p:cNvCxnSpPr/>
              <p:nvPr/>
            </p:nvCxnSpPr>
            <p:spPr>
              <a:xfrm>
                <a:off x="1081087" y="2794958"/>
                <a:ext cx="0" cy="857991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12" name="TextBox 11"/>
              <p:cNvSpPr txBox="1"/>
              <p:nvPr/>
            </p:nvSpPr>
            <p:spPr>
              <a:xfrm>
                <a:off x="1038226" y="3025791"/>
                <a:ext cx="5191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mg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1057275" y="3652949"/>
              <a:ext cx="583406" cy="1780616"/>
              <a:chOff x="1057275" y="3652949"/>
              <a:chExt cx="583406" cy="1780616"/>
            </a:xfrm>
          </p:grpSpPr>
          <p:cxnSp>
            <p:nvCxnSpPr>
              <p:cNvPr id="6" name="Straight Arrow Connector 5"/>
              <p:cNvCxnSpPr/>
              <p:nvPr/>
            </p:nvCxnSpPr>
            <p:spPr>
              <a:xfrm flipH="1" flipV="1">
                <a:off x="1057275" y="3652949"/>
                <a:ext cx="161925" cy="1780616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/>
              <p:cNvSpPr txBox="1"/>
              <p:nvPr/>
            </p:nvSpPr>
            <p:spPr>
              <a:xfrm>
                <a:off x="1121569" y="4364593"/>
                <a:ext cx="5191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r0</a:t>
                </a:r>
                <a:endParaRPr lang="en-US" dirty="0"/>
              </a:p>
            </p:txBody>
          </p:sp>
        </p:grpSp>
        <p:cxnSp>
          <p:nvCxnSpPr>
            <p:cNvPr id="18" name="Straight Arrow Connector 17"/>
            <p:cNvCxnSpPr/>
            <p:nvPr/>
          </p:nvCxnSpPr>
          <p:spPr>
            <a:xfrm>
              <a:off x="1183484" y="5433565"/>
              <a:ext cx="101380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1034" name="Picture 10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2749" y="5040480"/>
              <a:ext cx="295275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Freeform 18"/>
            <p:cNvSpPr/>
            <p:nvPr/>
          </p:nvSpPr>
          <p:spPr>
            <a:xfrm>
              <a:off x="1173707" y="5213445"/>
              <a:ext cx="409433" cy="232012"/>
            </a:xfrm>
            <a:custGeom>
              <a:avLst/>
              <a:gdLst>
                <a:gd name="connsiteX0" fmla="*/ 409433 w 409433"/>
                <a:gd name="connsiteY0" fmla="*/ 232012 h 232012"/>
                <a:gd name="connsiteX1" fmla="*/ 368490 w 409433"/>
                <a:gd name="connsiteY1" fmla="*/ 81886 h 232012"/>
                <a:gd name="connsiteX2" fmla="*/ 232012 w 409433"/>
                <a:gd name="connsiteY2" fmla="*/ 27295 h 232012"/>
                <a:gd name="connsiteX3" fmla="*/ 54592 w 409433"/>
                <a:gd name="connsiteY3" fmla="*/ 13648 h 232012"/>
                <a:gd name="connsiteX4" fmla="*/ 0 w 409433"/>
                <a:gd name="connsiteY4" fmla="*/ 0 h 232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9433" h="232012">
                  <a:moveTo>
                    <a:pt x="409433" y="232012"/>
                  </a:moveTo>
                  <a:cubicBezTo>
                    <a:pt x="403746" y="174008"/>
                    <a:pt x="398060" y="116005"/>
                    <a:pt x="368490" y="81886"/>
                  </a:cubicBezTo>
                  <a:cubicBezTo>
                    <a:pt x="338920" y="47766"/>
                    <a:pt x="284328" y="38668"/>
                    <a:pt x="232012" y="27295"/>
                  </a:cubicBezTo>
                  <a:cubicBezTo>
                    <a:pt x="179696" y="15922"/>
                    <a:pt x="93261" y="18197"/>
                    <a:pt x="54592" y="13648"/>
                  </a:cubicBezTo>
                  <a:cubicBezTo>
                    <a:pt x="15923" y="9099"/>
                    <a:pt x="7961" y="4549"/>
                    <a:pt x="0" y="0"/>
                  </a:cubicBezTo>
                </a:path>
              </a:pathLst>
            </a:cu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730" y="4733925"/>
            <a:ext cx="51435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4" y="3412431"/>
            <a:ext cx="4191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7297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819</TotalTime>
  <Words>267</Words>
  <Application>Microsoft Office PowerPoint</Application>
  <PresentationFormat>On-screen Show (4:3)</PresentationFormat>
  <Paragraphs>52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BME 498: Simulation of Human Movement</vt:lpstr>
      <vt:lpstr>OpenSim Analyses</vt:lpstr>
      <vt:lpstr>What are residuals?</vt:lpstr>
      <vt:lpstr>Why do residuals need to be reduced?</vt:lpstr>
      <vt:lpstr>How can residuals be reduced?</vt:lpstr>
      <vt:lpstr>Residual Reduction Algorithm (RRA)</vt:lpstr>
      <vt:lpstr>RRA Sample Calculation: Reduce Forward-Backward Rocking</vt:lpstr>
      <vt:lpstr>RRA Sample Calculation: Reduce Forward-Backward Rocking</vt:lpstr>
      <vt:lpstr>RRA Sample Calculation: Reduce Forward-Backward Rocking</vt:lpstr>
      <vt:lpstr>RRA in OpenSim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334: Kinematics of Mechanisms</dc:title>
  <dc:creator>Schmitz, Anne M</dc:creator>
  <cp:lastModifiedBy>PC_Tech</cp:lastModifiedBy>
  <cp:revision>124</cp:revision>
  <dcterms:created xsi:type="dcterms:W3CDTF">2006-08-16T00:00:00Z</dcterms:created>
  <dcterms:modified xsi:type="dcterms:W3CDTF">2014-11-19T20:23:05Z</dcterms:modified>
</cp:coreProperties>
</file>