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316" r:id="rId3"/>
    <p:sldId id="318" r:id="rId4"/>
    <p:sldId id="319" r:id="rId5"/>
    <p:sldId id="320" r:id="rId6"/>
    <p:sldId id="321" r:id="rId7"/>
    <p:sldId id="323" r:id="rId8"/>
    <p:sldId id="32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80" autoAdjust="0"/>
  </p:normalViewPr>
  <p:slideViewPr>
    <p:cSldViewPr snapToGrid="0">
      <p:cViewPr>
        <p:scale>
          <a:sx n="60" d="100"/>
          <a:sy n="60" d="100"/>
        </p:scale>
        <p:origin x="-22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90A7B-BDFF-4929-8D5F-5E4032A3F2D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BDA2B-DC92-4626-8914-1A99F16B7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58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E89CB-E1D9-44DE-AF14-23594CBBFB9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https://bellobitesback.wordpress.com/2012/10/24/skeletons-and-drivers/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56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http://a248.e.akamai.net/7/248/432/20101213123534/www.msdlatinamerica.com/ebooks/PhysicalMedicineRehabilitationPrinciplesandPractice/files/b111df4c48855efd2777e1aae14792f5.gif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BDA2B-DC92-4626-8914-1A99F16B78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6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BME 498: Simulation of Human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Inverse Dynamics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OpenSim</a:t>
            </a:r>
            <a:r>
              <a:rPr lang="en-US" dirty="0"/>
              <a:t> </a:t>
            </a:r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03008" y="1639121"/>
            <a:ext cx="1815153" cy="406654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03008" y="2385281"/>
            <a:ext cx="1815153" cy="684076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Kinematics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03008" y="3394248"/>
            <a:ext cx="1815153" cy="6031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Inverse Dynamics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03008" y="4273139"/>
            <a:ext cx="1815153" cy="8570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Residual Reduction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3008" y="5526921"/>
            <a:ext cx="1815153" cy="66777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dirty="0" smtClean="0"/>
              <a:t>Computed Muscle Control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2"/>
            <a:endCxn id="6" idx="0"/>
          </p:cNvCxnSpPr>
          <p:nvPr/>
        </p:nvCxnSpPr>
        <p:spPr>
          <a:xfrm>
            <a:off x="4510585" y="2045775"/>
            <a:ext cx="0" cy="339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>
            <a:off x="4510585" y="3069357"/>
            <a:ext cx="0" cy="324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8" idx="0"/>
          </p:cNvCxnSpPr>
          <p:nvPr/>
        </p:nvCxnSpPr>
        <p:spPr>
          <a:xfrm>
            <a:off x="4510585" y="3997405"/>
            <a:ext cx="0" cy="275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  <a:endCxn id="9" idx="0"/>
          </p:cNvCxnSpPr>
          <p:nvPr/>
        </p:nvCxnSpPr>
        <p:spPr>
          <a:xfrm>
            <a:off x="4510585" y="5130169"/>
            <a:ext cx="0" cy="396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8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Dynamics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59001" y="3133979"/>
                <a:ext cx="2036583" cy="1284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T</m:t>
                          </m:r>
                        </m:e>
                      </m:nary>
                      <m:r>
                        <a:rPr lang="en-US" sz="3200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/>
                        </a:rPr>
                        <m:t>Iα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001" y="3133979"/>
                <a:ext cx="2036583" cy="12848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4373070" y="4298868"/>
            <a:ext cx="2235583" cy="1726985"/>
            <a:chOff x="5067742" y="3213382"/>
            <a:chExt cx="2235583" cy="1726985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5367647" y="3213382"/>
              <a:ext cx="1" cy="108065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067742" y="4294036"/>
              <a:ext cx="22355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Known from inverse kinematics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719518" y="4298868"/>
            <a:ext cx="1793174" cy="1544989"/>
            <a:chOff x="3396343" y="2251480"/>
            <a:chExt cx="1793174" cy="1544989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4429496" y="2251480"/>
              <a:ext cx="0" cy="1175657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396343" y="3427137"/>
              <a:ext cx="17931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Calculate this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880775" y="1849140"/>
                <a:ext cx="2185663" cy="1284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/>
                            </a:rPr>
                            <m:t>F</m:t>
                          </m:r>
                        </m:e>
                      </m:nary>
                      <m:r>
                        <a:rPr lang="en-US" sz="3200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/>
                        </a:rPr>
                        <m:t>ma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775" y="1849140"/>
                <a:ext cx="2185663" cy="12848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6265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Dynamics</a:t>
            </a:r>
            <a:endParaRPr lang="en-US" dirty="0"/>
          </a:p>
        </p:txBody>
      </p:sp>
      <p:pic>
        <p:nvPicPr>
          <p:cNvPr id="1026" name="Picture 2" descr="http://bellobitesback.files.wordpress.com/2012/10/p20_skelet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4754" r="10158"/>
          <a:stretch/>
        </p:blipFill>
        <p:spPr bwMode="auto">
          <a:xfrm>
            <a:off x="145749" y="3271007"/>
            <a:ext cx="3203104" cy="98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 flipV="1">
            <a:off x="2763573" y="4256659"/>
            <a:ext cx="451263" cy="19000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360306" y="3645079"/>
            <a:ext cx="0" cy="14369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192072" y="2196290"/>
            <a:ext cx="443345" cy="10529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ircular Arrow 24"/>
          <p:cNvSpPr/>
          <p:nvPr/>
        </p:nvSpPr>
        <p:spPr>
          <a:xfrm>
            <a:off x="819047" y="2722762"/>
            <a:ext cx="997527" cy="114003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89203" y="4897328"/>
            <a:ext cx="843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GRF</a:t>
            </a:r>
            <a:endParaRPr lang="en-US" sz="2400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1325726" y="4260019"/>
            <a:ext cx="1057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FOOTWT</a:t>
            </a:r>
            <a:endParaRPr lang="en-US" sz="24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1635417" y="1847349"/>
            <a:ext cx="1057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ANKLE</a:t>
            </a:r>
            <a:endParaRPr lang="en-US" sz="2400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1705736" y="3040174"/>
            <a:ext cx="1057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baseline="-25000" dirty="0" smtClean="0"/>
              <a:t>ANKLE</a:t>
            </a:r>
            <a:endParaRPr lang="en-US" sz="24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4399808" y="2078182"/>
            <a:ext cx="396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ANKLE</a:t>
            </a:r>
            <a:r>
              <a:rPr lang="en-US" sz="2400" dirty="0" smtClean="0"/>
              <a:t> +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GRF</a:t>
            </a:r>
            <a:r>
              <a:rPr lang="en-US" sz="2400" dirty="0" smtClean="0"/>
              <a:t> +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FOOTWT</a:t>
            </a:r>
            <a:r>
              <a:rPr lang="en-US" sz="2400" dirty="0" smtClean="0"/>
              <a:t> = m</a:t>
            </a:r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832352" y="3645079"/>
            <a:ext cx="5311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ANKLE</a:t>
            </a:r>
            <a:r>
              <a:rPr lang="en-US" sz="2400" dirty="0" smtClean="0"/>
              <a:t> + </a:t>
            </a:r>
            <a:r>
              <a:rPr lang="en-US" sz="2400" b="1" dirty="0" err="1" smtClean="0"/>
              <a:t>r</a:t>
            </a:r>
            <a:r>
              <a:rPr lang="en-US" sz="2400" b="1" baseline="-25000" dirty="0" err="1" smtClean="0"/>
              <a:t>GRF</a:t>
            </a:r>
            <a:r>
              <a:rPr lang="en-US" sz="2400" dirty="0" smtClean="0"/>
              <a:t> x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GRF</a:t>
            </a:r>
            <a:r>
              <a:rPr lang="en-US" sz="2400" dirty="0" smtClean="0"/>
              <a:t> + </a:t>
            </a:r>
            <a:r>
              <a:rPr lang="en-US" sz="2400" b="1" dirty="0" err="1" smtClean="0"/>
              <a:t>r</a:t>
            </a:r>
            <a:r>
              <a:rPr lang="en-US" sz="2400" b="1" baseline="-25000" dirty="0" err="1" smtClean="0"/>
              <a:t>FOOTWT</a:t>
            </a:r>
            <a:r>
              <a:rPr lang="en-US" sz="2400" dirty="0" smtClean="0"/>
              <a:t> x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FOOTWT</a:t>
            </a:r>
            <a:r>
              <a:rPr lang="en-US" sz="2400" dirty="0" smtClean="0"/>
              <a:t> = I</a:t>
            </a:r>
            <a:r>
              <a:rPr lang="el-GR" sz="2400" b="1" dirty="0" smtClean="0"/>
              <a:t>α</a:t>
            </a:r>
            <a:endParaRPr lang="en-US" sz="2400" b="1" dirty="0"/>
          </a:p>
        </p:txBody>
      </p:sp>
      <p:pic>
        <p:nvPicPr>
          <p:cNvPr id="1027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490" y="2555239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04" y="2568447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13" y="2555238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121" y="4196013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515" y="4196012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04" y="4196011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358" y="4201926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472" y="4196010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61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Dynamics</a:t>
            </a:r>
            <a:endParaRPr lang="en-US" dirty="0"/>
          </a:p>
        </p:txBody>
      </p:sp>
      <p:pic>
        <p:nvPicPr>
          <p:cNvPr id="3" name="Picture 2" descr="http://bellobitesback.files.wordpress.com/2012/10/p20_skelet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8" t="74564" r="30079" b="4073"/>
          <a:stretch/>
        </p:blipFill>
        <p:spPr bwMode="auto">
          <a:xfrm>
            <a:off x="757863" y="1601879"/>
            <a:ext cx="1129784" cy="401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909563" y="5590697"/>
            <a:ext cx="524026" cy="114463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ircular Arrow 4"/>
          <p:cNvSpPr/>
          <p:nvPr/>
        </p:nvSpPr>
        <p:spPr>
          <a:xfrm flipH="1">
            <a:off x="908807" y="5615738"/>
            <a:ext cx="827895" cy="114003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1576" y="6091024"/>
            <a:ext cx="1057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ANKLE</a:t>
            </a:r>
            <a:endParaRPr lang="en-US" sz="24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589478" y="5590697"/>
            <a:ext cx="1057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baseline="-25000" dirty="0" smtClean="0"/>
              <a:t>ANKLE</a:t>
            </a:r>
            <a:endParaRPr lang="en-US" sz="2400" baseline="-250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357334" y="3270543"/>
            <a:ext cx="0" cy="14369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22754" y="3885483"/>
            <a:ext cx="1548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SHANKWT</a:t>
            </a:r>
            <a:endParaRPr lang="en-US" sz="2400" baseline="-250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171576" y="639977"/>
            <a:ext cx="417902" cy="96190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ircular Arrow 11"/>
          <p:cNvSpPr/>
          <p:nvPr/>
        </p:nvSpPr>
        <p:spPr>
          <a:xfrm>
            <a:off x="772812" y="1120928"/>
            <a:ext cx="816666" cy="114003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33589" y="1236593"/>
            <a:ext cx="1057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</a:t>
            </a:r>
            <a:r>
              <a:rPr lang="en-US" sz="2400" baseline="-25000" dirty="0" smtClean="0"/>
              <a:t>KNEE</a:t>
            </a:r>
            <a:endParaRPr lang="en-US" sz="24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860247" y="270136"/>
            <a:ext cx="1057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KNEE</a:t>
            </a:r>
            <a:endParaRPr lang="en-US" sz="24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3809999" y="2106782"/>
            <a:ext cx="396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</a:t>
            </a:r>
            <a:r>
              <a:rPr lang="en-US" sz="2400" b="1" baseline="-25000" dirty="0" smtClean="0"/>
              <a:t>ANKLE</a:t>
            </a:r>
            <a:r>
              <a:rPr lang="en-US" sz="2400" dirty="0" smtClean="0"/>
              <a:t> +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SHANKWT</a:t>
            </a:r>
            <a:r>
              <a:rPr lang="en-US" sz="2400" dirty="0" smtClean="0"/>
              <a:t> + </a:t>
            </a:r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KNEE</a:t>
            </a:r>
            <a:r>
              <a:rPr lang="en-US" sz="2400" dirty="0" smtClean="0"/>
              <a:t> = m</a:t>
            </a:r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809999" y="3636762"/>
            <a:ext cx="3776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</a:t>
            </a:r>
            <a:r>
              <a:rPr lang="en-US" sz="2400" b="1" baseline="-25000" dirty="0" smtClean="0"/>
              <a:t>ANKLE</a:t>
            </a:r>
            <a:r>
              <a:rPr lang="en-US" sz="2400" dirty="0" smtClean="0"/>
              <a:t> + </a:t>
            </a:r>
            <a:r>
              <a:rPr lang="en-US" sz="2400" b="1" dirty="0" smtClean="0"/>
              <a:t>T</a:t>
            </a:r>
            <a:r>
              <a:rPr lang="en-US" sz="2400" b="1" baseline="-25000" dirty="0" smtClean="0"/>
              <a:t>SHANKWT</a:t>
            </a:r>
            <a:r>
              <a:rPr lang="en-US" sz="2400" dirty="0" smtClean="0"/>
              <a:t> + </a:t>
            </a:r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KNEE</a:t>
            </a:r>
            <a:r>
              <a:rPr lang="en-US" sz="2400" dirty="0" smtClean="0"/>
              <a:t> = I</a:t>
            </a:r>
            <a:r>
              <a:rPr lang="el-GR" sz="2400" b="1" dirty="0" smtClean="0"/>
              <a:t>α</a:t>
            </a:r>
            <a:endParaRPr lang="en-US" sz="2400" b="1" dirty="0"/>
          </a:p>
        </p:txBody>
      </p:sp>
      <p:pic>
        <p:nvPicPr>
          <p:cNvPr id="19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831" y="2597046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557" y="2597047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507" y="2583838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478" y="4238538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557" y="4238537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Program Files\Microsoft Office\MEDIA\OFFICE14\Bullets\BD21301_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715" y="4285257"/>
            <a:ext cx="335045" cy="3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76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Dynamics: Caveats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Joint torques and forces sensitive to errors in:</a:t>
            </a:r>
          </a:p>
          <a:p>
            <a:pPr lvl="1"/>
            <a:r>
              <a:rPr lang="en-US" dirty="0" smtClean="0"/>
              <a:t>GRF measurements</a:t>
            </a:r>
          </a:p>
          <a:p>
            <a:pPr lvl="1"/>
            <a:r>
              <a:rPr lang="en-US" dirty="0" smtClean="0"/>
              <a:t>Mass and inertial properties assumed for the segments</a:t>
            </a:r>
          </a:p>
          <a:p>
            <a:pPr lvl="1"/>
            <a:r>
              <a:rPr lang="en-US" dirty="0" smtClean="0"/>
              <a:t>Inverse kinematics results</a:t>
            </a:r>
          </a:p>
          <a:p>
            <a:endParaRPr lang="en-US" dirty="0" smtClean="0"/>
          </a:p>
          <a:p>
            <a:r>
              <a:rPr lang="en-US" dirty="0" smtClean="0"/>
              <a:t>Method called ‘bottom-up’ approach. Could start at head and work down.</a:t>
            </a:r>
          </a:p>
          <a:p>
            <a:endParaRPr lang="en-US" dirty="0" smtClean="0"/>
          </a:p>
          <a:p>
            <a:r>
              <a:rPr lang="en-US" dirty="0" smtClean="0"/>
              <a:t>Since foot done first, errors lowest at ankle and largest at distal joints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6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Dynamics: Results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Joint torque = due to muscles</a:t>
            </a:r>
          </a:p>
          <a:p>
            <a:endParaRPr lang="en-US" dirty="0"/>
          </a:p>
          <a:p>
            <a:r>
              <a:rPr lang="en-US" dirty="0" smtClean="0"/>
              <a:t>Knee flexion moment</a:t>
            </a:r>
          </a:p>
          <a:p>
            <a:pPr lvl="1"/>
            <a:r>
              <a:rPr lang="en-US" dirty="0" smtClean="0"/>
              <a:t>Interpretation: knee flexors probably active</a:t>
            </a:r>
          </a:p>
          <a:p>
            <a:pPr lvl="1"/>
            <a:r>
              <a:rPr lang="en-US" dirty="0" smtClean="0"/>
              <a:t>E.g. hamstrings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Dynamics Results: Typical Joint Moments during Gait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4188" r="66482" b="36137"/>
          <a:stretch/>
        </p:blipFill>
        <p:spPr bwMode="auto">
          <a:xfrm>
            <a:off x="1340066" y="1899743"/>
            <a:ext cx="6858004" cy="436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35059" y="2590066"/>
            <a:ext cx="266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Hip flexors are working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98727" y="5212398"/>
            <a:ext cx="2664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Hip extensors are working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78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190</Words>
  <Application>Microsoft Office PowerPoint</Application>
  <PresentationFormat>On-screen Show (4:3)</PresentationFormat>
  <Paragraphs>51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BME 498: Simulation of Human Movement</vt:lpstr>
      <vt:lpstr>OpenSim Analyses</vt:lpstr>
      <vt:lpstr>Inverse Dynamics</vt:lpstr>
      <vt:lpstr>Inverse Dynamics</vt:lpstr>
      <vt:lpstr>Inverse Dynamics</vt:lpstr>
      <vt:lpstr>Inverse Dynamics: Caveats</vt:lpstr>
      <vt:lpstr>Inverse Dynamics: Results Interpretation</vt:lpstr>
      <vt:lpstr>Inverse Dynamics Results: Typical Joint Moments during Gait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334: Kinematics of Mechanisms</dc:title>
  <dc:creator>Schmitz, Anne M</dc:creator>
  <cp:lastModifiedBy>pctech</cp:lastModifiedBy>
  <cp:revision>112</cp:revision>
  <dcterms:created xsi:type="dcterms:W3CDTF">2006-08-16T00:00:00Z</dcterms:created>
  <dcterms:modified xsi:type="dcterms:W3CDTF">2014-11-14T21:00:12Z</dcterms:modified>
</cp:coreProperties>
</file>