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99" r:id="rId2"/>
    <p:sldId id="300" r:id="rId3"/>
    <p:sldId id="301" r:id="rId4"/>
    <p:sldId id="302" r:id="rId5"/>
    <p:sldId id="303" r:id="rId6"/>
    <p:sldId id="304" r:id="rId7"/>
    <p:sldId id="30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8" autoAdjust="0"/>
    <p:restoredTop sz="81032" autoAdjust="0"/>
  </p:normalViewPr>
  <p:slideViewPr>
    <p:cSldViewPr snapToGrid="0">
      <p:cViewPr>
        <p:scale>
          <a:sx n="50" d="100"/>
          <a:sy n="50" d="100"/>
        </p:scale>
        <p:origin x="-2208" y="-8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4E8647-7617-4EDF-B800-74C204C4DD91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7FFF28-F51D-4931-A62C-E79E013C0D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7284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http://www.public.asu.edu/~hhuang38/example_Runge-Kutta.pdf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7FFF28-F51D-4931-A62C-E79E013C0D5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5898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http://www.clemson.edu/sure/2004/sadam/diffEQ2ndOrd.pdf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7FFF28-F51D-4931-A62C-E79E013C0D5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2170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812C5-614A-476E-BCE8-58AC677A08C5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DE1B9-406B-4910-82A9-A59E324698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738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812C5-614A-476E-BCE8-58AC677A08C5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DE1B9-406B-4910-82A9-A59E324698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259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812C5-614A-476E-BCE8-58AC677A08C5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DE1B9-406B-4910-82A9-A59E324698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826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812C5-614A-476E-BCE8-58AC677A08C5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DE1B9-406B-4910-82A9-A59E324698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867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812C5-614A-476E-BCE8-58AC677A08C5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DE1B9-406B-4910-82A9-A59E324698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881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812C5-614A-476E-BCE8-58AC677A08C5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DE1B9-406B-4910-82A9-A59E324698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95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812C5-614A-476E-BCE8-58AC677A08C5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DE1B9-406B-4910-82A9-A59E324698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246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812C5-614A-476E-BCE8-58AC677A08C5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DE1B9-406B-4910-82A9-A59E324698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506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812C5-614A-476E-BCE8-58AC677A08C5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DE1B9-406B-4910-82A9-A59E324698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990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812C5-614A-476E-BCE8-58AC677A08C5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DE1B9-406B-4910-82A9-A59E324698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129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812C5-614A-476E-BCE8-58AC677A08C5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DE1B9-406B-4910-82A9-A59E324698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783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812C5-614A-476E-BCE8-58AC677A08C5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BDE1B9-406B-4910-82A9-A59E324698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380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BME 498: Simulation of Human Movement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Forward Dynamics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56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Forward </a:t>
            </a:r>
            <a:r>
              <a:rPr lang="en-US" dirty="0" smtClean="0"/>
              <a:t>Dynamics</a:t>
            </a:r>
            <a:endParaRPr lang="en-US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30" r="35191" b="9900"/>
          <a:stretch/>
        </p:blipFill>
        <p:spPr bwMode="auto">
          <a:xfrm>
            <a:off x="2814212" y="1501253"/>
            <a:ext cx="3518349" cy="1050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2130434" y="4135272"/>
            <a:ext cx="2470246" cy="2086591"/>
            <a:chOff x="2129049" y="4299045"/>
            <a:chExt cx="2470246" cy="2086591"/>
          </a:xfrm>
        </p:grpSpPr>
        <p:cxnSp>
          <p:nvCxnSpPr>
            <p:cNvPr id="4" name="Straight Arrow Connector 3"/>
            <p:cNvCxnSpPr/>
            <p:nvPr/>
          </p:nvCxnSpPr>
          <p:spPr>
            <a:xfrm flipV="1">
              <a:off x="3179927" y="4299045"/>
              <a:ext cx="0" cy="125559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2129049" y="5554639"/>
              <a:ext cx="247024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</a:rPr>
                <a:t>Apply force or torque to model</a:t>
              </a:r>
              <a:endParaRPr lang="en-US" sz="2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636185" y="4094329"/>
            <a:ext cx="2470246" cy="2086591"/>
            <a:chOff x="4668920" y="4299044"/>
            <a:chExt cx="2470246" cy="2086591"/>
          </a:xfrm>
        </p:grpSpPr>
        <p:cxnSp>
          <p:nvCxnSpPr>
            <p:cNvPr id="6" name="Straight Arrow Connector 5"/>
            <p:cNvCxnSpPr/>
            <p:nvPr/>
          </p:nvCxnSpPr>
          <p:spPr>
            <a:xfrm flipV="1">
              <a:off x="5719798" y="4299044"/>
              <a:ext cx="0" cy="125559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4668920" y="5554638"/>
              <a:ext cx="247024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</a:rPr>
                <a:t>Calculate the resulting Motion</a:t>
              </a:r>
              <a:endParaRPr lang="en-US" sz="2400" dirty="0">
                <a:solidFill>
                  <a:srgbClr val="FF0000"/>
                </a:solidFill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/>
              <p:cNvSpPr/>
              <p:nvPr/>
            </p:nvSpPr>
            <p:spPr>
              <a:xfrm>
                <a:off x="2496543" y="2875845"/>
                <a:ext cx="3976264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5400" smtClean="0">
                          <a:latin typeface="Cambria Math"/>
                        </a:rPr>
                        <m:t>F</m:t>
                      </m:r>
                      <m:r>
                        <a:rPr lang="en-US" sz="5400" b="0" i="0" smtClean="0">
                          <a:latin typeface="Cambria Math"/>
                        </a:rPr>
                        <m:t>  </m:t>
                      </m:r>
                      <m:r>
                        <a:rPr lang="en-US" sz="5400" smtClean="0">
                          <a:latin typeface="Cambria Math"/>
                        </a:rPr>
                        <m:t>=</m:t>
                      </m:r>
                      <m:r>
                        <a:rPr lang="en-US" sz="5400" b="0" i="0" smtClean="0">
                          <a:latin typeface="Cambria Math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en-US" sz="5400">
                          <a:latin typeface="Cambria Math"/>
                        </a:rPr>
                        <m:t>m</m:t>
                      </m:r>
                      <m:acc>
                        <m:accPr>
                          <m:chr m:val="̈"/>
                          <m:ctrlPr>
                            <a:rPr lang="en-US" sz="5400" i="1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sz="5400">
                              <a:latin typeface="Cambria Math"/>
                            </a:rPr>
                            <m:t>x</m:t>
                          </m:r>
                        </m:e>
                      </m:acc>
                    </m:oMath>
                  </m:oMathPara>
                </a14:m>
                <a:endParaRPr lang="en-US" sz="5400" dirty="0"/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6543" y="2875845"/>
                <a:ext cx="3976264" cy="92333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04441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 smtClean="0"/>
                  <a:t>How to solve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F</m:t>
                    </m:r>
                    <m:r>
                      <a:rPr lang="en-US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m</m:t>
                    </m:r>
                    <m:acc>
                      <m:accPr>
                        <m:chr m:val="̈"/>
                        <m:ctrlPr>
                          <a:rPr lang="en-US" i="1"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x</m:t>
                        </m:r>
                      </m:e>
                    </m:acc>
                  </m:oMath>
                </a14:m>
                <a:r>
                  <a:rPr lang="en-US" dirty="0" smtClean="0"/>
                  <a:t> for x</a:t>
                </a:r>
                <a:endParaRPr lang="en-US" dirty="0"/>
              </a:p>
            </p:txBody>
          </p:sp>
        </mc:Choice>
        <mc:Fallback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b="-85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 dirty="0" smtClean="0"/>
                  <a:t>Solve for x using differential algebra…if F is straight forward</a:t>
                </a:r>
              </a:p>
              <a:p>
                <a:pPr lvl="1"/>
                <a:r>
                  <a:rPr lang="en-US" dirty="0" smtClean="0"/>
                  <a:t>E.g.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/>
                      </a:rPr>
                      <m:t>5</m:t>
                    </m:r>
                    <m:r>
                      <a:rPr lang="en-US">
                        <a:latin typeface="Cambria Math"/>
                      </a:rPr>
                      <m:t>=</m:t>
                    </m:r>
                    <m:acc>
                      <m:accPr>
                        <m:chr m:val="̈"/>
                        <m:ctrlPr>
                          <a:rPr lang="en-US" i="1"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x</m:t>
                        </m:r>
                      </m:e>
                    </m:acc>
                  </m:oMath>
                </a14:m>
                <a:r>
                  <a:rPr lang="en-US" dirty="0" smtClean="0"/>
                  <a:t> </a:t>
                </a:r>
                <a:r>
                  <a:rPr lang="en-US" dirty="0" smtClean="0">
                    <a:sym typeface="Wingdings" panose="05000000000000000000" pitchFamily="2" charset="2"/>
                  </a:rPr>
                  <a:t> x = 2.5*x</a:t>
                </a:r>
                <a:r>
                  <a:rPr lang="en-US" baseline="30000" dirty="0" smtClean="0">
                    <a:sym typeface="Wingdings" panose="05000000000000000000" pitchFamily="2" charset="2"/>
                  </a:rPr>
                  <a:t>2</a:t>
                </a:r>
                <a:r>
                  <a:rPr lang="en-US" dirty="0" smtClean="0">
                    <a:sym typeface="Wingdings" panose="05000000000000000000" pitchFamily="2" charset="2"/>
                  </a:rPr>
                  <a:t> + c</a:t>
                </a:r>
                <a:r>
                  <a:rPr lang="en-US" baseline="-25000" dirty="0" smtClean="0">
                    <a:sym typeface="Wingdings" panose="05000000000000000000" pitchFamily="2" charset="2"/>
                  </a:rPr>
                  <a:t>1</a:t>
                </a:r>
                <a:r>
                  <a:rPr lang="en-US" dirty="0" smtClean="0">
                    <a:sym typeface="Wingdings" panose="05000000000000000000" pitchFamily="2" charset="2"/>
                  </a:rPr>
                  <a:t>*x + c</a:t>
                </a:r>
                <a:r>
                  <a:rPr lang="en-US" baseline="-25000" dirty="0" smtClean="0">
                    <a:sym typeface="Wingdings" panose="05000000000000000000" pitchFamily="2" charset="2"/>
                  </a:rPr>
                  <a:t>2</a:t>
                </a:r>
                <a:endParaRPr lang="en-US" baseline="-25000" dirty="0" smtClean="0"/>
              </a:p>
              <a:p>
                <a:endParaRPr lang="en-US" dirty="0"/>
              </a:p>
              <a:p>
                <a:r>
                  <a:rPr lang="en-US" dirty="0" smtClean="0"/>
                  <a:t>Use a numerical integrator if F is not straight forward:</a:t>
                </a:r>
              </a:p>
              <a:p>
                <a:pPr lvl="1"/>
                <a:r>
                  <a:rPr lang="en-US" dirty="0" err="1" smtClean="0"/>
                  <a:t>Runge-Kutta</a:t>
                </a:r>
                <a:endParaRPr lang="en-US" dirty="0" smtClean="0"/>
              </a:p>
              <a:p>
                <a:pPr lvl="1"/>
                <a:r>
                  <a:rPr lang="en-US" dirty="0" err="1" smtClean="0"/>
                  <a:t>Matlab</a:t>
                </a:r>
                <a:r>
                  <a:rPr lang="en-US" dirty="0" smtClean="0"/>
                  <a:t> ode45</a:t>
                </a:r>
              </a:p>
              <a:p>
                <a:pPr lvl="1"/>
                <a:r>
                  <a:rPr lang="en-US" dirty="0" smtClean="0"/>
                  <a:t>Euler</a:t>
                </a:r>
              </a:p>
              <a:p>
                <a:pPr lvl="1"/>
                <a:r>
                  <a:rPr lang="en-US" dirty="0" smtClean="0"/>
                  <a:t>Backward Differentiation Formula (BDF)</a:t>
                </a:r>
                <a:endParaRPr lang="en-US" dirty="0"/>
              </a:p>
            </p:txBody>
          </p:sp>
        </mc:Choice>
        <mc:Fallback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481" t="-2695" b="-31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18587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Runge-Kutta</a:t>
            </a:r>
            <a:r>
              <a:rPr lang="en-US" dirty="0" smtClean="0"/>
              <a:t> Method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7388" y="1333672"/>
            <a:ext cx="4283725" cy="754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326" y="3059371"/>
            <a:ext cx="5792350" cy="109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1641" y="4336257"/>
            <a:ext cx="4150937" cy="213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2082589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Given the current time, calculate the current y and slope </a:t>
            </a:r>
            <a:r>
              <a:rPr lang="en-US" sz="2400" dirty="0" err="1" smtClean="0">
                <a:solidFill>
                  <a:srgbClr val="FF0000"/>
                </a:solidFill>
              </a:rPr>
              <a:t>dy</a:t>
            </a:r>
            <a:r>
              <a:rPr lang="en-US" sz="2400" dirty="0" smtClean="0">
                <a:solidFill>
                  <a:srgbClr val="FF0000"/>
                </a:solidFill>
              </a:rPr>
              <a:t>/</a:t>
            </a:r>
            <a:r>
              <a:rPr lang="en-US" sz="2400" dirty="0" err="1" smtClean="0">
                <a:solidFill>
                  <a:srgbClr val="FF0000"/>
                </a:solidFill>
              </a:rPr>
              <a:t>dt.</a:t>
            </a:r>
            <a:endParaRPr lang="en-US" sz="2400" dirty="0" smtClean="0">
              <a:solidFill>
                <a:srgbClr val="FF0000"/>
              </a:solidFill>
            </a:endParaRPr>
          </a:p>
          <a:p>
            <a:r>
              <a:rPr lang="en-US" sz="2400" dirty="0" smtClean="0">
                <a:solidFill>
                  <a:srgbClr val="FF0000"/>
                </a:solidFill>
              </a:rPr>
              <a:t>Then, approximate what the next y value should be.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19950" y="4981664"/>
            <a:ext cx="1924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 = step size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45170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Runge-Kutta</a:t>
            </a:r>
            <a:r>
              <a:rPr lang="en-US" dirty="0"/>
              <a:t> </a:t>
            </a:r>
            <a:r>
              <a:rPr lang="en-US" dirty="0" smtClean="0"/>
              <a:t>Method: Example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1228725"/>
            <a:ext cx="7058025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463" y="3848100"/>
            <a:ext cx="6438900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3257550"/>
            <a:ext cx="4676775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5262563"/>
            <a:ext cx="5534025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5872163"/>
            <a:ext cx="7048500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2883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can a second order ODE be solved? 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/>
              <p:cNvSpPr/>
              <p:nvPr/>
            </p:nvSpPr>
            <p:spPr>
              <a:xfrm>
                <a:off x="895350" y="1849398"/>
                <a:ext cx="2743200" cy="38250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̈"/>
                          <m:ctrlPr>
                            <a:rPr lang="en-US" sz="3600" i="1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sz="3600">
                              <a:latin typeface="Cambria Math"/>
                            </a:rPr>
                            <m:t>x</m:t>
                          </m:r>
                        </m:e>
                      </m:acc>
                      <m:r>
                        <a:rPr lang="en-US" sz="3600" b="0" i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3600" b="0" i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3600">
                              <a:latin typeface="Cambria Math"/>
                            </a:rPr>
                            <m:t>F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3600" b="0" i="0" smtClean="0">
                              <a:latin typeface="Cambria Math"/>
                            </a:rPr>
                            <m:t>m</m:t>
                          </m:r>
                        </m:den>
                      </m:f>
                    </m:oMath>
                  </m:oMathPara>
                </a14:m>
                <a:endParaRPr lang="en-US" sz="3600" b="0" dirty="0" smtClean="0"/>
              </a:p>
              <a:p>
                <a:endParaRPr lang="en-US" sz="3600" dirty="0" smtClean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sz="3600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sz="3600" b="0" i="0" smtClean="0">
                              <a:latin typeface="Cambria Math"/>
                            </a:rPr>
                            <m:t>x</m:t>
                          </m:r>
                        </m:e>
                      </m:acc>
                      <m:r>
                        <a:rPr lang="en-US" sz="3600" i="0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3600" b="0" i="0" smtClean="0">
                          <a:latin typeface="Cambria Math"/>
                        </a:rPr>
                        <m:t>v</m:t>
                      </m:r>
                    </m:oMath>
                  </m:oMathPara>
                </a14:m>
                <a:endParaRPr lang="en-US" sz="3600" b="0" dirty="0" smtClean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sz="360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sz="3600" b="0" i="0" smtClean="0">
                              <a:latin typeface="Cambria Math"/>
                            </a:rPr>
                            <m:t>v</m:t>
                          </m:r>
                        </m:e>
                      </m:acc>
                      <m:r>
                        <a:rPr lang="en-US" sz="3600" i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3600" b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3600" b="0" i="0" smtClean="0">
                              <a:latin typeface="Cambria Math"/>
                            </a:rPr>
                            <m:t>F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3600" b="0" i="0" smtClean="0">
                              <a:latin typeface="Cambria Math"/>
                            </a:rPr>
                            <m:t>m</m:t>
                          </m:r>
                        </m:den>
                      </m:f>
                    </m:oMath>
                  </m:oMathPara>
                </a14:m>
                <a:endParaRPr lang="en-US" sz="3600" b="0" dirty="0" smtClean="0"/>
              </a:p>
              <a:p>
                <a:endParaRPr lang="en-US" sz="3600" dirty="0"/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5350" y="1849398"/>
                <a:ext cx="2743200" cy="382502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3638550" y="3857158"/>
            <a:ext cx="27241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Solve as 2 first order ODEs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496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Runge-Kutta</a:t>
            </a:r>
            <a:r>
              <a:rPr lang="en-US" dirty="0" smtClean="0"/>
              <a:t> Method: Example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62074"/>
            <a:ext cx="9144000" cy="5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7425" y="2014535"/>
            <a:ext cx="3369652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0363" y="2905125"/>
            <a:ext cx="2577134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2917" y="3960137"/>
            <a:ext cx="4772025" cy="289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7581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520</TotalTime>
  <Words>162</Words>
  <Application>Microsoft Office PowerPoint</Application>
  <PresentationFormat>On-screen Show (4:3)</PresentationFormat>
  <Paragraphs>31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BME 498: Simulation of Human Movement</vt:lpstr>
      <vt:lpstr>Forward Dynamics</vt:lpstr>
      <vt:lpstr>How to solve F=mx ̈ for x</vt:lpstr>
      <vt:lpstr>Runge-Kutta Method</vt:lpstr>
      <vt:lpstr>Runge-Kutta Method: Example</vt:lpstr>
      <vt:lpstr>How can a second order ODE be solved? </vt:lpstr>
      <vt:lpstr>Runge-Kutta Method: Example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Hill Muscle Model</dc:title>
  <dc:creator>Schmitz, Anne M</dc:creator>
  <cp:lastModifiedBy>PC_Tech</cp:lastModifiedBy>
  <cp:revision>83</cp:revision>
  <dcterms:created xsi:type="dcterms:W3CDTF">2013-03-28T17:28:47Z</dcterms:created>
  <dcterms:modified xsi:type="dcterms:W3CDTF">2014-11-21T20:59:26Z</dcterms:modified>
</cp:coreProperties>
</file>