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7"/>
  </p:notesMasterIdLst>
  <p:sldIdLst>
    <p:sldId id="257" r:id="rId2"/>
    <p:sldId id="316" r:id="rId3"/>
    <p:sldId id="336" r:id="rId4"/>
    <p:sldId id="318" r:id="rId5"/>
    <p:sldId id="328" r:id="rId6"/>
    <p:sldId id="340" r:id="rId7"/>
    <p:sldId id="341" r:id="rId8"/>
    <p:sldId id="342" r:id="rId9"/>
    <p:sldId id="343" r:id="rId10"/>
    <p:sldId id="344" r:id="rId11"/>
    <p:sldId id="345" r:id="rId12"/>
    <p:sldId id="346" r:id="rId13"/>
    <p:sldId id="347" r:id="rId14"/>
    <p:sldId id="348" r:id="rId15"/>
    <p:sldId id="350" r:id="rId16"/>
    <p:sldId id="332" r:id="rId17"/>
    <p:sldId id="333" r:id="rId18"/>
    <p:sldId id="334" r:id="rId19"/>
    <p:sldId id="323" r:id="rId20"/>
    <p:sldId id="335" r:id="rId21"/>
    <p:sldId id="321" r:id="rId22"/>
    <p:sldId id="337" r:id="rId23"/>
    <p:sldId id="338" r:id="rId24"/>
    <p:sldId id="339" r:id="rId25"/>
    <p:sldId id="330" r:id="rId2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4852" autoAdjust="0"/>
  </p:normalViewPr>
  <p:slideViewPr>
    <p:cSldViewPr snapToGrid="0">
      <p:cViewPr>
        <p:scale>
          <a:sx n="60" d="100"/>
          <a:sy n="60" d="100"/>
        </p:scale>
        <p:origin x="-1932" y="-7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A790A7B-BDFF-4929-8D5F-5E4032A3F2D9}" type="datetimeFigureOut">
              <a:rPr lang="en-US" smtClean="0"/>
              <a:t>11/18/2014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F9BDA2B-DC92-4626-8914-1A99F16B78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16588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link.springer.com/search?facet-author=%22Gary+Tad+Yamaguchi+PH.D.%22" TargetMode="External"/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DE89CB-E1D9-44DE-AF14-23594CBBFB9A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fontAlgn="base"/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Dynamic Modeling of Musculoskeletal Motion</a:t>
            </a:r>
          </a:p>
          <a:p>
            <a:pPr fontAlgn="base"/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Vectorized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Approach for Biomechanical Analysis in Three Dimensions</a:t>
            </a:r>
          </a:p>
          <a:p>
            <a:pPr fontAlgn="base"/>
            <a:r>
              <a:rPr lang="en-US" sz="1200" b="1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Authors:</a:t>
            </a:r>
          </a:p>
          <a:p>
            <a:pPr fontAlgn="base"/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Gary Tad Yamaguchi PH.D.</a:t>
            </a:r>
            <a:endParaRPr lang="en-US" sz="1200" b="0" i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fontAlgn="base"/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ISBN: 978-0-387-28704-1 (Print) 978-0-387-28750-8 (Online)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9BDA2B-DC92-4626-8914-1A99F16B7809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427636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9BDA2B-DC92-4626-8914-1A99F16B7809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805561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DE89CB-E1D9-44DE-AF14-23594CBBFB9A}" type="slidenum">
              <a:rPr lang="en-US" smtClean="0"/>
              <a:pPr/>
              <a:t>21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11/18/2014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11/18/2014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11/18/2014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11/18/2014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7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0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3.e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emf"/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5.e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7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emf"/><Relationship Id="rId7" Type="http://schemas.openxmlformats.org/officeDocument/2006/relationships/image" Target="../media/image39.emf"/><Relationship Id="rId2" Type="http://schemas.openxmlformats.org/officeDocument/2006/relationships/image" Target="../media/image34.emf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8.emf"/><Relationship Id="rId5" Type="http://schemas.openxmlformats.org/officeDocument/2006/relationships/image" Target="../media/image37.emf"/><Relationship Id="rId4" Type="http://schemas.openxmlformats.org/officeDocument/2006/relationships/image" Target="../media/image36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4.emf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3.gif"/><Relationship Id="rId4" Type="http://schemas.openxmlformats.org/officeDocument/2006/relationships/image" Target="../media/image42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9.png"/><Relationship Id="rId4" Type="http://schemas.openxmlformats.org/officeDocument/2006/relationships/image" Target="../media/image48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0.emf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0.emf"/><Relationship Id="rId4" Type="http://schemas.openxmlformats.org/officeDocument/2006/relationships/image" Target="../media/image9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BME 498: Simulation of Human Movement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Scaling and Inverse Kinematics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337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Inverse Kinematics: Background on Rotation Matrices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3520" y="1640764"/>
            <a:ext cx="8655529" cy="52172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570075" y="1822075"/>
            <a:ext cx="248388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>
                <a:solidFill>
                  <a:srgbClr val="FF0000"/>
                </a:solidFill>
              </a:rPr>
              <a:t>What is </a:t>
            </a:r>
            <a:r>
              <a:rPr lang="en-US" sz="3600" baseline="30000" dirty="0" err="1" smtClean="0">
                <a:solidFill>
                  <a:srgbClr val="FF0000"/>
                </a:solidFill>
              </a:rPr>
              <a:t>f</a:t>
            </a:r>
            <a:r>
              <a:rPr lang="en-US" sz="3600" dirty="0" err="1" smtClean="0">
                <a:solidFill>
                  <a:srgbClr val="FF0000"/>
                </a:solidFill>
              </a:rPr>
              <a:t>R</a:t>
            </a:r>
            <a:r>
              <a:rPr lang="en-US" sz="3600" baseline="30000" dirty="0" err="1" smtClean="0">
                <a:solidFill>
                  <a:srgbClr val="FF0000"/>
                </a:solidFill>
              </a:rPr>
              <a:t>p</a:t>
            </a:r>
            <a:r>
              <a:rPr lang="en-US" sz="3600" dirty="0" smtClean="0">
                <a:solidFill>
                  <a:srgbClr val="FF0000"/>
                </a:solidFill>
              </a:rPr>
              <a:t> in 3d?</a:t>
            </a:r>
            <a:endParaRPr lang="en-US" sz="3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216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Inverse Kinematics: Background on Rotation Matrices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834"/>
          <a:stretch/>
        </p:blipFill>
        <p:spPr bwMode="auto">
          <a:xfrm>
            <a:off x="1592317" y="2289588"/>
            <a:ext cx="2405042" cy="45684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5915" y="1672799"/>
            <a:ext cx="5727974" cy="3915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1225" y="2727762"/>
            <a:ext cx="4259809" cy="23883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3190"/>
          <a:stretch/>
        </p:blipFill>
        <p:spPr bwMode="auto">
          <a:xfrm>
            <a:off x="120869" y="2289588"/>
            <a:ext cx="1471448" cy="45684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5" name="Group 4"/>
          <p:cNvGrpSpPr/>
          <p:nvPr/>
        </p:nvGrpSpPr>
        <p:grpSpPr>
          <a:xfrm>
            <a:off x="7493888" y="2853560"/>
            <a:ext cx="1650111" cy="3201642"/>
            <a:chOff x="7493888" y="2853560"/>
            <a:chExt cx="1650111" cy="3201642"/>
          </a:xfrm>
        </p:grpSpPr>
        <p:sp>
          <p:nvSpPr>
            <p:cNvPr id="3" name="Rectangle 2"/>
            <p:cNvSpPr/>
            <p:nvPr/>
          </p:nvSpPr>
          <p:spPr>
            <a:xfrm>
              <a:off x="7882759" y="2853560"/>
              <a:ext cx="614855" cy="2128344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7493888" y="5131872"/>
              <a:ext cx="1650111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rgbClr val="FF0000"/>
                  </a:solidFill>
                </a:rPr>
                <a:t>Note: [0 0 1] for axis rotated about</a:t>
              </a:r>
              <a:endParaRPr lang="en-US" dirty="0">
                <a:solidFill>
                  <a:srgbClr val="FF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714806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Inverse Kinematics: Background on Rotation Matrices</a:t>
            </a: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8272"/>
          <a:stretch/>
        </p:blipFill>
        <p:spPr bwMode="auto">
          <a:xfrm>
            <a:off x="1" y="2529545"/>
            <a:ext cx="2364828" cy="41102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8442" y="1703991"/>
            <a:ext cx="6022427" cy="5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7076" y="2829911"/>
            <a:ext cx="4032523" cy="23392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573"/>
          <a:stretch/>
        </p:blipFill>
        <p:spPr bwMode="auto">
          <a:xfrm>
            <a:off x="2238701" y="2529544"/>
            <a:ext cx="1587062" cy="41102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726712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Inverse Kinematics: Background on Rotation Matrices</a:t>
            </a: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144319"/>
            <a:ext cx="3094064" cy="42688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6701" y="1556352"/>
            <a:ext cx="5085886" cy="5404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4692" y="2805112"/>
            <a:ext cx="4186894" cy="2416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981291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Inverse Kinematics: Background on Rotation Matrices</a:t>
            </a: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385" t="17223"/>
          <a:stretch/>
        </p:blipFill>
        <p:spPr bwMode="auto">
          <a:xfrm>
            <a:off x="0" y="2186133"/>
            <a:ext cx="3342290" cy="43186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0" y="1601358"/>
            <a:ext cx="334229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rgbClr val="FF0000"/>
                </a:solidFill>
              </a:rPr>
              <a:t>What is </a:t>
            </a:r>
            <a:r>
              <a:rPr lang="en-US" sz="3200" baseline="30000" dirty="0" err="1" smtClean="0">
                <a:solidFill>
                  <a:srgbClr val="FF0000"/>
                </a:solidFill>
              </a:rPr>
              <a:t>f</a:t>
            </a:r>
            <a:r>
              <a:rPr lang="en-US" sz="3200" dirty="0" err="1" smtClean="0">
                <a:solidFill>
                  <a:srgbClr val="FF0000"/>
                </a:solidFill>
              </a:rPr>
              <a:t>R</a:t>
            </a:r>
            <a:r>
              <a:rPr lang="en-US" sz="3200" baseline="30000" dirty="0" err="1" smtClean="0">
                <a:solidFill>
                  <a:srgbClr val="FF0000"/>
                </a:solidFill>
              </a:rPr>
              <a:t>p</a:t>
            </a:r>
            <a:r>
              <a:rPr lang="en-US" sz="3200" dirty="0" smtClean="0">
                <a:solidFill>
                  <a:srgbClr val="FF0000"/>
                </a:solidFill>
              </a:rPr>
              <a:t> in 3d?</a:t>
            </a:r>
            <a:endParaRPr lang="en-US" sz="3200" dirty="0">
              <a:solidFill>
                <a:srgbClr val="FF0000"/>
              </a:solidFill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3556823" y="1965118"/>
            <a:ext cx="5382226" cy="1426676"/>
            <a:chOff x="3556823" y="1965118"/>
            <a:chExt cx="5382226" cy="1426676"/>
          </a:xfrm>
        </p:grpSpPr>
        <p:pic>
          <p:nvPicPr>
            <p:cNvPr id="9218" name="Picture 2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9871" b="14672"/>
            <a:stretch/>
          </p:blipFill>
          <p:spPr bwMode="auto">
            <a:xfrm>
              <a:off x="3556823" y="1965118"/>
              <a:ext cx="5382226" cy="78034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3" name="TextBox 2"/>
            <p:cNvSpPr txBox="1"/>
            <p:nvPr/>
          </p:nvSpPr>
          <p:spPr>
            <a:xfrm>
              <a:off x="5073403" y="2727828"/>
              <a:ext cx="974369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>
                  <a:solidFill>
                    <a:srgbClr val="FF0000"/>
                  </a:solidFill>
                </a:rPr>
                <a:t>1</a:t>
              </a:r>
              <a:r>
                <a:rPr lang="en-US" baseline="30000" dirty="0" smtClean="0">
                  <a:solidFill>
                    <a:srgbClr val="FF0000"/>
                  </a:solidFill>
                </a:rPr>
                <a:t>st</a:t>
              </a:r>
              <a:r>
                <a:rPr lang="en-US" dirty="0" smtClean="0">
                  <a:solidFill>
                    <a:srgbClr val="FF0000"/>
                  </a:solidFill>
                </a:rPr>
                <a:t> rotation</a:t>
              </a:r>
              <a:endParaRPr lang="en-US" dirty="0">
                <a:solidFill>
                  <a:srgbClr val="FF0000"/>
                </a:solidFill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6471278" y="2745463"/>
              <a:ext cx="974369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>
                  <a:solidFill>
                    <a:srgbClr val="FF0000"/>
                  </a:solidFill>
                </a:rPr>
                <a:t>2</a:t>
              </a:r>
              <a:r>
                <a:rPr lang="en-US" baseline="30000" dirty="0" smtClean="0">
                  <a:solidFill>
                    <a:srgbClr val="FF0000"/>
                  </a:solidFill>
                </a:rPr>
                <a:t>nd</a:t>
              </a:r>
              <a:r>
                <a:rPr lang="en-US" dirty="0">
                  <a:solidFill>
                    <a:srgbClr val="FF0000"/>
                  </a:solidFill>
                </a:rPr>
                <a:t> </a:t>
              </a:r>
              <a:r>
                <a:rPr lang="en-US" dirty="0" smtClean="0">
                  <a:solidFill>
                    <a:srgbClr val="FF0000"/>
                  </a:solidFill>
                </a:rPr>
                <a:t>rotation</a:t>
              </a:r>
              <a:endParaRPr lang="en-US" dirty="0">
                <a:solidFill>
                  <a:srgbClr val="FF0000"/>
                </a:solidFill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7727263" y="2745462"/>
              <a:ext cx="974369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>
                  <a:solidFill>
                    <a:srgbClr val="FF0000"/>
                  </a:solidFill>
                </a:rPr>
                <a:t>3</a:t>
              </a:r>
              <a:r>
                <a:rPr lang="en-US" baseline="30000" dirty="0" smtClean="0">
                  <a:solidFill>
                    <a:srgbClr val="FF0000"/>
                  </a:solidFill>
                </a:rPr>
                <a:t>rd</a:t>
              </a:r>
              <a:r>
                <a:rPr lang="en-US" dirty="0">
                  <a:solidFill>
                    <a:srgbClr val="FF0000"/>
                  </a:solidFill>
                </a:rPr>
                <a:t> </a:t>
              </a:r>
              <a:r>
                <a:rPr lang="en-US" dirty="0" smtClean="0">
                  <a:solidFill>
                    <a:srgbClr val="FF0000"/>
                  </a:solidFill>
                </a:rPr>
                <a:t>rotation</a:t>
              </a:r>
              <a:endParaRPr lang="en-US" dirty="0">
                <a:solidFill>
                  <a:srgbClr val="FF0000"/>
                </a:solidFill>
              </a:endParaRPr>
            </a:p>
          </p:txBody>
        </p:sp>
      </p:grp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081" y="3485958"/>
            <a:ext cx="5801710" cy="1719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908789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Inverse Kinematics: Background on Rotation Matrices</a:t>
            </a: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5132"/>
          <a:stretch/>
        </p:blipFill>
        <p:spPr bwMode="auto">
          <a:xfrm>
            <a:off x="-2" y="2102067"/>
            <a:ext cx="9144000" cy="10825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48" t="50000"/>
          <a:stretch/>
        </p:blipFill>
        <p:spPr bwMode="auto">
          <a:xfrm>
            <a:off x="262757" y="3653026"/>
            <a:ext cx="8618483" cy="12064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0" y="1555136"/>
            <a:ext cx="518685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Good exercise to test your knowledge:</a:t>
            </a:r>
            <a:endParaRPr lang="en-US" sz="24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872" t="12184" r="24812" b="10805"/>
          <a:stretch/>
        </p:blipFill>
        <p:spPr bwMode="auto">
          <a:xfrm>
            <a:off x="9443545" y="2626"/>
            <a:ext cx="3846786" cy="68546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51850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Inverse Kinematics: Moving Coordinate Systems</a:t>
            </a:r>
            <a:endParaRPr lang="en-US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41" t="7416" r="6766"/>
          <a:stretch/>
        </p:blipFill>
        <p:spPr bwMode="auto">
          <a:xfrm>
            <a:off x="0" y="2727444"/>
            <a:ext cx="4530220" cy="33738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5" name="Group 4"/>
          <p:cNvGrpSpPr/>
          <p:nvPr/>
        </p:nvGrpSpPr>
        <p:grpSpPr>
          <a:xfrm>
            <a:off x="3683037" y="1813272"/>
            <a:ext cx="3033073" cy="1639386"/>
            <a:chOff x="3683037" y="1813272"/>
            <a:chExt cx="3033073" cy="1639386"/>
          </a:xfrm>
        </p:grpSpPr>
        <p:sp>
          <p:nvSpPr>
            <p:cNvPr id="3" name="Circular Arrow 2"/>
            <p:cNvSpPr/>
            <p:nvPr/>
          </p:nvSpPr>
          <p:spPr>
            <a:xfrm rot="204995">
              <a:off x="3909849" y="2002230"/>
              <a:ext cx="2270235" cy="1450428"/>
            </a:xfrm>
            <a:prstGeom prst="circularArrow">
              <a:avLst>
                <a:gd name="adj1" fmla="val 878"/>
                <a:gd name="adj2" fmla="val 1142319"/>
                <a:gd name="adj3" fmla="val 20457679"/>
                <a:gd name="adj4" fmla="val 10800000"/>
                <a:gd name="adj5" fmla="val 11577"/>
              </a:avLst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3683037" y="1813272"/>
              <a:ext cx="303307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rgbClr val="FF0000"/>
                  </a:solidFill>
                </a:rPr>
                <a:t>Applied to human movement</a:t>
              </a:r>
              <a:endParaRPr lang="en-US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4530220" y="1166941"/>
            <a:ext cx="4613780" cy="5395990"/>
            <a:chOff x="4530220" y="1166941"/>
            <a:chExt cx="4613780" cy="5395990"/>
          </a:xfrm>
        </p:grpSpPr>
        <p:pic>
          <p:nvPicPr>
            <p:cNvPr id="3076" name="Picture 4"/>
            <p:cNvPicPr>
              <a:picLocks noChangeAspect="1" noChangeArrowheads="1"/>
            </p:cNvPicPr>
            <p:nvPr/>
          </p:nvPicPr>
          <p:blipFill rotWithShape="1"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4776" r="9692"/>
            <a:stretch/>
          </p:blipFill>
          <p:spPr bwMode="auto">
            <a:xfrm>
              <a:off x="4530220" y="1808531"/>
              <a:ext cx="4613780" cy="451794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6" name="TextBox 5"/>
            <p:cNvSpPr txBox="1"/>
            <p:nvPr/>
          </p:nvSpPr>
          <p:spPr>
            <a:xfrm>
              <a:off x="5044966" y="5639601"/>
              <a:ext cx="1957972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rgbClr val="FF0000"/>
                  </a:solidFill>
                </a:rPr>
                <a:t>Motion capture data collected in this frame</a:t>
              </a:r>
              <a:endParaRPr lang="en-US" dirty="0">
                <a:solidFill>
                  <a:srgbClr val="FF0000"/>
                </a:solidFill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7186028" y="1166941"/>
              <a:ext cx="195797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rgbClr val="FF0000"/>
                  </a:solidFill>
                </a:rPr>
                <a:t>These frames have clinical relevance</a:t>
              </a:r>
              <a:endParaRPr lang="en-US" dirty="0">
                <a:solidFill>
                  <a:srgbClr val="FF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060955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Inverse Kinematics: Linear Transformation</a:t>
            </a:r>
            <a:endParaRPr lang="en-US" dirty="0"/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472" r="30970" b="79196"/>
          <a:stretch/>
        </p:blipFill>
        <p:spPr bwMode="auto">
          <a:xfrm>
            <a:off x="2885089" y="1923433"/>
            <a:ext cx="1684583" cy="4886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7" name="Group 6"/>
          <p:cNvGrpSpPr/>
          <p:nvPr/>
        </p:nvGrpSpPr>
        <p:grpSpPr>
          <a:xfrm>
            <a:off x="0" y="2738754"/>
            <a:ext cx="5391597" cy="1244064"/>
            <a:chOff x="0" y="2738754"/>
            <a:chExt cx="5391597" cy="1244064"/>
          </a:xfrm>
        </p:grpSpPr>
        <p:sp>
          <p:nvSpPr>
            <p:cNvPr id="3" name="TextBox 2"/>
            <p:cNvSpPr txBox="1"/>
            <p:nvPr/>
          </p:nvSpPr>
          <p:spPr>
            <a:xfrm>
              <a:off x="2459420" y="2782489"/>
              <a:ext cx="2932177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b="1" dirty="0" smtClean="0"/>
                <a:t>P</a:t>
              </a:r>
              <a:r>
                <a:rPr lang="en-US" sz="2400" dirty="0" smtClean="0"/>
                <a:t> = </a:t>
              </a:r>
              <a:r>
                <a:rPr lang="en-US" sz="2400" dirty="0" err="1" smtClean="0"/>
                <a:t>P</a:t>
              </a:r>
              <a:r>
                <a:rPr lang="en-US" sz="2400" baseline="-25000" dirty="0" err="1" smtClean="0"/>
                <a:t>x</a:t>
              </a:r>
              <a:r>
                <a:rPr lang="en-US" sz="2400" b="1" dirty="0" err="1" smtClean="0"/>
                <a:t>I</a:t>
              </a:r>
              <a:r>
                <a:rPr lang="en-US" sz="2400" dirty="0" smtClean="0"/>
                <a:t> + </a:t>
              </a:r>
              <a:r>
                <a:rPr lang="en-US" sz="2400" dirty="0" err="1" smtClean="0"/>
                <a:t>P</a:t>
              </a:r>
              <a:r>
                <a:rPr lang="en-US" sz="2400" baseline="-25000" dirty="0" err="1" smtClean="0"/>
                <a:t>y</a:t>
              </a:r>
              <a:r>
                <a:rPr lang="en-US" sz="2400" b="1" dirty="0" err="1" smtClean="0"/>
                <a:t>J</a:t>
              </a:r>
              <a:r>
                <a:rPr lang="en-US" sz="2400" dirty="0" smtClean="0"/>
                <a:t> + </a:t>
              </a:r>
              <a:r>
                <a:rPr lang="en-US" sz="2400" dirty="0" err="1" smtClean="0"/>
                <a:t>P</a:t>
              </a:r>
              <a:r>
                <a:rPr lang="en-US" sz="2400" baseline="-25000" dirty="0" err="1" smtClean="0"/>
                <a:t>z</a:t>
              </a:r>
              <a:r>
                <a:rPr lang="en-US" sz="2400" b="1" dirty="0" err="1" smtClean="0"/>
                <a:t>K</a:t>
              </a:r>
              <a:endParaRPr lang="en-US" sz="2400" b="1" dirty="0" smtClean="0"/>
            </a:p>
            <a:p>
              <a:r>
                <a:rPr lang="en-US" sz="2400" b="1" dirty="0" smtClean="0"/>
                <a:t>O</a:t>
              </a:r>
              <a:r>
                <a:rPr lang="en-US" sz="2400" dirty="0" smtClean="0"/>
                <a:t> </a:t>
              </a:r>
              <a:r>
                <a:rPr lang="en-US" sz="2400" dirty="0"/>
                <a:t>= </a:t>
              </a:r>
              <a:r>
                <a:rPr lang="en-US" sz="2400" dirty="0" err="1" smtClean="0"/>
                <a:t>O</a:t>
              </a:r>
              <a:r>
                <a:rPr lang="en-US" sz="2400" baseline="-25000" dirty="0" err="1" smtClean="0"/>
                <a:t>x</a:t>
              </a:r>
              <a:r>
                <a:rPr lang="en-US" sz="2400" b="1" dirty="0" err="1" smtClean="0"/>
                <a:t>I</a:t>
              </a:r>
              <a:r>
                <a:rPr lang="en-US" sz="2400" dirty="0" smtClean="0"/>
                <a:t> </a:t>
              </a:r>
              <a:r>
                <a:rPr lang="en-US" sz="2400" dirty="0"/>
                <a:t>+ </a:t>
              </a:r>
              <a:r>
                <a:rPr lang="en-US" sz="2400" dirty="0" err="1" smtClean="0"/>
                <a:t>O</a:t>
              </a:r>
              <a:r>
                <a:rPr lang="en-US" sz="2400" baseline="-25000" dirty="0" err="1" smtClean="0"/>
                <a:t>y</a:t>
              </a:r>
              <a:r>
                <a:rPr lang="en-US" sz="2400" b="1" dirty="0" err="1" smtClean="0"/>
                <a:t>J</a:t>
              </a:r>
              <a:r>
                <a:rPr lang="en-US" sz="2400" dirty="0" smtClean="0"/>
                <a:t> </a:t>
              </a:r>
              <a:r>
                <a:rPr lang="en-US" sz="2400" dirty="0"/>
                <a:t>+ </a:t>
              </a:r>
              <a:r>
                <a:rPr lang="en-US" sz="2400" dirty="0" err="1" smtClean="0"/>
                <a:t>O</a:t>
              </a:r>
              <a:r>
                <a:rPr lang="en-US" sz="2400" baseline="-25000" dirty="0" err="1" smtClean="0"/>
                <a:t>z</a:t>
              </a:r>
              <a:r>
                <a:rPr lang="en-US" sz="2400" b="1" dirty="0" err="1" smtClean="0"/>
                <a:t>K</a:t>
              </a:r>
              <a:endParaRPr lang="en-US" sz="2400" b="1" dirty="0"/>
            </a:p>
            <a:p>
              <a:r>
                <a:rPr lang="en-US" sz="2400" b="1" dirty="0" smtClean="0"/>
                <a:t>P’</a:t>
              </a:r>
              <a:r>
                <a:rPr lang="en-US" sz="2400" dirty="0" smtClean="0"/>
                <a:t> </a:t>
              </a:r>
              <a:r>
                <a:rPr lang="en-US" sz="2400" dirty="0"/>
                <a:t>= </a:t>
              </a:r>
              <a:r>
                <a:rPr lang="en-US" sz="2400" dirty="0" err="1" smtClean="0"/>
                <a:t>P’</a:t>
              </a:r>
              <a:r>
                <a:rPr lang="en-US" sz="2400" baseline="-25000" dirty="0" err="1" smtClean="0"/>
                <a:t>x</a:t>
              </a:r>
              <a:r>
                <a:rPr lang="en-US" sz="2400" b="1" dirty="0" err="1" smtClean="0"/>
                <a:t>I</a:t>
              </a:r>
              <a:r>
                <a:rPr lang="en-US" sz="2400" dirty="0" smtClean="0"/>
                <a:t> </a:t>
              </a:r>
              <a:r>
                <a:rPr lang="en-US" sz="2400" dirty="0"/>
                <a:t>+ </a:t>
              </a:r>
              <a:r>
                <a:rPr lang="en-US" sz="2400" dirty="0" err="1" smtClean="0"/>
                <a:t>P’</a:t>
              </a:r>
              <a:r>
                <a:rPr lang="en-US" sz="2400" baseline="-25000" dirty="0" err="1" smtClean="0"/>
                <a:t>y</a:t>
              </a:r>
              <a:r>
                <a:rPr lang="en-US" sz="2400" b="1" dirty="0" err="1" smtClean="0"/>
                <a:t>J</a:t>
              </a:r>
              <a:r>
                <a:rPr lang="en-US" sz="2400" dirty="0" smtClean="0"/>
                <a:t> </a:t>
              </a:r>
              <a:r>
                <a:rPr lang="en-US" sz="2400" dirty="0"/>
                <a:t>+ </a:t>
              </a:r>
              <a:r>
                <a:rPr lang="en-US" sz="2400" dirty="0" err="1" smtClean="0"/>
                <a:t>P’</a:t>
              </a:r>
              <a:r>
                <a:rPr lang="en-US" sz="2400" baseline="-25000" dirty="0" err="1" smtClean="0"/>
                <a:t>z</a:t>
              </a:r>
              <a:r>
                <a:rPr lang="en-US" sz="2400" b="1" dirty="0" err="1" smtClean="0"/>
                <a:t>K</a:t>
              </a:r>
              <a:endParaRPr lang="en-US" sz="2400" b="1" dirty="0"/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0" y="2738754"/>
              <a:ext cx="2459420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rgbClr val="FF0000"/>
                  </a:solidFill>
                </a:rPr>
                <a:t>Note that these vectors are expressed in the same reference frame, global XYZ</a:t>
              </a:r>
              <a:endParaRPr lang="en-US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5155325" y="1407913"/>
            <a:ext cx="3832040" cy="5339728"/>
            <a:chOff x="5092261" y="1407913"/>
            <a:chExt cx="3832040" cy="5339728"/>
          </a:xfrm>
        </p:grpSpPr>
        <p:pic>
          <p:nvPicPr>
            <p:cNvPr id="4099" name="Picture 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92261" y="1407913"/>
              <a:ext cx="3832040" cy="533972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5" name="TextBox 4"/>
            <p:cNvSpPr txBox="1"/>
            <p:nvPr/>
          </p:nvSpPr>
          <p:spPr>
            <a:xfrm>
              <a:off x="5893248" y="2538248"/>
              <a:ext cx="125386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rgbClr val="FF0000"/>
                  </a:solidFill>
                </a:rPr>
                <a:t>Vector addition</a:t>
              </a:r>
              <a:endParaRPr lang="en-US" dirty="0">
                <a:solidFill>
                  <a:srgbClr val="FF0000"/>
                </a:solidFill>
              </a:endParaRPr>
            </a:p>
          </p:txBody>
        </p:sp>
      </p:grpSp>
      <p:pic>
        <p:nvPicPr>
          <p:cNvPr id="10" name="Picture 4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516"/>
          <a:stretch/>
        </p:blipFill>
        <p:spPr bwMode="auto">
          <a:xfrm>
            <a:off x="1474010" y="4240925"/>
            <a:ext cx="3618251" cy="17261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704556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Inverse Kinematics: Linear + Rotational Transformation</a:t>
            </a:r>
            <a:endParaRPr lang="en-US" dirty="0"/>
          </a:p>
        </p:txBody>
      </p:sp>
      <p:pic>
        <p:nvPicPr>
          <p:cNvPr id="5127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14950" y="1478236"/>
            <a:ext cx="3829050" cy="5340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3" name="Group 12"/>
          <p:cNvGrpSpPr/>
          <p:nvPr/>
        </p:nvGrpSpPr>
        <p:grpSpPr>
          <a:xfrm>
            <a:off x="0" y="1855885"/>
            <a:ext cx="5391597" cy="1244064"/>
            <a:chOff x="0" y="2738754"/>
            <a:chExt cx="5391597" cy="1244064"/>
          </a:xfrm>
        </p:grpSpPr>
        <p:sp>
          <p:nvSpPr>
            <p:cNvPr id="14" name="TextBox 13"/>
            <p:cNvSpPr txBox="1"/>
            <p:nvPr/>
          </p:nvSpPr>
          <p:spPr>
            <a:xfrm>
              <a:off x="2459420" y="2782489"/>
              <a:ext cx="2932177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b="1" dirty="0" smtClean="0"/>
                <a:t>P</a:t>
              </a:r>
              <a:r>
                <a:rPr lang="en-US" sz="2400" dirty="0" smtClean="0"/>
                <a:t> = </a:t>
              </a:r>
              <a:r>
                <a:rPr lang="en-US" sz="2400" dirty="0" err="1" smtClean="0"/>
                <a:t>P</a:t>
              </a:r>
              <a:r>
                <a:rPr lang="en-US" sz="2400" baseline="-25000" dirty="0" err="1" smtClean="0"/>
                <a:t>x</a:t>
              </a:r>
              <a:r>
                <a:rPr lang="en-US" sz="2400" b="1" dirty="0" err="1" smtClean="0"/>
                <a:t>I</a:t>
              </a:r>
              <a:r>
                <a:rPr lang="en-US" sz="2400" dirty="0" smtClean="0"/>
                <a:t> + </a:t>
              </a:r>
              <a:r>
                <a:rPr lang="en-US" sz="2400" dirty="0" err="1" smtClean="0"/>
                <a:t>P</a:t>
              </a:r>
              <a:r>
                <a:rPr lang="en-US" sz="2400" baseline="-25000" dirty="0" err="1" smtClean="0"/>
                <a:t>y</a:t>
              </a:r>
              <a:r>
                <a:rPr lang="en-US" sz="2400" b="1" dirty="0" err="1" smtClean="0"/>
                <a:t>J</a:t>
              </a:r>
              <a:r>
                <a:rPr lang="en-US" sz="2400" dirty="0" smtClean="0"/>
                <a:t> + </a:t>
              </a:r>
              <a:r>
                <a:rPr lang="en-US" sz="2400" dirty="0" err="1" smtClean="0"/>
                <a:t>P</a:t>
              </a:r>
              <a:r>
                <a:rPr lang="en-US" sz="2400" baseline="-25000" dirty="0" err="1" smtClean="0"/>
                <a:t>z</a:t>
              </a:r>
              <a:r>
                <a:rPr lang="en-US" sz="2400" b="1" dirty="0" err="1" smtClean="0"/>
                <a:t>K</a:t>
              </a:r>
              <a:endParaRPr lang="en-US" sz="2400" b="1" dirty="0" smtClean="0"/>
            </a:p>
            <a:p>
              <a:r>
                <a:rPr lang="en-US" sz="2400" b="1" dirty="0" smtClean="0"/>
                <a:t>O</a:t>
              </a:r>
              <a:r>
                <a:rPr lang="en-US" sz="2400" dirty="0" smtClean="0"/>
                <a:t> </a:t>
              </a:r>
              <a:r>
                <a:rPr lang="en-US" sz="2400" dirty="0"/>
                <a:t>= </a:t>
              </a:r>
              <a:r>
                <a:rPr lang="en-US" sz="2400" dirty="0" err="1" smtClean="0"/>
                <a:t>O</a:t>
              </a:r>
              <a:r>
                <a:rPr lang="en-US" sz="2400" baseline="-25000" dirty="0" err="1" smtClean="0"/>
                <a:t>x</a:t>
              </a:r>
              <a:r>
                <a:rPr lang="en-US" sz="2400" b="1" dirty="0" err="1" smtClean="0"/>
                <a:t>I</a:t>
              </a:r>
              <a:r>
                <a:rPr lang="en-US" sz="2400" dirty="0" smtClean="0"/>
                <a:t> </a:t>
              </a:r>
              <a:r>
                <a:rPr lang="en-US" sz="2400" dirty="0"/>
                <a:t>+ </a:t>
              </a:r>
              <a:r>
                <a:rPr lang="en-US" sz="2400" dirty="0" err="1" smtClean="0"/>
                <a:t>O</a:t>
              </a:r>
              <a:r>
                <a:rPr lang="en-US" sz="2400" baseline="-25000" dirty="0" err="1" smtClean="0"/>
                <a:t>y</a:t>
              </a:r>
              <a:r>
                <a:rPr lang="en-US" sz="2400" b="1" dirty="0" err="1" smtClean="0"/>
                <a:t>J</a:t>
              </a:r>
              <a:r>
                <a:rPr lang="en-US" sz="2400" dirty="0" smtClean="0"/>
                <a:t> </a:t>
              </a:r>
              <a:r>
                <a:rPr lang="en-US" sz="2400" dirty="0"/>
                <a:t>+ </a:t>
              </a:r>
              <a:r>
                <a:rPr lang="en-US" sz="2400" dirty="0" err="1" smtClean="0"/>
                <a:t>O</a:t>
              </a:r>
              <a:r>
                <a:rPr lang="en-US" sz="2400" baseline="-25000" dirty="0" err="1" smtClean="0"/>
                <a:t>z</a:t>
              </a:r>
              <a:r>
                <a:rPr lang="en-US" sz="2400" b="1" dirty="0" err="1" smtClean="0"/>
                <a:t>K</a:t>
              </a:r>
              <a:endParaRPr lang="en-US" sz="2400" b="1" dirty="0"/>
            </a:p>
            <a:p>
              <a:r>
                <a:rPr lang="en-US" sz="2400" b="1" dirty="0" smtClean="0">
                  <a:solidFill>
                    <a:srgbClr val="0070C0"/>
                  </a:solidFill>
                </a:rPr>
                <a:t>P’</a:t>
              </a:r>
              <a:r>
                <a:rPr lang="en-US" sz="2400" dirty="0" smtClean="0">
                  <a:solidFill>
                    <a:srgbClr val="0070C0"/>
                  </a:solidFill>
                </a:rPr>
                <a:t> </a:t>
              </a:r>
              <a:r>
                <a:rPr lang="en-US" sz="2400" dirty="0">
                  <a:solidFill>
                    <a:srgbClr val="0070C0"/>
                  </a:solidFill>
                </a:rPr>
                <a:t>= </a:t>
              </a:r>
              <a:r>
                <a:rPr lang="en-US" sz="2400" dirty="0" err="1" smtClean="0">
                  <a:solidFill>
                    <a:srgbClr val="0070C0"/>
                  </a:solidFill>
                </a:rPr>
                <a:t>P’</a:t>
              </a:r>
              <a:r>
                <a:rPr lang="en-US" sz="2400" baseline="-25000" dirty="0" err="1" smtClean="0">
                  <a:solidFill>
                    <a:srgbClr val="0070C0"/>
                  </a:solidFill>
                </a:rPr>
                <a:t>x</a:t>
              </a:r>
              <a:r>
                <a:rPr lang="en-US" sz="2400" b="1" dirty="0" err="1" smtClean="0">
                  <a:solidFill>
                    <a:srgbClr val="0070C0"/>
                  </a:solidFill>
                </a:rPr>
                <a:t>i</a:t>
              </a:r>
              <a:r>
                <a:rPr lang="en-US" sz="2400" dirty="0" smtClean="0">
                  <a:solidFill>
                    <a:srgbClr val="0070C0"/>
                  </a:solidFill>
                </a:rPr>
                <a:t> </a:t>
              </a:r>
              <a:r>
                <a:rPr lang="en-US" sz="2400" dirty="0">
                  <a:solidFill>
                    <a:srgbClr val="0070C0"/>
                  </a:solidFill>
                </a:rPr>
                <a:t>+ </a:t>
              </a:r>
              <a:r>
                <a:rPr lang="en-US" sz="2400" dirty="0" err="1" smtClean="0">
                  <a:solidFill>
                    <a:srgbClr val="0070C0"/>
                  </a:solidFill>
                </a:rPr>
                <a:t>P’</a:t>
              </a:r>
              <a:r>
                <a:rPr lang="en-US" sz="2400" baseline="-25000" dirty="0" err="1" smtClean="0">
                  <a:solidFill>
                    <a:srgbClr val="0070C0"/>
                  </a:solidFill>
                </a:rPr>
                <a:t>y</a:t>
              </a:r>
              <a:r>
                <a:rPr lang="en-US" sz="2400" b="1" dirty="0" err="1" smtClean="0">
                  <a:solidFill>
                    <a:srgbClr val="0070C0"/>
                  </a:solidFill>
                </a:rPr>
                <a:t>j</a:t>
              </a:r>
              <a:r>
                <a:rPr lang="en-US" sz="2400" dirty="0" smtClean="0">
                  <a:solidFill>
                    <a:srgbClr val="0070C0"/>
                  </a:solidFill>
                </a:rPr>
                <a:t> </a:t>
              </a:r>
              <a:r>
                <a:rPr lang="en-US" sz="2400" dirty="0">
                  <a:solidFill>
                    <a:srgbClr val="0070C0"/>
                  </a:solidFill>
                </a:rPr>
                <a:t>+ </a:t>
              </a:r>
              <a:r>
                <a:rPr lang="en-US" sz="2400" dirty="0" err="1" smtClean="0">
                  <a:solidFill>
                    <a:srgbClr val="0070C0"/>
                  </a:solidFill>
                </a:rPr>
                <a:t>P’</a:t>
              </a:r>
              <a:r>
                <a:rPr lang="en-US" sz="2400" baseline="-25000" dirty="0" err="1" smtClean="0">
                  <a:solidFill>
                    <a:srgbClr val="0070C0"/>
                  </a:solidFill>
                </a:rPr>
                <a:t>z</a:t>
              </a:r>
              <a:r>
                <a:rPr lang="en-US" sz="2400" b="1" dirty="0" err="1" smtClean="0">
                  <a:solidFill>
                    <a:srgbClr val="0070C0"/>
                  </a:solidFill>
                </a:rPr>
                <a:t>k</a:t>
              </a:r>
              <a:endParaRPr lang="en-US" sz="2400" b="1" dirty="0">
                <a:solidFill>
                  <a:srgbClr val="0070C0"/>
                </a:solidFill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0" y="2738754"/>
              <a:ext cx="2459420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rgbClr val="FF0000"/>
                  </a:solidFill>
                </a:rPr>
                <a:t>These vectors have to be expressed in the same reference frame to be added.</a:t>
              </a:r>
              <a:endParaRPr lang="en-US" dirty="0">
                <a:solidFill>
                  <a:srgbClr val="FF0000"/>
                </a:solidFill>
              </a:endParaRPr>
            </a:p>
          </p:txBody>
        </p:sp>
      </p:grpSp>
      <p:pic>
        <p:nvPicPr>
          <p:cNvPr id="5128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9616" y="3766971"/>
            <a:ext cx="2016609" cy="6475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8" name="Group 7"/>
          <p:cNvGrpSpPr/>
          <p:nvPr/>
        </p:nvGrpSpPr>
        <p:grpSpPr>
          <a:xfrm>
            <a:off x="1355838" y="3894083"/>
            <a:ext cx="3249085" cy="2088991"/>
            <a:chOff x="1355838" y="3894083"/>
            <a:chExt cx="3249085" cy="2088991"/>
          </a:xfrm>
        </p:grpSpPr>
        <p:sp>
          <p:nvSpPr>
            <p:cNvPr id="17" name="TextBox 16"/>
            <p:cNvSpPr txBox="1"/>
            <p:nvPr/>
          </p:nvSpPr>
          <p:spPr>
            <a:xfrm>
              <a:off x="1355838" y="5059744"/>
              <a:ext cx="3249085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rgbClr val="FF0000"/>
                  </a:solidFill>
                </a:rPr>
                <a:t>R’ converts </a:t>
              </a:r>
              <a:r>
                <a:rPr lang="en-US" dirty="0" err="1" smtClean="0">
                  <a:solidFill>
                    <a:srgbClr val="FF0000"/>
                  </a:solidFill>
                </a:rPr>
                <a:t>ijk</a:t>
              </a:r>
              <a:r>
                <a:rPr lang="en-US" dirty="0" smtClean="0">
                  <a:solidFill>
                    <a:srgbClr val="FF0000"/>
                  </a:solidFill>
                </a:rPr>
                <a:t> into the IJK reference. Accounting for the rotation of </a:t>
              </a:r>
              <a:r>
                <a:rPr lang="en-US" dirty="0" err="1" smtClean="0">
                  <a:solidFill>
                    <a:srgbClr val="FF0000"/>
                  </a:solidFill>
                </a:rPr>
                <a:t>ijk</a:t>
              </a:r>
              <a:r>
                <a:rPr lang="en-US" dirty="0" smtClean="0">
                  <a:solidFill>
                    <a:srgbClr val="FF0000"/>
                  </a:solidFill>
                </a:rPr>
                <a:t> </a:t>
              </a:r>
              <a:r>
                <a:rPr lang="en-US" dirty="0" err="1" smtClean="0">
                  <a:solidFill>
                    <a:srgbClr val="FF0000"/>
                  </a:solidFill>
                </a:rPr>
                <a:t>wrt</a:t>
              </a:r>
              <a:r>
                <a:rPr lang="en-US" dirty="0" smtClean="0">
                  <a:solidFill>
                    <a:srgbClr val="FF0000"/>
                  </a:solidFill>
                </a:rPr>
                <a:t> IJK.</a:t>
              </a:r>
            </a:p>
          </p:txBody>
        </p:sp>
        <p:sp>
          <p:nvSpPr>
            <p:cNvPr id="4" name="Rectangle 3"/>
            <p:cNvSpPr/>
            <p:nvPr/>
          </p:nvSpPr>
          <p:spPr>
            <a:xfrm>
              <a:off x="2806262" y="3894083"/>
              <a:ext cx="331658" cy="409903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6" name="Straight Arrow Connector 5"/>
            <p:cNvCxnSpPr>
              <a:stCxn id="17" idx="0"/>
            </p:cNvCxnSpPr>
            <p:nvPr/>
          </p:nvCxnSpPr>
          <p:spPr>
            <a:xfrm flipV="1">
              <a:off x="2980381" y="4303986"/>
              <a:ext cx="0" cy="755758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2" name="TextBox 21"/>
          <p:cNvSpPr txBox="1"/>
          <p:nvPr/>
        </p:nvSpPr>
        <p:spPr>
          <a:xfrm>
            <a:off x="1355838" y="6172255"/>
            <a:ext cx="324908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R that converts IJK -&gt; </a:t>
            </a:r>
            <a:r>
              <a:rPr lang="en-US" dirty="0" err="1" smtClean="0">
                <a:solidFill>
                  <a:srgbClr val="FF0000"/>
                </a:solidFill>
              </a:rPr>
              <a:t>ijk</a:t>
            </a:r>
            <a:r>
              <a:rPr lang="en-US" dirty="0" smtClean="0">
                <a:solidFill>
                  <a:srgbClr val="FF0000"/>
                </a:solidFill>
              </a:rPr>
              <a:t> is the transpose of R’</a:t>
            </a:r>
          </a:p>
        </p:txBody>
      </p:sp>
    </p:spTree>
    <p:extLst>
      <p:ext uri="{BB962C8B-B14F-4D97-AF65-F5344CB8AC3E}">
        <p14:creationId xmlns:p14="http://schemas.microsoft.com/office/powerpoint/2010/main" val="36313737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 smtClean="0"/>
              <a:t>Inverse Kinematics: Segment/Local/Anatomical Reference Frame of the Shank</a:t>
            </a:r>
            <a:endParaRPr lang="en-US" sz="3200" dirty="0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772" t="2869" r="7150"/>
          <a:stretch/>
        </p:blipFill>
        <p:spPr bwMode="auto">
          <a:xfrm>
            <a:off x="1364776" y="1415791"/>
            <a:ext cx="2292824" cy="4863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6" name="Group 5"/>
          <p:cNvGrpSpPr/>
          <p:nvPr/>
        </p:nvGrpSpPr>
        <p:grpSpPr>
          <a:xfrm>
            <a:off x="4505326" y="2032794"/>
            <a:ext cx="4572002" cy="923330"/>
            <a:chOff x="4572000" y="1161697"/>
            <a:chExt cx="4572002" cy="923330"/>
          </a:xfrm>
        </p:grpSpPr>
        <p:pic>
          <p:nvPicPr>
            <p:cNvPr id="1030" name="Picture 6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34948"/>
            <a:stretch/>
          </p:blipFill>
          <p:spPr bwMode="auto">
            <a:xfrm>
              <a:off x="4572000" y="1415791"/>
              <a:ext cx="2428875" cy="41514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5" name="TextBox 4"/>
            <p:cNvSpPr txBox="1"/>
            <p:nvPr/>
          </p:nvSpPr>
          <p:spPr>
            <a:xfrm>
              <a:off x="7000877" y="1161697"/>
              <a:ext cx="2143125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rgbClr val="FF0000"/>
                  </a:solidFill>
                </a:rPr>
                <a:t>Find origin in IJK. Placed between epicondyles.</a:t>
              </a:r>
              <a:endParaRPr lang="en-US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4215199" y="3127081"/>
            <a:ext cx="4877893" cy="1200329"/>
            <a:chOff x="4266107" y="2066792"/>
            <a:chExt cx="4877893" cy="1200329"/>
          </a:xfrm>
        </p:grpSpPr>
        <p:pic>
          <p:nvPicPr>
            <p:cNvPr id="1031" name="Picture 7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66107" y="2250744"/>
              <a:ext cx="2695575" cy="6667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3" name="TextBox 12"/>
            <p:cNvSpPr txBox="1"/>
            <p:nvPr/>
          </p:nvSpPr>
          <p:spPr>
            <a:xfrm>
              <a:off x="7000873" y="2066792"/>
              <a:ext cx="2143127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rgbClr val="FF0000"/>
                  </a:solidFill>
                </a:rPr>
                <a:t>Find orientation of z-axis in IJK. Points along long-axis of bone.</a:t>
              </a:r>
              <a:endParaRPr lang="en-US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4521092" y="4515666"/>
            <a:ext cx="4411170" cy="923330"/>
            <a:chOff x="4946595" y="2935023"/>
            <a:chExt cx="4411170" cy="923330"/>
          </a:xfrm>
        </p:grpSpPr>
        <p:pic>
          <p:nvPicPr>
            <p:cNvPr id="1032" name="Picture 8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46595" y="3063313"/>
              <a:ext cx="1628775" cy="6667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4" name="TextBox 13"/>
            <p:cNvSpPr txBox="1"/>
            <p:nvPr/>
          </p:nvSpPr>
          <p:spPr>
            <a:xfrm>
              <a:off x="7000875" y="2935023"/>
              <a:ext cx="2356890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rgbClr val="FF0000"/>
                  </a:solidFill>
                </a:rPr>
                <a:t>Find temporary x-axis in IJK. Aligned with femur epicondyles.</a:t>
              </a:r>
              <a:endParaRPr lang="en-US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4616479" y="5675311"/>
            <a:ext cx="3841893" cy="460299"/>
            <a:chOff x="5249174" y="3758855"/>
            <a:chExt cx="3841893" cy="460299"/>
          </a:xfrm>
        </p:grpSpPr>
        <p:pic>
          <p:nvPicPr>
            <p:cNvPr id="1033" name="Picture 9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49174" y="3847679"/>
              <a:ext cx="1019175" cy="3714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5" name="TextBox 14"/>
            <p:cNvSpPr txBox="1"/>
            <p:nvPr/>
          </p:nvSpPr>
          <p:spPr>
            <a:xfrm>
              <a:off x="6947940" y="3758855"/>
              <a:ext cx="214312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rgbClr val="FF0000"/>
                  </a:solidFill>
                </a:rPr>
                <a:t>Find y-axis in IJK.</a:t>
              </a:r>
              <a:endParaRPr lang="en-US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4522462" y="6448488"/>
            <a:ext cx="3907739" cy="417228"/>
            <a:chOff x="5183328" y="4319801"/>
            <a:chExt cx="3907739" cy="417228"/>
          </a:xfrm>
        </p:grpSpPr>
        <p:pic>
          <p:nvPicPr>
            <p:cNvPr id="1034" name="Picture 10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83328" y="4365554"/>
              <a:ext cx="1019175" cy="3714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6" name="TextBox 15"/>
            <p:cNvSpPr txBox="1"/>
            <p:nvPr/>
          </p:nvSpPr>
          <p:spPr>
            <a:xfrm>
              <a:off x="6947940" y="4319801"/>
              <a:ext cx="214312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rgbClr val="FF0000"/>
                  </a:solidFill>
                </a:rPr>
                <a:t>Find x-axis in IJK</a:t>
              </a:r>
              <a:endParaRPr lang="en-US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191069" y="4390022"/>
            <a:ext cx="1528547" cy="1717772"/>
            <a:chOff x="191069" y="4390022"/>
            <a:chExt cx="1528547" cy="1717772"/>
          </a:xfrm>
        </p:grpSpPr>
        <p:cxnSp>
          <p:nvCxnSpPr>
            <p:cNvPr id="12" name="Straight Arrow Connector 11"/>
            <p:cNvCxnSpPr/>
            <p:nvPr/>
          </p:nvCxnSpPr>
          <p:spPr>
            <a:xfrm flipV="1">
              <a:off x="327546" y="4737029"/>
              <a:ext cx="0" cy="1213395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Arrow Connector 17"/>
            <p:cNvCxnSpPr/>
            <p:nvPr/>
          </p:nvCxnSpPr>
          <p:spPr>
            <a:xfrm>
              <a:off x="327546" y="5950424"/>
              <a:ext cx="1037230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TextBox 18"/>
            <p:cNvSpPr txBox="1"/>
            <p:nvPr/>
          </p:nvSpPr>
          <p:spPr>
            <a:xfrm>
              <a:off x="1310183" y="5738462"/>
              <a:ext cx="40943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X</a:t>
              </a:r>
              <a:endParaRPr lang="en-US" dirty="0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191069" y="4390022"/>
              <a:ext cx="40943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Y</a:t>
              </a:r>
              <a:endParaRPr lang="en-US" dirty="0"/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327546" y="2949179"/>
            <a:ext cx="2552132" cy="2987598"/>
            <a:chOff x="327546" y="2949179"/>
            <a:chExt cx="2552132" cy="2987598"/>
          </a:xfrm>
        </p:grpSpPr>
        <p:cxnSp>
          <p:nvCxnSpPr>
            <p:cNvPr id="22" name="Straight Arrow Connector 21"/>
            <p:cNvCxnSpPr/>
            <p:nvPr/>
          </p:nvCxnSpPr>
          <p:spPr>
            <a:xfrm flipV="1">
              <a:off x="327546" y="3057099"/>
              <a:ext cx="1596788" cy="2879678"/>
            </a:xfrm>
            <a:prstGeom prst="straightConnector1">
              <a:avLst/>
            </a:prstGeom>
            <a:ln w="28575"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1" name="Straight Arrow Connector 30"/>
            <p:cNvCxnSpPr/>
            <p:nvPr/>
          </p:nvCxnSpPr>
          <p:spPr>
            <a:xfrm flipV="1">
              <a:off x="327546" y="3057099"/>
              <a:ext cx="2552132" cy="2879678"/>
            </a:xfrm>
            <a:prstGeom prst="straightConnector1">
              <a:avLst/>
            </a:prstGeom>
            <a:ln w="28575"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8" name="Straight Arrow Connector 27"/>
            <p:cNvCxnSpPr/>
            <p:nvPr/>
          </p:nvCxnSpPr>
          <p:spPr>
            <a:xfrm flipV="1">
              <a:off x="327546" y="2949179"/>
              <a:ext cx="2183642" cy="2973949"/>
            </a:xfrm>
            <a:prstGeom prst="straightConnector1">
              <a:avLst/>
            </a:prstGeom>
            <a:ln w="381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extBox 1"/>
          <p:cNvSpPr txBox="1"/>
          <p:nvPr/>
        </p:nvSpPr>
        <p:spPr>
          <a:xfrm>
            <a:off x="3168869" y="1415791"/>
            <a:ext cx="5975131" cy="70788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</a:rPr>
              <a:t>Using the anatomical marker collected during the static trial…</a:t>
            </a:r>
            <a:endParaRPr lang="en-US" sz="2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46311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OpenSim</a:t>
            </a:r>
            <a:r>
              <a:rPr lang="en-US" dirty="0"/>
              <a:t> </a:t>
            </a:r>
            <a:r>
              <a:rPr lang="en-US" dirty="0" smtClean="0"/>
              <a:t>Analyses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603008" y="1639121"/>
            <a:ext cx="1815153" cy="406654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noAutofit/>
          </a:bodyPr>
          <a:lstStyle/>
          <a:p>
            <a:pPr algn="ctr"/>
            <a:r>
              <a:rPr lang="en-US" dirty="0" smtClean="0"/>
              <a:t>Scaling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3603008" y="2385281"/>
            <a:ext cx="1815153" cy="68407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noAutofit/>
          </a:bodyPr>
          <a:lstStyle/>
          <a:p>
            <a:pPr algn="ctr"/>
            <a:r>
              <a:rPr lang="en-US" dirty="0" smtClean="0"/>
              <a:t>Inverse Kinematics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3603008" y="3394248"/>
            <a:ext cx="1815153" cy="603157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noAutofit/>
          </a:bodyPr>
          <a:lstStyle/>
          <a:p>
            <a:pPr algn="ctr"/>
            <a:r>
              <a:rPr lang="en-US" dirty="0" smtClean="0"/>
              <a:t>Inverse Dynamics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3603008" y="4273139"/>
            <a:ext cx="1815153" cy="857030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noAutofit/>
          </a:bodyPr>
          <a:lstStyle/>
          <a:p>
            <a:pPr algn="ctr"/>
            <a:r>
              <a:rPr lang="en-US" dirty="0" smtClean="0"/>
              <a:t>Residual Reduction Analysis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3603008" y="5526921"/>
            <a:ext cx="1815153" cy="667773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noAutofit/>
          </a:bodyPr>
          <a:lstStyle/>
          <a:p>
            <a:pPr algn="ctr"/>
            <a:r>
              <a:rPr lang="en-US" dirty="0" smtClean="0"/>
              <a:t>Computed Muscle Control</a:t>
            </a:r>
            <a:endParaRPr lang="en-US" dirty="0"/>
          </a:p>
        </p:txBody>
      </p:sp>
      <p:cxnSp>
        <p:nvCxnSpPr>
          <p:cNvPr id="11" name="Straight Arrow Connector 10"/>
          <p:cNvCxnSpPr>
            <a:stCxn id="5" idx="2"/>
            <a:endCxn id="6" idx="0"/>
          </p:cNvCxnSpPr>
          <p:nvPr/>
        </p:nvCxnSpPr>
        <p:spPr>
          <a:xfrm>
            <a:off x="4510585" y="2045775"/>
            <a:ext cx="0" cy="33950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>
            <a:stCxn id="6" idx="2"/>
            <a:endCxn id="7" idx="0"/>
          </p:cNvCxnSpPr>
          <p:nvPr/>
        </p:nvCxnSpPr>
        <p:spPr>
          <a:xfrm>
            <a:off x="4510585" y="3069357"/>
            <a:ext cx="0" cy="32489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>
            <a:stCxn id="7" idx="2"/>
            <a:endCxn id="8" idx="0"/>
          </p:cNvCxnSpPr>
          <p:nvPr/>
        </p:nvCxnSpPr>
        <p:spPr>
          <a:xfrm>
            <a:off x="4510585" y="3997405"/>
            <a:ext cx="0" cy="27573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>
            <a:stCxn id="8" idx="2"/>
            <a:endCxn id="9" idx="0"/>
          </p:cNvCxnSpPr>
          <p:nvPr/>
        </p:nvCxnSpPr>
        <p:spPr>
          <a:xfrm>
            <a:off x="4510585" y="5130169"/>
            <a:ext cx="0" cy="39675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978732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" dur="indefinite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" dur="indefinite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0" dur="indefinite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" dur="indefinite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3" dur="indefinite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5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6" dur="indefinite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8" dur="indefinite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9" dur="indefinite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1" dur="indefinite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2" dur="indefinite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 smtClean="0"/>
              <a:t>Inverse Kinematics: Segment/Local/Anatomical Reference Frame of the Shank</a:t>
            </a:r>
            <a:endParaRPr lang="en-US" sz="3200" dirty="0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772" t="2869" r="7150"/>
          <a:stretch/>
        </p:blipFill>
        <p:spPr bwMode="auto">
          <a:xfrm>
            <a:off x="1364776" y="1415791"/>
            <a:ext cx="2292824" cy="4863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20" name="Group 19"/>
          <p:cNvGrpSpPr/>
          <p:nvPr/>
        </p:nvGrpSpPr>
        <p:grpSpPr>
          <a:xfrm>
            <a:off x="191069" y="4390022"/>
            <a:ext cx="1528547" cy="1717772"/>
            <a:chOff x="191069" y="4390022"/>
            <a:chExt cx="1528547" cy="1717772"/>
          </a:xfrm>
        </p:grpSpPr>
        <p:cxnSp>
          <p:nvCxnSpPr>
            <p:cNvPr id="12" name="Straight Arrow Connector 11"/>
            <p:cNvCxnSpPr/>
            <p:nvPr/>
          </p:nvCxnSpPr>
          <p:spPr>
            <a:xfrm flipV="1">
              <a:off x="327546" y="4737029"/>
              <a:ext cx="0" cy="1213395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Arrow Connector 17"/>
            <p:cNvCxnSpPr/>
            <p:nvPr/>
          </p:nvCxnSpPr>
          <p:spPr>
            <a:xfrm>
              <a:off x="327546" y="5950424"/>
              <a:ext cx="1037230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TextBox 18"/>
            <p:cNvSpPr txBox="1"/>
            <p:nvPr/>
          </p:nvSpPr>
          <p:spPr>
            <a:xfrm>
              <a:off x="1310183" y="5738462"/>
              <a:ext cx="40943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X</a:t>
              </a:r>
              <a:endParaRPr lang="en-US" dirty="0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191069" y="4390022"/>
              <a:ext cx="40943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Y</a:t>
              </a:r>
              <a:endParaRPr lang="en-US" dirty="0"/>
            </a:p>
          </p:txBody>
        </p:sp>
      </p:grpSp>
      <p:sp>
        <p:nvSpPr>
          <p:cNvPr id="38" name="TextBox 37"/>
          <p:cNvSpPr txBox="1"/>
          <p:nvPr/>
        </p:nvSpPr>
        <p:spPr>
          <a:xfrm>
            <a:off x="4067504" y="4728637"/>
            <a:ext cx="5076496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For each marker that will be used to later track the motion (the ‘random’ markers), calculate:</a:t>
            </a:r>
          </a:p>
          <a:p>
            <a:endParaRPr lang="en-US" dirty="0" smtClean="0">
              <a:solidFill>
                <a:srgbClr val="0070C0"/>
              </a:solidFill>
            </a:endParaRPr>
          </a:p>
          <a:p>
            <a:r>
              <a:rPr lang="en-US" b="1" dirty="0" smtClean="0">
                <a:solidFill>
                  <a:srgbClr val="00B0F0"/>
                </a:solidFill>
              </a:rPr>
              <a:t>P</a:t>
            </a:r>
            <a:r>
              <a:rPr lang="en-US" b="1" dirty="0">
                <a:solidFill>
                  <a:srgbClr val="00B0F0"/>
                </a:solidFill>
              </a:rPr>
              <a:t>’</a:t>
            </a:r>
            <a:r>
              <a:rPr lang="en-US" dirty="0">
                <a:solidFill>
                  <a:srgbClr val="00B0F0"/>
                </a:solidFill>
              </a:rPr>
              <a:t> = </a:t>
            </a:r>
            <a:r>
              <a:rPr lang="en-US" dirty="0" err="1">
                <a:solidFill>
                  <a:srgbClr val="00B0F0"/>
                </a:solidFill>
              </a:rPr>
              <a:t>P’</a:t>
            </a:r>
            <a:r>
              <a:rPr lang="en-US" baseline="-25000" dirty="0" err="1">
                <a:solidFill>
                  <a:srgbClr val="00B0F0"/>
                </a:solidFill>
              </a:rPr>
              <a:t>x</a:t>
            </a:r>
            <a:r>
              <a:rPr lang="en-US" b="1" dirty="0" err="1">
                <a:solidFill>
                  <a:srgbClr val="00B0F0"/>
                </a:solidFill>
              </a:rPr>
              <a:t>i</a:t>
            </a:r>
            <a:r>
              <a:rPr lang="en-US" dirty="0">
                <a:solidFill>
                  <a:srgbClr val="00B0F0"/>
                </a:solidFill>
              </a:rPr>
              <a:t> + </a:t>
            </a:r>
            <a:r>
              <a:rPr lang="en-US" dirty="0" err="1">
                <a:solidFill>
                  <a:srgbClr val="00B0F0"/>
                </a:solidFill>
              </a:rPr>
              <a:t>P’</a:t>
            </a:r>
            <a:r>
              <a:rPr lang="en-US" baseline="-25000" dirty="0" err="1">
                <a:solidFill>
                  <a:srgbClr val="00B0F0"/>
                </a:solidFill>
              </a:rPr>
              <a:t>y</a:t>
            </a:r>
            <a:r>
              <a:rPr lang="en-US" b="1" dirty="0" err="1">
                <a:solidFill>
                  <a:srgbClr val="00B0F0"/>
                </a:solidFill>
              </a:rPr>
              <a:t>j</a:t>
            </a:r>
            <a:r>
              <a:rPr lang="en-US" dirty="0">
                <a:solidFill>
                  <a:srgbClr val="00B0F0"/>
                </a:solidFill>
              </a:rPr>
              <a:t> + </a:t>
            </a:r>
            <a:r>
              <a:rPr lang="en-US" dirty="0" err="1">
                <a:solidFill>
                  <a:srgbClr val="00B0F0"/>
                </a:solidFill>
              </a:rPr>
              <a:t>P’</a:t>
            </a:r>
            <a:r>
              <a:rPr lang="en-US" baseline="-25000" dirty="0" err="1">
                <a:solidFill>
                  <a:srgbClr val="00B0F0"/>
                </a:solidFill>
              </a:rPr>
              <a:t>z</a:t>
            </a:r>
            <a:r>
              <a:rPr lang="en-US" b="1" dirty="0" err="1">
                <a:solidFill>
                  <a:srgbClr val="00B0F0"/>
                </a:solidFill>
              </a:rPr>
              <a:t>k</a:t>
            </a:r>
            <a:endParaRPr lang="en-US" b="1" dirty="0">
              <a:solidFill>
                <a:srgbClr val="00B0F0"/>
              </a:solidFill>
            </a:endParaRPr>
          </a:p>
          <a:p>
            <a:endParaRPr lang="en-US" dirty="0" smtClean="0"/>
          </a:p>
          <a:p>
            <a:r>
              <a:rPr lang="en-US" dirty="0" smtClean="0"/>
              <a:t>Using…</a:t>
            </a:r>
            <a:endParaRPr lang="en-US" dirty="0"/>
          </a:p>
          <a:p>
            <a:r>
              <a:rPr lang="en-US" b="1" dirty="0" smtClean="0"/>
              <a:t>P</a:t>
            </a:r>
            <a:r>
              <a:rPr lang="en-US" dirty="0" smtClean="0"/>
              <a:t> = </a:t>
            </a:r>
            <a:r>
              <a:rPr lang="en-US" b="1" dirty="0" err="1" smtClean="0"/>
              <a:t>O</a:t>
            </a:r>
            <a:r>
              <a:rPr lang="en-US" b="1" baseline="-25000" dirty="0" err="1" smtClean="0"/>
              <a:t>rshank</a:t>
            </a:r>
            <a:r>
              <a:rPr lang="en-US" dirty="0" smtClean="0"/>
              <a:t> + </a:t>
            </a:r>
            <a:r>
              <a:rPr lang="en-US" b="1" dirty="0" err="1" smtClean="0"/>
              <a:t>R</a:t>
            </a:r>
            <a:r>
              <a:rPr lang="en-US" b="1" baseline="-25000" dirty="0" err="1" smtClean="0"/>
              <a:t>shank</a:t>
            </a:r>
            <a:r>
              <a:rPr lang="en-US" b="1" baseline="30000" dirty="0" err="1" smtClean="0"/>
              <a:t>T</a:t>
            </a:r>
            <a:r>
              <a:rPr lang="en-US" dirty="0" smtClean="0"/>
              <a:t>*</a:t>
            </a:r>
            <a:r>
              <a:rPr lang="en-US" b="1" dirty="0" smtClean="0">
                <a:solidFill>
                  <a:srgbClr val="00B0F0"/>
                </a:solidFill>
              </a:rPr>
              <a:t>P</a:t>
            </a:r>
            <a:r>
              <a:rPr lang="en-US" b="1" dirty="0" smtClean="0">
                <a:solidFill>
                  <a:srgbClr val="00B0F0"/>
                </a:solidFill>
              </a:rPr>
              <a:t>’</a:t>
            </a:r>
            <a:endParaRPr lang="en-US" b="1" dirty="0">
              <a:solidFill>
                <a:srgbClr val="00B0F0"/>
              </a:solidFill>
            </a:endParaRPr>
          </a:p>
        </p:txBody>
      </p:sp>
      <p:grpSp>
        <p:nvGrpSpPr>
          <p:cNvPr id="23" name="Group 22"/>
          <p:cNvGrpSpPr/>
          <p:nvPr/>
        </p:nvGrpSpPr>
        <p:grpSpPr>
          <a:xfrm>
            <a:off x="327546" y="5225143"/>
            <a:ext cx="2477515" cy="725282"/>
            <a:chOff x="327546" y="5225143"/>
            <a:chExt cx="2477515" cy="725282"/>
          </a:xfrm>
        </p:grpSpPr>
        <p:cxnSp>
          <p:nvCxnSpPr>
            <p:cNvPr id="33" name="Straight Arrow Connector 32"/>
            <p:cNvCxnSpPr/>
            <p:nvPr/>
          </p:nvCxnSpPr>
          <p:spPr>
            <a:xfrm flipV="1">
              <a:off x="327546" y="5225143"/>
              <a:ext cx="2477515" cy="725282"/>
            </a:xfrm>
            <a:prstGeom prst="straightConnector1">
              <a:avLst/>
            </a:prstGeom>
            <a:ln w="28575"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7" name="TextBox 16"/>
            <p:cNvSpPr txBox="1"/>
            <p:nvPr/>
          </p:nvSpPr>
          <p:spPr>
            <a:xfrm>
              <a:off x="1338897" y="5548301"/>
              <a:ext cx="60794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/>
                <a:t>P</a:t>
              </a:r>
              <a:endParaRPr lang="en-US" b="1" dirty="0"/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2511188" y="2935023"/>
            <a:ext cx="901821" cy="2183242"/>
            <a:chOff x="2511188" y="2935023"/>
            <a:chExt cx="901821" cy="2183242"/>
          </a:xfrm>
        </p:grpSpPr>
        <p:cxnSp>
          <p:nvCxnSpPr>
            <p:cNvPr id="32" name="Straight Arrow Connector 31"/>
            <p:cNvCxnSpPr/>
            <p:nvPr/>
          </p:nvCxnSpPr>
          <p:spPr>
            <a:xfrm>
              <a:off x="2511188" y="2935023"/>
              <a:ext cx="368490" cy="2183242"/>
            </a:xfrm>
            <a:prstGeom prst="straightConnector1">
              <a:avLst/>
            </a:prstGeom>
            <a:ln w="38100">
              <a:solidFill>
                <a:srgbClr val="00B05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TextBox 34"/>
            <p:cNvSpPr txBox="1"/>
            <p:nvPr/>
          </p:nvSpPr>
          <p:spPr>
            <a:xfrm>
              <a:off x="2805061" y="4462584"/>
              <a:ext cx="60794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>
                  <a:solidFill>
                    <a:srgbClr val="00B050"/>
                  </a:solidFill>
                </a:rPr>
                <a:t>P’</a:t>
              </a:r>
              <a:endParaRPr lang="en-US" b="1" dirty="0">
                <a:solidFill>
                  <a:srgbClr val="00B050"/>
                </a:solidFill>
              </a:endParaRPr>
            </a:p>
          </p:txBody>
        </p:sp>
      </p:grpSp>
      <p:grpSp>
        <p:nvGrpSpPr>
          <p:cNvPr id="3" name="Group 2"/>
          <p:cNvGrpSpPr/>
          <p:nvPr/>
        </p:nvGrpSpPr>
        <p:grpSpPr>
          <a:xfrm>
            <a:off x="327546" y="2949179"/>
            <a:ext cx="2183642" cy="2973949"/>
            <a:chOff x="327546" y="2949179"/>
            <a:chExt cx="2183642" cy="2973949"/>
          </a:xfrm>
        </p:grpSpPr>
        <p:cxnSp>
          <p:nvCxnSpPr>
            <p:cNvPr id="28" name="Straight Arrow Connector 27"/>
            <p:cNvCxnSpPr/>
            <p:nvPr/>
          </p:nvCxnSpPr>
          <p:spPr>
            <a:xfrm flipV="1">
              <a:off x="327546" y="2949179"/>
              <a:ext cx="2183642" cy="2973949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TextBox 35"/>
            <p:cNvSpPr txBox="1"/>
            <p:nvPr/>
          </p:nvSpPr>
          <p:spPr>
            <a:xfrm>
              <a:off x="1277869" y="4390814"/>
              <a:ext cx="86624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err="1"/>
                <a:t>O</a:t>
              </a:r>
              <a:r>
                <a:rPr lang="en-US" b="1" baseline="-25000" dirty="0" err="1"/>
                <a:t>rshank</a:t>
              </a:r>
              <a:endParaRPr lang="en-US" b="1" dirty="0"/>
            </a:p>
          </p:txBody>
        </p:sp>
      </p:grp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06024" y="3042772"/>
            <a:ext cx="3112307" cy="17165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455141" y="1393788"/>
            <a:ext cx="396364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Just calculated:</a:t>
            </a:r>
          </a:p>
          <a:p>
            <a:r>
              <a:rPr lang="en-US" sz="2400" b="1" dirty="0" err="1" smtClean="0"/>
              <a:t>i</a:t>
            </a:r>
            <a:r>
              <a:rPr lang="en-US" sz="2400" b="1" dirty="0" smtClean="0"/>
              <a:t>’</a:t>
            </a:r>
            <a:r>
              <a:rPr lang="en-US" sz="2400" dirty="0" smtClean="0"/>
              <a:t> = </a:t>
            </a:r>
            <a:r>
              <a:rPr lang="en-US" sz="2400" dirty="0" err="1" smtClean="0"/>
              <a:t>i</a:t>
            </a:r>
            <a:r>
              <a:rPr lang="en-US" sz="2400" baseline="-25000" dirty="0" err="1" smtClean="0"/>
              <a:t>x</a:t>
            </a:r>
            <a:r>
              <a:rPr lang="en-US" sz="2400" dirty="0" err="1" smtClean="0"/>
              <a:t>’</a:t>
            </a:r>
            <a:r>
              <a:rPr lang="en-US" sz="2400" b="1" dirty="0" err="1" smtClean="0"/>
              <a:t>I</a:t>
            </a:r>
            <a:r>
              <a:rPr lang="en-US" sz="2400" dirty="0" smtClean="0"/>
              <a:t> + </a:t>
            </a:r>
            <a:r>
              <a:rPr lang="en-US" sz="2400" dirty="0" err="1" smtClean="0"/>
              <a:t>i</a:t>
            </a:r>
            <a:r>
              <a:rPr lang="en-US" sz="2400" baseline="-25000" dirty="0" err="1" smtClean="0"/>
              <a:t>y</a:t>
            </a:r>
            <a:r>
              <a:rPr lang="en-US" sz="2400" dirty="0" err="1" smtClean="0"/>
              <a:t>’</a:t>
            </a:r>
            <a:r>
              <a:rPr lang="en-US" sz="2400" b="1" dirty="0" err="1" smtClean="0"/>
              <a:t>J</a:t>
            </a:r>
            <a:r>
              <a:rPr lang="en-US" sz="2400" dirty="0" smtClean="0"/>
              <a:t> + </a:t>
            </a:r>
            <a:r>
              <a:rPr lang="en-US" sz="2400" dirty="0" err="1" smtClean="0"/>
              <a:t>i</a:t>
            </a:r>
            <a:r>
              <a:rPr lang="en-US" sz="2400" baseline="-25000" dirty="0" err="1" smtClean="0"/>
              <a:t>z</a:t>
            </a:r>
            <a:r>
              <a:rPr lang="en-US" sz="2400" dirty="0" err="1" smtClean="0"/>
              <a:t>’</a:t>
            </a:r>
            <a:r>
              <a:rPr lang="en-US" sz="2400" b="1" dirty="0" err="1" smtClean="0"/>
              <a:t>K</a:t>
            </a:r>
            <a:endParaRPr lang="en-US" sz="2400" b="1" dirty="0" smtClean="0"/>
          </a:p>
          <a:p>
            <a:r>
              <a:rPr lang="en-US" sz="2400" b="1" dirty="0" smtClean="0"/>
              <a:t>j’</a:t>
            </a:r>
            <a:r>
              <a:rPr lang="en-US" sz="2400" dirty="0" smtClean="0"/>
              <a:t> </a:t>
            </a:r>
            <a:r>
              <a:rPr lang="en-US" sz="2400" dirty="0"/>
              <a:t>= </a:t>
            </a:r>
            <a:r>
              <a:rPr lang="en-US" sz="2400" dirty="0" err="1" smtClean="0"/>
              <a:t>j</a:t>
            </a:r>
            <a:r>
              <a:rPr lang="en-US" sz="2400" baseline="-25000" dirty="0" err="1" smtClean="0"/>
              <a:t>x</a:t>
            </a:r>
            <a:r>
              <a:rPr lang="en-US" sz="2400" dirty="0" err="1" smtClean="0"/>
              <a:t>’</a:t>
            </a:r>
            <a:r>
              <a:rPr lang="en-US" sz="2400" b="1" dirty="0" err="1" smtClean="0"/>
              <a:t>I</a:t>
            </a:r>
            <a:r>
              <a:rPr lang="en-US" sz="2400" dirty="0" smtClean="0"/>
              <a:t> </a:t>
            </a:r>
            <a:r>
              <a:rPr lang="en-US" sz="2400" dirty="0"/>
              <a:t>+ </a:t>
            </a:r>
            <a:r>
              <a:rPr lang="en-US" sz="2400" dirty="0" err="1" smtClean="0"/>
              <a:t>j</a:t>
            </a:r>
            <a:r>
              <a:rPr lang="en-US" sz="2400" baseline="-25000" dirty="0" err="1" smtClean="0"/>
              <a:t>y</a:t>
            </a:r>
            <a:r>
              <a:rPr lang="en-US" sz="2400" dirty="0" err="1" smtClean="0"/>
              <a:t>’</a:t>
            </a:r>
            <a:r>
              <a:rPr lang="en-US" sz="2400" b="1" dirty="0" err="1" smtClean="0"/>
              <a:t>J</a:t>
            </a:r>
            <a:r>
              <a:rPr lang="en-US" sz="2400" dirty="0" smtClean="0"/>
              <a:t> </a:t>
            </a:r>
            <a:r>
              <a:rPr lang="en-US" sz="2400" dirty="0"/>
              <a:t>+ </a:t>
            </a:r>
            <a:r>
              <a:rPr lang="en-US" sz="2400" dirty="0" err="1" smtClean="0"/>
              <a:t>j</a:t>
            </a:r>
            <a:r>
              <a:rPr lang="en-US" sz="2400" baseline="-25000" dirty="0" err="1" smtClean="0"/>
              <a:t>z</a:t>
            </a:r>
            <a:r>
              <a:rPr lang="en-US" sz="2400" dirty="0" err="1" smtClean="0"/>
              <a:t>’</a:t>
            </a:r>
            <a:r>
              <a:rPr lang="en-US" sz="2400" b="1" dirty="0" err="1" smtClean="0"/>
              <a:t>K</a:t>
            </a:r>
            <a:endParaRPr lang="en-US" sz="2400" b="1" dirty="0"/>
          </a:p>
          <a:p>
            <a:r>
              <a:rPr lang="en-US" sz="2400" b="1" dirty="0" smtClean="0"/>
              <a:t>k’</a:t>
            </a:r>
            <a:r>
              <a:rPr lang="en-US" sz="2400" dirty="0" smtClean="0"/>
              <a:t> </a:t>
            </a:r>
            <a:r>
              <a:rPr lang="en-US" sz="2400" dirty="0"/>
              <a:t>= </a:t>
            </a:r>
            <a:r>
              <a:rPr lang="en-US" sz="2400" dirty="0" err="1" smtClean="0"/>
              <a:t>k</a:t>
            </a:r>
            <a:r>
              <a:rPr lang="en-US" sz="2400" baseline="-25000" dirty="0" err="1" smtClean="0"/>
              <a:t>x</a:t>
            </a:r>
            <a:r>
              <a:rPr lang="en-US" sz="2400" dirty="0" err="1" smtClean="0"/>
              <a:t>’</a:t>
            </a:r>
            <a:r>
              <a:rPr lang="en-US" sz="2400" b="1" dirty="0" err="1" smtClean="0"/>
              <a:t>I</a:t>
            </a:r>
            <a:r>
              <a:rPr lang="en-US" sz="2400" dirty="0" smtClean="0"/>
              <a:t> </a:t>
            </a:r>
            <a:r>
              <a:rPr lang="en-US" sz="2400" dirty="0"/>
              <a:t>+ </a:t>
            </a:r>
            <a:r>
              <a:rPr lang="en-US" sz="2400" dirty="0" err="1" smtClean="0"/>
              <a:t>k</a:t>
            </a:r>
            <a:r>
              <a:rPr lang="en-US" sz="2400" baseline="-25000" dirty="0" err="1" smtClean="0"/>
              <a:t>y</a:t>
            </a:r>
            <a:r>
              <a:rPr lang="en-US" sz="2400" dirty="0" err="1" smtClean="0"/>
              <a:t>’</a:t>
            </a:r>
            <a:r>
              <a:rPr lang="en-US" sz="2400" b="1" dirty="0" err="1" smtClean="0"/>
              <a:t>J</a:t>
            </a:r>
            <a:r>
              <a:rPr lang="en-US" sz="2400" dirty="0" smtClean="0"/>
              <a:t> </a:t>
            </a:r>
            <a:r>
              <a:rPr lang="en-US" sz="2400" dirty="0"/>
              <a:t>+ </a:t>
            </a:r>
            <a:r>
              <a:rPr lang="en-US" sz="2400" dirty="0" err="1" smtClean="0"/>
              <a:t>k</a:t>
            </a:r>
            <a:r>
              <a:rPr lang="en-US" sz="2400" baseline="-25000" dirty="0" err="1" smtClean="0"/>
              <a:t>z</a:t>
            </a:r>
            <a:r>
              <a:rPr lang="en-US" sz="2400" dirty="0" err="1" smtClean="0"/>
              <a:t>’</a:t>
            </a:r>
            <a:r>
              <a:rPr lang="en-US" sz="2400" b="1" dirty="0" err="1" smtClean="0"/>
              <a:t>K</a:t>
            </a:r>
            <a:endParaRPr lang="en-US" sz="2400" b="1" dirty="0"/>
          </a:p>
        </p:txBody>
      </p:sp>
      <p:sp>
        <p:nvSpPr>
          <p:cNvPr id="21" name="TextBox 20"/>
          <p:cNvSpPr txBox="1"/>
          <p:nvPr/>
        </p:nvSpPr>
        <p:spPr>
          <a:xfrm>
            <a:off x="3729928" y="3551385"/>
            <a:ext cx="20495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Matrix that converts </a:t>
            </a:r>
            <a:r>
              <a:rPr lang="en-US" dirty="0" err="1" smtClean="0">
                <a:solidFill>
                  <a:srgbClr val="FF0000"/>
                </a:solidFill>
              </a:rPr>
              <a:t>ijk</a:t>
            </a:r>
            <a:r>
              <a:rPr lang="en-US" dirty="0" smtClean="0">
                <a:solidFill>
                  <a:srgbClr val="FF0000"/>
                </a:solidFill>
              </a:rPr>
              <a:t> -&gt; IJK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779444" y="4109523"/>
            <a:ext cx="96819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aseline="30000" dirty="0" err="1" smtClean="0"/>
              <a:t>ijk</a:t>
            </a:r>
            <a:r>
              <a:rPr lang="en-US" sz="2400" dirty="0" err="1" smtClean="0"/>
              <a:t>R</a:t>
            </a:r>
            <a:r>
              <a:rPr lang="en-US" sz="2400" baseline="30000" dirty="0" err="1" smtClean="0"/>
              <a:t>IJK</a:t>
            </a:r>
            <a:endParaRPr lang="en-US" sz="2400" baseline="30000" dirty="0"/>
          </a:p>
        </p:txBody>
      </p:sp>
      <p:sp>
        <p:nvSpPr>
          <p:cNvPr id="6" name="TextBox 5"/>
          <p:cNvSpPr txBox="1"/>
          <p:nvPr/>
        </p:nvSpPr>
        <p:spPr>
          <a:xfrm>
            <a:off x="6436961" y="6390630"/>
            <a:ext cx="27070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Note: </a:t>
            </a:r>
            <a:r>
              <a:rPr lang="en-US" baseline="30000" dirty="0" smtClean="0"/>
              <a:t>A</a:t>
            </a:r>
            <a:r>
              <a:rPr lang="en-US" dirty="0" smtClean="0"/>
              <a:t>R</a:t>
            </a:r>
            <a:r>
              <a:rPr lang="en-US" baseline="30000" dirty="0" smtClean="0"/>
              <a:t>B</a:t>
            </a:r>
            <a:r>
              <a:rPr lang="en-US" dirty="0" smtClean="0"/>
              <a:t> = (</a:t>
            </a:r>
            <a:r>
              <a:rPr lang="en-US" baseline="30000" dirty="0" smtClean="0"/>
              <a:t>B</a:t>
            </a:r>
            <a:r>
              <a:rPr lang="en-US" dirty="0" smtClean="0"/>
              <a:t>R</a:t>
            </a:r>
            <a:r>
              <a:rPr lang="en-US" baseline="30000" dirty="0" smtClean="0"/>
              <a:t>A</a:t>
            </a:r>
            <a:r>
              <a:rPr lang="en-US" dirty="0" smtClean="0"/>
              <a:t>)</a:t>
            </a:r>
            <a:r>
              <a:rPr lang="en-US" baseline="30000" dirty="0" smtClean="0"/>
              <a:t>-1 </a:t>
            </a:r>
            <a:r>
              <a:rPr lang="en-US" dirty="0" smtClean="0"/>
              <a:t>= </a:t>
            </a:r>
            <a:r>
              <a:rPr lang="en-US" dirty="0"/>
              <a:t>(</a:t>
            </a:r>
            <a:r>
              <a:rPr lang="en-US" baseline="30000" dirty="0" smtClean="0"/>
              <a:t>B</a:t>
            </a:r>
            <a:r>
              <a:rPr lang="en-US" dirty="0" smtClean="0"/>
              <a:t>R</a:t>
            </a:r>
            <a:r>
              <a:rPr lang="en-US" baseline="30000" dirty="0" smtClean="0"/>
              <a:t>A</a:t>
            </a:r>
            <a:r>
              <a:rPr lang="en-US" dirty="0" smtClean="0"/>
              <a:t>)</a:t>
            </a:r>
            <a:r>
              <a:rPr lang="en-US" baseline="30000" dirty="0" smtClean="0"/>
              <a:t>T</a:t>
            </a: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5926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/>
      <p:bldP spid="21" grpId="0"/>
      <p:bldP spid="5" grpId="0"/>
      <p:bldP spid="6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dirty="0" smtClean="0"/>
              <a:t>Inverse Kinematics: Calculate Joint Angles for a Motion</a:t>
            </a:r>
            <a:endParaRPr lang="en-US" sz="280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660072" y="1734206"/>
            <a:ext cx="6483927" cy="3454201"/>
          </a:xfrm>
        </p:spPr>
        <p:txBody>
          <a:bodyPr>
            <a:noAutofit/>
          </a:bodyPr>
          <a:lstStyle/>
          <a:p>
            <a:r>
              <a:rPr lang="en-US" sz="1800" dirty="0"/>
              <a:t>At each time step of </a:t>
            </a:r>
            <a:r>
              <a:rPr lang="en-US" sz="1800" dirty="0" smtClean="0"/>
              <a:t>motion, measure P of tracking markers. These are expressed in IJK.</a:t>
            </a:r>
          </a:p>
          <a:p>
            <a:pPr lvl="1"/>
            <a:r>
              <a:rPr lang="en-US" sz="1400" dirty="0" smtClean="0"/>
              <a:t>Note: no anatomical markers are collected during the motion because they might fall off</a:t>
            </a:r>
          </a:p>
          <a:p>
            <a:endParaRPr lang="en-US" sz="1800" dirty="0" smtClean="0"/>
          </a:p>
          <a:p>
            <a:r>
              <a:rPr lang="en-US" sz="1800" dirty="0" smtClean="0"/>
              <a:t>Use the P’ of the tracking markers calculated before expressed in </a:t>
            </a:r>
            <a:r>
              <a:rPr lang="en-US" sz="1800" dirty="0" err="1" smtClean="0"/>
              <a:t>ijk</a:t>
            </a:r>
            <a:r>
              <a:rPr lang="en-US" sz="1800" dirty="0" smtClean="0"/>
              <a:t>.  Assume these stay constant (i.e. the bones are rigid). </a:t>
            </a:r>
            <a:endParaRPr lang="en-US" sz="1800" dirty="0"/>
          </a:p>
          <a:p>
            <a:pPr lvl="1"/>
            <a:r>
              <a:rPr lang="en-US" sz="1400" dirty="0" smtClean="0"/>
              <a:t>This is why we don’t need the anatomical markers in the motion trial. We ‘calibrated’ the tracking markers.</a:t>
            </a:r>
          </a:p>
          <a:p>
            <a:endParaRPr lang="en-US" sz="1800" dirty="0"/>
          </a:p>
          <a:p>
            <a:r>
              <a:rPr lang="en-US" sz="1800" dirty="0" smtClean="0"/>
              <a:t>Calculate </a:t>
            </a:r>
            <a:r>
              <a:rPr lang="en-US" sz="1800" b="1" dirty="0" err="1" smtClean="0"/>
              <a:t>R</a:t>
            </a:r>
            <a:r>
              <a:rPr lang="en-US" sz="1800" b="1" baseline="-25000" dirty="0" err="1" smtClean="0"/>
              <a:t>shank</a:t>
            </a:r>
            <a:r>
              <a:rPr lang="en-US" sz="1800" dirty="0"/>
              <a:t> </a:t>
            </a:r>
            <a:r>
              <a:rPr lang="en-US" sz="1800" dirty="0" smtClean="0"/>
              <a:t>and </a:t>
            </a:r>
            <a:r>
              <a:rPr lang="en-US" sz="1800" b="1" dirty="0" err="1" smtClean="0"/>
              <a:t>O</a:t>
            </a:r>
            <a:r>
              <a:rPr lang="en-US" sz="1800" b="1" baseline="-25000" dirty="0" err="1" smtClean="0"/>
              <a:t>shank</a:t>
            </a:r>
            <a:r>
              <a:rPr lang="en-US" sz="1800" dirty="0" smtClean="0"/>
              <a:t>. This is an optimization problem because number of markers &gt; number of unknowns.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269"/>
          <a:stretch/>
        </p:blipFill>
        <p:spPr bwMode="auto">
          <a:xfrm>
            <a:off x="4083566" y="5588706"/>
            <a:ext cx="4664203" cy="6176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2759519" y="5624332"/>
            <a:ext cx="11934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Minimize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6" y="1285792"/>
            <a:ext cx="2693540" cy="37254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1" name="TextBox 20"/>
          <p:cNvSpPr txBox="1"/>
          <p:nvPr/>
        </p:nvSpPr>
        <p:spPr>
          <a:xfrm>
            <a:off x="2855094" y="1042977"/>
            <a:ext cx="5975131" cy="70788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</a:rPr>
              <a:t>Using the ‘random’ tracking markers collected during the motion trial…</a:t>
            </a:r>
            <a:endParaRPr lang="en-US" sz="2000" b="1" dirty="0">
              <a:solidFill>
                <a:srgbClr val="FF0000"/>
              </a:solidFill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5232578" y="5188408"/>
            <a:ext cx="1540797" cy="1614667"/>
            <a:chOff x="5232578" y="5188408"/>
            <a:chExt cx="1540797" cy="1614667"/>
          </a:xfrm>
        </p:grpSpPr>
        <p:grpSp>
          <p:nvGrpSpPr>
            <p:cNvPr id="16" name="Group 15"/>
            <p:cNvGrpSpPr/>
            <p:nvPr/>
          </p:nvGrpSpPr>
          <p:grpSpPr>
            <a:xfrm>
              <a:off x="5232578" y="5588706"/>
              <a:ext cx="1540797" cy="1214369"/>
              <a:chOff x="3344401" y="4666913"/>
              <a:chExt cx="1540797" cy="1214369"/>
            </a:xfrm>
          </p:grpSpPr>
          <p:sp>
            <p:nvSpPr>
              <p:cNvPr id="6" name="Rectangle 5"/>
              <p:cNvSpPr/>
              <p:nvPr/>
            </p:nvSpPr>
            <p:spPr>
              <a:xfrm>
                <a:off x="3954483" y="4666913"/>
                <a:ext cx="320634" cy="475103"/>
              </a:xfrm>
              <a:prstGeom prst="rect">
                <a:avLst/>
              </a:prstGeom>
              <a:noFill/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" name="TextBox 14"/>
              <p:cNvSpPr txBox="1"/>
              <p:nvPr/>
            </p:nvSpPr>
            <p:spPr>
              <a:xfrm>
                <a:off x="3344401" y="5142618"/>
                <a:ext cx="1540797" cy="73866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 smtClean="0">
                    <a:solidFill>
                      <a:srgbClr val="FF0000"/>
                    </a:solidFill>
                  </a:rPr>
                  <a:t>Measured global marker position during movement</a:t>
                </a:r>
                <a:endParaRPr lang="en-US" sz="1400" dirty="0">
                  <a:solidFill>
                    <a:srgbClr val="FF0000"/>
                  </a:solidFill>
                </a:endParaRPr>
              </a:p>
            </p:txBody>
          </p:sp>
        </p:grpSp>
        <p:pic>
          <p:nvPicPr>
            <p:cNvPr id="7170" name="Picture 2" descr="C:\Program Files (x86)\Microsoft Office\MEDIA\OFFICE14\Bullets\BD21301_.gif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826894" y="5188408"/>
              <a:ext cx="345692" cy="34569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0" name="Group 9"/>
          <p:cNvGrpSpPr/>
          <p:nvPr/>
        </p:nvGrpSpPr>
        <p:grpSpPr>
          <a:xfrm>
            <a:off x="6877936" y="5238737"/>
            <a:ext cx="1540797" cy="1341563"/>
            <a:chOff x="6877936" y="5238737"/>
            <a:chExt cx="1540797" cy="1341563"/>
          </a:xfrm>
        </p:grpSpPr>
        <p:sp>
          <p:nvSpPr>
            <p:cNvPr id="19" name="Rectangle 18"/>
            <p:cNvSpPr/>
            <p:nvPr/>
          </p:nvSpPr>
          <p:spPr>
            <a:xfrm>
              <a:off x="7098645" y="5589910"/>
              <a:ext cx="437271" cy="475103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6877936" y="6057080"/>
              <a:ext cx="1540797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>
                  <a:solidFill>
                    <a:srgbClr val="FF0000"/>
                  </a:solidFill>
                </a:rPr>
                <a:t>Local marker position</a:t>
              </a:r>
              <a:endParaRPr lang="en-US" sz="1400" dirty="0">
                <a:solidFill>
                  <a:srgbClr val="FF0000"/>
                </a:solidFill>
              </a:endParaRPr>
            </a:p>
          </p:txBody>
        </p:sp>
        <p:pic>
          <p:nvPicPr>
            <p:cNvPr id="22" name="Picture 2" descr="C:\Program Files (x86)\Microsoft Office\MEDIA\OFFICE14\Bullets\BD21301_.gif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144434" y="5238737"/>
              <a:ext cx="345692" cy="34569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7" name="TextBox 6"/>
          <p:cNvSpPr txBox="1"/>
          <p:nvPr/>
        </p:nvSpPr>
        <p:spPr>
          <a:xfrm>
            <a:off x="6574221" y="5270269"/>
            <a:ext cx="30371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</a:rPr>
              <a:t>?</a:t>
            </a:r>
            <a:endParaRPr lang="en-US" sz="2800" b="1" dirty="0">
              <a:solidFill>
                <a:srgbClr val="FF0000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8103965" y="5238737"/>
            <a:ext cx="30371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</a:rPr>
              <a:t>?</a:t>
            </a:r>
            <a:endParaRPr lang="en-US" sz="2800" b="1" dirty="0">
              <a:solidFill>
                <a:srgbClr val="FF0000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2880368" y="6225438"/>
            <a:ext cx="2222083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n-US" b="1" dirty="0"/>
              <a:t>P</a:t>
            </a:r>
            <a:r>
              <a:rPr lang="en-US" dirty="0"/>
              <a:t> = </a:t>
            </a:r>
            <a:r>
              <a:rPr lang="en-US" b="1" dirty="0" err="1"/>
              <a:t>O</a:t>
            </a:r>
            <a:r>
              <a:rPr lang="en-US" b="1" baseline="-25000" dirty="0" err="1"/>
              <a:t>rshank</a:t>
            </a:r>
            <a:r>
              <a:rPr lang="en-US" dirty="0"/>
              <a:t> + </a:t>
            </a:r>
            <a:r>
              <a:rPr lang="en-US" b="1" dirty="0" err="1"/>
              <a:t>R</a:t>
            </a:r>
            <a:r>
              <a:rPr lang="en-US" b="1" baseline="-25000" dirty="0" err="1"/>
              <a:t>shank</a:t>
            </a:r>
            <a:r>
              <a:rPr lang="en-US" b="1" baseline="30000" dirty="0" err="1"/>
              <a:t>T</a:t>
            </a:r>
            <a:r>
              <a:rPr lang="en-US" dirty="0" smtClean="0">
                <a:solidFill>
                  <a:schemeClr val="tx1"/>
                </a:solidFill>
              </a:rPr>
              <a:t>*</a:t>
            </a:r>
            <a:r>
              <a:rPr lang="en-US" b="1" dirty="0" smtClean="0">
                <a:solidFill>
                  <a:schemeClr val="tx1"/>
                </a:solidFill>
              </a:rPr>
              <a:t>P</a:t>
            </a:r>
            <a:r>
              <a:rPr lang="en-US" b="1" dirty="0">
                <a:solidFill>
                  <a:schemeClr val="tx1"/>
                </a:solidFill>
              </a:rPr>
              <a:t>’</a:t>
            </a:r>
          </a:p>
        </p:txBody>
      </p:sp>
    </p:spTree>
    <p:extLst>
      <p:ext uri="{BB962C8B-B14F-4D97-AF65-F5344CB8AC3E}">
        <p14:creationId xmlns:p14="http://schemas.microsoft.com/office/powerpoint/2010/main" val="73885058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7" grpId="0"/>
      <p:bldP spid="23" grpId="0"/>
      <p:bldP spid="8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Inverse Kinematics: Clinical Relevant Values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177862" cy="4525963"/>
          </a:xfrm>
        </p:spPr>
        <p:txBody>
          <a:bodyPr/>
          <a:lstStyle/>
          <a:p>
            <a:r>
              <a:rPr lang="en-US" dirty="0" smtClean="0"/>
              <a:t>R and O, not very useful.</a:t>
            </a:r>
          </a:p>
          <a:p>
            <a:endParaRPr lang="en-US" dirty="0"/>
          </a:p>
          <a:p>
            <a:r>
              <a:rPr lang="en-US" dirty="0" smtClean="0"/>
              <a:t>What is the angle between the femur and pelvis?</a:t>
            </a:r>
          </a:p>
          <a:p>
            <a:pPr lvl="1"/>
            <a:r>
              <a:rPr lang="en-US" dirty="0" smtClean="0"/>
              <a:t>Aka Joint angle</a:t>
            </a:r>
            <a:endParaRPr lang="en-US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5852" y="1660066"/>
            <a:ext cx="4548148" cy="48813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741593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Inverse Kinematics: Joint Angles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0" y="1600199"/>
            <a:ext cx="4635062" cy="5021318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How can the thigh frame be rotated to match the shank orientation</a:t>
            </a:r>
            <a:r>
              <a:rPr lang="en-US" dirty="0" smtClean="0"/>
              <a:t>?</a:t>
            </a:r>
          </a:p>
          <a:p>
            <a:endParaRPr lang="en-US" dirty="0"/>
          </a:p>
          <a:p>
            <a:r>
              <a:rPr lang="en-US" dirty="0"/>
              <a:t>Described by R, but R </a:t>
            </a:r>
            <a:r>
              <a:rPr lang="en-US" dirty="0" smtClean="0"/>
              <a:t>= … </a:t>
            </a:r>
            <a:endParaRPr lang="en-US" dirty="0"/>
          </a:p>
          <a:p>
            <a:pPr lvl="1"/>
            <a:r>
              <a:rPr lang="en-US" dirty="0"/>
              <a:t>Rotation about </a:t>
            </a:r>
            <a:r>
              <a:rPr lang="en-US" dirty="0" err="1"/>
              <a:t>i</a:t>
            </a:r>
            <a:r>
              <a:rPr lang="en-US" baseline="-25000" dirty="0" err="1"/>
              <a:t>thigh</a:t>
            </a:r>
            <a:r>
              <a:rPr lang="en-US" dirty="0"/>
              <a:t> by </a:t>
            </a:r>
            <a:r>
              <a:rPr lang="el-GR" dirty="0"/>
              <a:t>α</a:t>
            </a:r>
            <a:endParaRPr lang="en-US" dirty="0"/>
          </a:p>
          <a:p>
            <a:pPr lvl="1"/>
            <a:r>
              <a:rPr lang="en-US" dirty="0"/>
              <a:t>Rotation about </a:t>
            </a:r>
            <a:r>
              <a:rPr lang="en-US" dirty="0" err="1"/>
              <a:t>j</a:t>
            </a:r>
            <a:r>
              <a:rPr lang="en-US" baseline="-25000" dirty="0" err="1"/>
              <a:t>thigh</a:t>
            </a:r>
            <a:r>
              <a:rPr lang="en-US" dirty="0"/>
              <a:t> by </a:t>
            </a:r>
            <a:r>
              <a:rPr lang="el-GR" dirty="0"/>
              <a:t>β</a:t>
            </a:r>
            <a:endParaRPr lang="en-US" dirty="0"/>
          </a:p>
          <a:p>
            <a:pPr lvl="1"/>
            <a:r>
              <a:rPr lang="en-US" dirty="0"/>
              <a:t>Rotation about </a:t>
            </a:r>
            <a:r>
              <a:rPr lang="en-US" dirty="0" err="1"/>
              <a:t>k</a:t>
            </a:r>
            <a:r>
              <a:rPr lang="en-US" baseline="-25000" dirty="0" err="1"/>
              <a:t>thigh</a:t>
            </a:r>
            <a:r>
              <a:rPr lang="en-US" dirty="0"/>
              <a:t> by </a:t>
            </a:r>
            <a:r>
              <a:rPr lang="el-GR" dirty="0" smtClean="0"/>
              <a:t>ϒ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Decomposing R into body fixed x-y-z </a:t>
            </a:r>
            <a:r>
              <a:rPr lang="en-US" dirty="0" err="1" smtClean="0"/>
              <a:t>Cardan</a:t>
            </a:r>
            <a:r>
              <a:rPr lang="en-US" dirty="0" smtClean="0"/>
              <a:t>-Euler Angles</a:t>
            </a:r>
            <a:endParaRPr lang="en-US" dirty="0"/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392"/>
          <a:stretch/>
        </p:blipFill>
        <p:spPr bwMode="auto">
          <a:xfrm>
            <a:off x="4756734" y="1391341"/>
            <a:ext cx="4387266" cy="48675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87282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Inverse Kinematics: Joint Angles</a:t>
            </a: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74" y="1591330"/>
            <a:ext cx="9094725" cy="15955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6" name="Group 5"/>
          <p:cNvGrpSpPr/>
          <p:nvPr/>
        </p:nvGrpSpPr>
        <p:grpSpPr>
          <a:xfrm>
            <a:off x="49275" y="3786075"/>
            <a:ext cx="2314150" cy="1366868"/>
            <a:chOff x="865117" y="3912473"/>
            <a:chExt cx="2314150" cy="1366868"/>
          </a:xfrm>
        </p:grpSpPr>
        <p:pic>
          <p:nvPicPr>
            <p:cNvPr id="9219" name="Picture 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01607" y="3912473"/>
              <a:ext cx="1939721" cy="90520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5" name="TextBox 4"/>
            <p:cNvSpPr txBox="1"/>
            <p:nvPr/>
          </p:nvSpPr>
          <p:spPr>
            <a:xfrm>
              <a:off x="865117" y="4817676"/>
              <a:ext cx="231415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dirty="0" smtClean="0">
                  <a:solidFill>
                    <a:srgbClr val="FF0000"/>
                  </a:solidFill>
                </a:rPr>
                <a:t>Flexion angle</a:t>
              </a:r>
              <a:endParaRPr lang="en-US" sz="2400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3212707" y="3786075"/>
            <a:ext cx="2440278" cy="1366868"/>
            <a:chOff x="3687378" y="3912473"/>
            <a:chExt cx="2440278" cy="1366868"/>
          </a:xfrm>
        </p:grpSpPr>
        <p:pic>
          <p:nvPicPr>
            <p:cNvPr id="9220" name="Picture 4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80265" y="3912473"/>
              <a:ext cx="2347391" cy="90520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0" name="TextBox 9"/>
            <p:cNvSpPr txBox="1"/>
            <p:nvPr/>
          </p:nvSpPr>
          <p:spPr>
            <a:xfrm>
              <a:off x="3687378" y="4817676"/>
              <a:ext cx="231415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dirty="0" smtClean="0">
                  <a:solidFill>
                    <a:srgbClr val="FF0000"/>
                  </a:solidFill>
                </a:rPr>
                <a:t>Adduction angle</a:t>
              </a:r>
              <a:endParaRPr lang="en-US" sz="2400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6001529" y="3723281"/>
            <a:ext cx="3142472" cy="1366868"/>
            <a:chOff x="6001529" y="3912473"/>
            <a:chExt cx="3142472" cy="1366868"/>
          </a:xfrm>
        </p:grpSpPr>
        <p:pic>
          <p:nvPicPr>
            <p:cNvPr id="9221" name="Picture 5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682441" y="3912473"/>
              <a:ext cx="1794525" cy="90520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1" name="TextBox 10"/>
            <p:cNvSpPr txBox="1"/>
            <p:nvPr/>
          </p:nvSpPr>
          <p:spPr>
            <a:xfrm>
              <a:off x="6001529" y="4817676"/>
              <a:ext cx="314247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dirty="0" smtClean="0">
                  <a:solidFill>
                    <a:srgbClr val="FF0000"/>
                  </a:solidFill>
                </a:rPr>
                <a:t>Internal rotation angle</a:t>
              </a:r>
              <a:endParaRPr lang="en-US" sz="2400" dirty="0">
                <a:solidFill>
                  <a:srgbClr val="FF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901386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44913" y="-7390"/>
            <a:ext cx="3760787" cy="6791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3753134" cy="185335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Modeling and Simulation Process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6391760" y="2743274"/>
            <a:ext cx="253848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>
                <a:solidFill>
                  <a:srgbClr val="FF0000"/>
                </a:solidFill>
              </a:rPr>
              <a:t>Scale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>
                <a:solidFill>
                  <a:srgbClr val="FF0000"/>
                </a:solidFill>
              </a:rPr>
              <a:t>Inverse Kinematics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>
                <a:solidFill>
                  <a:srgbClr val="FF0000"/>
                </a:solidFill>
              </a:rPr>
              <a:t>Inverse Dynamics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>
                <a:solidFill>
                  <a:srgbClr val="FF0000"/>
                </a:solidFill>
              </a:rPr>
              <a:t>Residual Reduction Algorithm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>
                <a:solidFill>
                  <a:srgbClr val="FF0000"/>
                </a:solidFill>
              </a:rPr>
              <a:t>Computed Muscle Control</a:t>
            </a:r>
            <a:endParaRPr lang="en-US" sz="1400" dirty="0">
              <a:solidFill>
                <a:srgbClr val="FF0000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6293922" y="2683822"/>
            <a:ext cx="2185060" cy="570016"/>
          </a:xfrm>
          <a:prstGeom prst="rect">
            <a:avLst/>
          </a:prstGeom>
          <a:noFill/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7779113" y="2336702"/>
            <a:ext cx="8086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B0F0"/>
                </a:solidFill>
              </a:rPr>
              <a:t>Lab 3</a:t>
            </a:r>
            <a:endParaRPr lang="en-US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469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 Collection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600200"/>
            <a:ext cx="4627323" cy="5257800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Place markers on anatomical and landmarks and some other ‘random’ spots</a:t>
            </a:r>
          </a:p>
          <a:p>
            <a:endParaRPr lang="en-US" dirty="0"/>
          </a:p>
          <a:p>
            <a:r>
              <a:rPr lang="en-US" dirty="0" smtClean="0"/>
              <a:t>Collect marker data for a static standing pose</a:t>
            </a:r>
          </a:p>
          <a:p>
            <a:endParaRPr lang="en-US" dirty="0" smtClean="0"/>
          </a:p>
          <a:p>
            <a:r>
              <a:rPr lang="en-US" dirty="0" smtClean="0"/>
              <a:t>Take off some anatomical markers</a:t>
            </a:r>
          </a:p>
          <a:p>
            <a:endParaRPr lang="en-US" dirty="0"/>
          </a:p>
          <a:p>
            <a:r>
              <a:rPr lang="en-US" dirty="0" smtClean="0"/>
              <a:t>Collect marker data for motion of interest</a:t>
            </a:r>
            <a:endParaRPr lang="en-US" dirty="0"/>
          </a:p>
        </p:txBody>
      </p:sp>
      <p:pic>
        <p:nvPicPr>
          <p:cNvPr id="1026" name="Picture 2" descr="D:\Knee Adduction Study\J Knee Submission\Submission2\Fig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27322" y="1765738"/>
            <a:ext cx="4516678" cy="45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560860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Scaling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2095500" y="1419813"/>
            <a:ext cx="4495800" cy="923330"/>
          </a:xfrm>
          <a:prstGeom prst="rect">
            <a:avLst/>
          </a:prstGeom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Start with a generic, unscaled model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Virtual markers placed in same anatomical locations as experimental markers</a:t>
            </a:r>
            <a:endParaRPr lang="en-US" dirty="0"/>
          </a:p>
        </p:txBody>
      </p:sp>
      <p:pic>
        <p:nvPicPr>
          <p:cNvPr id="13" name="Picture 12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52700" y="2495543"/>
            <a:ext cx="1514286" cy="41257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13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686300" y="2495543"/>
            <a:ext cx="1525714" cy="40685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72162656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Scaling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50861" y="1578829"/>
            <a:ext cx="3733800" cy="646331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Segments of generic model are scaled using defined scaling rules</a:t>
            </a:r>
            <a:endParaRPr lang="en-US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5160" y="2287460"/>
            <a:ext cx="1603337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2217761" y="2595672"/>
            <a:ext cx="647586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Calculate distance between markers in model and experimental data (</a:t>
            </a:r>
            <a:r>
              <a:rPr lang="en-US" u="sng" dirty="0" smtClean="0"/>
              <a:t>the static trial</a:t>
            </a:r>
            <a:r>
              <a:rPr lang="en-US" dirty="0" smtClean="0"/>
              <a:t>) to compute segment lengths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Compute ratio of these distances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Ratio used as a segment scaling factor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217761" y="4386694"/>
            <a:ext cx="673517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For example: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If the distance between the </a:t>
            </a:r>
            <a:r>
              <a:rPr lang="en-US" dirty="0"/>
              <a:t>anterior superior iliac </a:t>
            </a:r>
            <a:r>
              <a:rPr lang="en-US" dirty="0" smtClean="0"/>
              <a:t>spines is 30 cm in the model and 35 cm in the actual subject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Then scale generic model pelvis by 35/30</a:t>
            </a:r>
          </a:p>
        </p:txBody>
      </p:sp>
    </p:spTree>
    <p:extLst>
      <p:ext uri="{BB962C8B-B14F-4D97-AF65-F5344CB8AC3E}">
        <p14:creationId xmlns:p14="http://schemas.microsoft.com/office/powerpoint/2010/main" val="39107130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Inverse Kinematics: Background on Rotation Matrices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03" t="6512" r="2523" b="13955"/>
          <a:stretch/>
        </p:blipFill>
        <p:spPr bwMode="auto">
          <a:xfrm>
            <a:off x="0" y="1828799"/>
            <a:ext cx="9033641" cy="44961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664372" y="2017986"/>
            <a:ext cx="441434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How is the </a:t>
            </a:r>
            <a:r>
              <a:rPr lang="en-US" sz="2400" b="1" dirty="0" smtClean="0">
                <a:solidFill>
                  <a:srgbClr val="FF0000"/>
                </a:solidFill>
              </a:rPr>
              <a:t>a</a:t>
            </a:r>
            <a:r>
              <a:rPr lang="en-US" sz="2400" dirty="0" smtClean="0">
                <a:solidFill>
                  <a:srgbClr val="FF0000"/>
                </a:solidFill>
              </a:rPr>
              <a:t> coordinate frame oriented with respect to (</a:t>
            </a:r>
            <a:r>
              <a:rPr lang="en-US" sz="2400" dirty="0" err="1" smtClean="0">
                <a:solidFill>
                  <a:srgbClr val="FF0000"/>
                </a:solidFill>
              </a:rPr>
              <a:t>wrt</a:t>
            </a:r>
            <a:r>
              <a:rPr lang="en-US" sz="2400" dirty="0" smtClean="0">
                <a:solidFill>
                  <a:srgbClr val="FF0000"/>
                </a:solidFill>
              </a:rPr>
              <a:t>) </a:t>
            </a:r>
            <a:r>
              <a:rPr lang="en-US" sz="2400" b="1" dirty="0" smtClean="0">
                <a:solidFill>
                  <a:srgbClr val="FF0000"/>
                </a:solidFill>
              </a:rPr>
              <a:t>n</a:t>
            </a:r>
            <a:r>
              <a:rPr lang="en-US" sz="2400" dirty="0" smtClean="0">
                <a:solidFill>
                  <a:srgbClr val="FF0000"/>
                </a:solidFill>
              </a:rPr>
              <a:t>?</a:t>
            </a:r>
            <a:endParaRPr lang="en-US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6495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Inverse Kinematics: Background on Rotation Matrices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155802" y="1525804"/>
            <a:ext cx="4290069" cy="4247144"/>
            <a:chOff x="155802" y="1525804"/>
            <a:chExt cx="4290069" cy="4247144"/>
          </a:xfrm>
        </p:grpSpPr>
        <p:pic>
          <p:nvPicPr>
            <p:cNvPr id="2050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59703" y="1525804"/>
              <a:ext cx="3581235" cy="34831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052" name="Picture 4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5802" y="5116820"/>
              <a:ext cx="4290069" cy="65612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pSp>
        <p:nvGrpSpPr>
          <p:cNvPr id="4" name="Group 3"/>
          <p:cNvGrpSpPr/>
          <p:nvPr/>
        </p:nvGrpSpPr>
        <p:grpSpPr>
          <a:xfrm>
            <a:off x="4650829" y="1626311"/>
            <a:ext cx="4493171" cy="4104221"/>
            <a:chOff x="4650829" y="1626311"/>
            <a:chExt cx="4493171" cy="4104221"/>
          </a:xfrm>
        </p:grpSpPr>
        <p:pic>
          <p:nvPicPr>
            <p:cNvPr id="2051" name="Picture 3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32752" y="1626311"/>
              <a:ext cx="3452647" cy="34684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053" name="Picture 5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50829" y="5159235"/>
              <a:ext cx="4493171" cy="57129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68894" y="5946368"/>
            <a:ext cx="1553953" cy="6008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69103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Inverse Kinematics: Background on Rotation Matrices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66033" y="3265954"/>
            <a:ext cx="4841994" cy="1821903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288" y="1944601"/>
            <a:ext cx="3013067" cy="4608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26244" y="1944601"/>
            <a:ext cx="3121572" cy="3969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1185" y="1944601"/>
            <a:ext cx="1013464" cy="3918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3" name="Group 12"/>
          <p:cNvGrpSpPr/>
          <p:nvPr/>
        </p:nvGrpSpPr>
        <p:grpSpPr>
          <a:xfrm>
            <a:off x="399288" y="3265954"/>
            <a:ext cx="2499320" cy="646331"/>
            <a:chOff x="-197554" y="2797393"/>
            <a:chExt cx="2499320" cy="646331"/>
          </a:xfrm>
        </p:grpSpPr>
        <p:cxnSp>
          <p:nvCxnSpPr>
            <p:cNvPr id="4" name="Straight Arrow Connector 3"/>
            <p:cNvCxnSpPr/>
            <p:nvPr/>
          </p:nvCxnSpPr>
          <p:spPr>
            <a:xfrm>
              <a:off x="1371600" y="3058510"/>
              <a:ext cx="930166" cy="0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TextBox 11"/>
            <p:cNvSpPr txBox="1"/>
            <p:nvPr/>
          </p:nvSpPr>
          <p:spPr>
            <a:xfrm>
              <a:off x="-197554" y="2797393"/>
              <a:ext cx="156915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rgbClr val="FF0000"/>
                  </a:solidFill>
                </a:rPr>
                <a:t>Orientation of A relative to N</a:t>
              </a:r>
              <a:endParaRPr lang="en-US" dirty="0">
                <a:solidFill>
                  <a:srgbClr val="FF0000"/>
                </a:solidFill>
              </a:endParaRPr>
            </a:p>
          </p:txBody>
        </p:sp>
      </p:grpSp>
      <p:sp>
        <p:nvSpPr>
          <p:cNvPr id="14" name="TextBox 13"/>
          <p:cNvSpPr txBox="1"/>
          <p:nvPr/>
        </p:nvSpPr>
        <p:spPr>
          <a:xfrm>
            <a:off x="2766033" y="2801742"/>
            <a:ext cx="48419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Table of direction cosines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00533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Inverse Kinematics: Background on Rotation Matrices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9756"/>
          <a:stretch/>
        </p:blipFill>
        <p:spPr bwMode="auto">
          <a:xfrm>
            <a:off x="362607" y="1816645"/>
            <a:ext cx="3532297" cy="44789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857" y="2659383"/>
            <a:ext cx="3467593" cy="1935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5" name="Group 4"/>
          <p:cNvGrpSpPr/>
          <p:nvPr/>
        </p:nvGrpSpPr>
        <p:grpSpPr>
          <a:xfrm>
            <a:off x="3263462" y="2803765"/>
            <a:ext cx="2299523" cy="646331"/>
            <a:chOff x="-231173" y="2797393"/>
            <a:chExt cx="2299523" cy="646331"/>
          </a:xfrm>
        </p:grpSpPr>
        <p:cxnSp>
          <p:nvCxnSpPr>
            <p:cNvPr id="6" name="Straight Arrow Connector 5"/>
            <p:cNvCxnSpPr/>
            <p:nvPr/>
          </p:nvCxnSpPr>
          <p:spPr>
            <a:xfrm>
              <a:off x="1371600" y="3058510"/>
              <a:ext cx="696750" cy="0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TextBox 6"/>
            <p:cNvSpPr txBox="1"/>
            <p:nvPr/>
          </p:nvSpPr>
          <p:spPr>
            <a:xfrm>
              <a:off x="-231173" y="2797393"/>
              <a:ext cx="1602773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rgbClr val="FF0000"/>
                  </a:solidFill>
                </a:rPr>
                <a:t>Orientation of B relative to A</a:t>
              </a:r>
              <a:endParaRPr lang="en-US" dirty="0">
                <a:solidFill>
                  <a:srgbClr val="FF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590453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986</TotalTime>
  <Words>852</Words>
  <Application>Microsoft Office PowerPoint</Application>
  <PresentationFormat>On-screen Show (4:3)</PresentationFormat>
  <Paragraphs>142</Paragraphs>
  <Slides>25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6" baseType="lpstr">
      <vt:lpstr>Office Theme</vt:lpstr>
      <vt:lpstr>BME 498: Simulation of Human Movement</vt:lpstr>
      <vt:lpstr>OpenSim Analyses</vt:lpstr>
      <vt:lpstr>Data Collection</vt:lpstr>
      <vt:lpstr>Scaling</vt:lpstr>
      <vt:lpstr>Scaling</vt:lpstr>
      <vt:lpstr>Inverse Kinematics: Background on Rotation Matrices</vt:lpstr>
      <vt:lpstr>Inverse Kinematics: Background on Rotation Matrices</vt:lpstr>
      <vt:lpstr>Inverse Kinematics: Background on Rotation Matrices</vt:lpstr>
      <vt:lpstr>Inverse Kinematics: Background on Rotation Matrices</vt:lpstr>
      <vt:lpstr>Inverse Kinematics: Background on Rotation Matrices</vt:lpstr>
      <vt:lpstr>Inverse Kinematics: Background on Rotation Matrices</vt:lpstr>
      <vt:lpstr>Inverse Kinematics: Background on Rotation Matrices</vt:lpstr>
      <vt:lpstr>Inverse Kinematics: Background on Rotation Matrices</vt:lpstr>
      <vt:lpstr>Inverse Kinematics: Background on Rotation Matrices</vt:lpstr>
      <vt:lpstr>Inverse Kinematics: Background on Rotation Matrices</vt:lpstr>
      <vt:lpstr>Inverse Kinematics: Moving Coordinate Systems</vt:lpstr>
      <vt:lpstr>Inverse Kinematics: Linear Transformation</vt:lpstr>
      <vt:lpstr>Inverse Kinematics: Linear + Rotational Transformation</vt:lpstr>
      <vt:lpstr>Inverse Kinematics: Segment/Local/Anatomical Reference Frame of the Shank</vt:lpstr>
      <vt:lpstr>Inverse Kinematics: Segment/Local/Anatomical Reference Frame of the Shank</vt:lpstr>
      <vt:lpstr>Inverse Kinematics: Calculate Joint Angles for a Motion</vt:lpstr>
      <vt:lpstr>Inverse Kinematics: Clinical Relevant Values</vt:lpstr>
      <vt:lpstr>Inverse Kinematics: Joint Angles</vt:lpstr>
      <vt:lpstr>Inverse Kinematics: Joint Angles</vt:lpstr>
      <vt:lpstr>Modeling and Simulation Process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334: Kinematics of Mechanisms</dc:title>
  <dc:creator>Schmitz, Anne M</dc:creator>
  <cp:lastModifiedBy>PC_Tech</cp:lastModifiedBy>
  <cp:revision>137</cp:revision>
  <dcterms:created xsi:type="dcterms:W3CDTF">2006-08-16T00:00:00Z</dcterms:created>
  <dcterms:modified xsi:type="dcterms:W3CDTF">2014-11-18T20:37:28Z</dcterms:modified>
</cp:coreProperties>
</file>