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avi" ContentType="video/avi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7" r:id="rId2"/>
    <p:sldId id="271" r:id="rId3"/>
    <p:sldId id="272" r:id="rId4"/>
    <p:sldId id="273" r:id="rId5"/>
    <p:sldId id="274" r:id="rId6"/>
    <p:sldId id="275" r:id="rId7"/>
    <p:sldId id="258" r:id="rId8"/>
    <p:sldId id="268" r:id="rId9"/>
    <p:sldId id="269" r:id="rId10"/>
    <p:sldId id="259" r:id="rId11"/>
    <p:sldId id="260" r:id="rId12"/>
    <p:sldId id="266" r:id="rId13"/>
    <p:sldId id="262" r:id="rId14"/>
    <p:sldId id="263" r:id="rId15"/>
    <p:sldId id="264" r:id="rId16"/>
    <p:sldId id="267" r:id="rId17"/>
    <p:sldId id="270" r:id="rId18"/>
    <p:sldId id="277" r:id="rId19"/>
    <p:sldId id="276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5562" autoAdjust="0"/>
  </p:normalViewPr>
  <p:slideViewPr>
    <p:cSldViewPr snapToGrid="0">
      <p:cViewPr>
        <p:scale>
          <a:sx n="60" d="100"/>
          <a:sy n="60" d="100"/>
        </p:scale>
        <p:origin x="-2244" y="-12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790A7B-BDFF-4929-8D5F-5E4032A3F2D9}" type="datetimeFigureOut">
              <a:rPr lang="en-US" smtClean="0"/>
              <a:t>11/14/2014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9BDA2B-DC92-4626-8914-1A99F16B78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6588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Question: Can</a:t>
            </a:r>
            <a:r>
              <a:rPr lang="en-US" baseline="0" dirty="0" smtClean="0"/>
              <a:t> we calculate soft tissue loads during a maximal height jump?</a:t>
            </a:r>
          </a:p>
          <a:p>
            <a:endParaRPr lang="en-US" baseline="0" dirty="0" smtClean="0"/>
          </a:p>
          <a:p>
            <a:r>
              <a:rPr lang="en-US" baseline="0" dirty="0" smtClean="0"/>
              <a:t>Uses: Could investigate how different implant materials react.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9BDA2B-DC92-4626-8914-1A99F16B780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9416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Question: What is the minimal design needed for walking?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9BDA2B-DC92-4626-8914-1A99F16B780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4515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Question: How do</a:t>
            </a:r>
            <a:r>
              <a:rPr lang="en-US" baseline="0" dirty="0" smtClean="0"/>
              <a:t> different muscles contribute to the abnormal motion seen during cerebral palsy gait?</a:t>
            </a:r>
          </a:p>
          <a:p>
            <a:endParaRPr lang="en-US" dirty="0" smtClean="0"/>
          </a:p>
          <a:p>
            <a:r>
              <a:rPr lang="en-US" dirty="0" smtClean="0"/>
              <a:t>Implications: Identified muscles that do</a:t>
            </a:r>
            <a:r>
              <a:rPr lang="en-US" baseline="0" dirty="0" smtClean="0"/>
              <a:t> NOT contribute to the motion and thus should be left alone during surgery.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9BDA2B-DC92-4626-8914-1A99F16B780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9977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Question: Is there a ‘one</a:t>
            </a:r>
            <a:r>
              <a:rPr lang="en-US" baseline="0" dirty="0" smtClean="0"/>
              <a:t> size fits all’ for </a:t>
            </a:r>
            <a:r>
              <a:rPr lang="en-US" baseline="0" dirty="0" err="1" smtClean="0"/>
              <a:t>patellofemoral</a:t>
            </a:r>
            <a:r>
              <a:rPr lang="en-US" baseline="0" dirty="0" smtClean="0"/>
              <a:t> surgery?</a:t>
            </a:r>
          </a:p>
          <a:p>
            <a:endParaRPr lang="en-US" dirty="0" smtClean="0"/>
          </a:p>
          <a:p>
            <a:r>
              <a:rPr lang="en-US" dirty="0" smtClean="0"/>
              <a:t>Implications: No. Very patient specific.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9BDA2B-DC92-4626-8914-1A99F16B780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4177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19878-7C76-4DDB-B016-F8859C3BDB3A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13587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tanford.edu/group/opensim/support/index.html" TargetMode="Externa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video" Target="https://www.youtube.com/embed/qwEWki9H0Ao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BME 498: Simulation of Human Movement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Introduction to Simulations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337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3753134" cy="185335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Modeling and Simulation Process</a:t>
            </a:r>
            <a:endParaRPr lang="en-US" dirty="0"/>
          </a:p>
        </p:txBody>
      </p:sp>
      <p:pic>
        <p:nvPicPr>
          <p:cNvPr id="9229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4382" y="12684"/>
            <a:ext cx="112395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0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07" y="554046"/>
            <a:ext cx="1114425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1" name="Picture 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4379" y="1353288"/>
            <a:ext cx="112395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2" name="Picture 1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8731" y="2277129"/>
            <a:ext cx="2647950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3" name="Picture 1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2702" y="3260780"/>
            <a:ext cx="258127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4" name="Picture 1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9458" y="4251664"/>
            <a:ext cx="1219200" cy="255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6" name="Picture 2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2609" y="874058"/>
            <a:ext cx="2009775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1635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Research Question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0" y="1600200"/>
            <a:ext cx="3739487" cy="4650475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&gt; 100,000 reconstructions each year in the U.S. (Owings and </a:t>
            </a:r>
            <a:r>
              <a:rPr lang="en-US" dirty="0" err="1"/>
              <a:t>Kozak</a:t>
            </a:r>
            <a:r>
              <a:rPr lang="en-US" dirty="0"/>
              <a:t> 1998) </a:t>
            </a:r>
            <a:endParaRPr lang="en-US" dirty="0" smtClean="0"/>
          </a:p>
          <a:p>
            <a:endParaRPr lang="en-US" dirty="0"/>
          </a:p>
          <a:p>
            <a:r>
              <a:rPr lang="en-US" dirty="0"/>
              <a:t>Abnormal </a:t>
            </a:r>
            <a:r>
              <a:rPr lang="en-US" dirty="0" smtClean="0"/>
              <a:t>kinematics (resulting from surgery) cause shifts </a:t>
            </a:r>
            <a:r>
              <a:rPr lang="en-US" dirty="0"/>
              <a:t>in </a:t>
            </a:r>
            <a:r>
              <a:rPr lang="en-US" dirty="0" smtClean="0"/>
              <a:t>cartilage loading</a:t>
            </a:r>
          </a:p>
          <a:p>
            <a:endParaRPr lang="en-US" dirty="0"/>
          </a:p>
          <a:p>
            <a:r>
              <a:rPr lang="en-US" dirty="0" smtClean="0"/>
              <a:t>Osteoarthritis is the result</a:t>
            </a:r>
          </a:p>
          <a:p>
            <a:endParaRPr lang="en-US" dirty="0"/>
          </a:p>
          <a:p>
            <a:r>
              <a:rPr lang="en-US" dirty="0" smtClean="0"/>
              <a:t>How can ACL surgery be optimized to prevent long-term osteoarthritis?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1835" y="1723563"/>
            <a:ext cx="5392190" cy="4232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1835" y="1723563"/>
            <a:ext cx="5502165" cy="4091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1835" y="2163009"/>
            <a:ext cx="5502165" cy="2633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3676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D1111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Create Model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657600" y="1228106"/>
            <a:ext cx="5257800" cy="5325094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Model </a:t>
            </a:r>
            <a:r>
              <a:rPr lang="en-US" dirty="0"/>
              <a:t>with many degrees of freedom to account for complex knee </a:t>
            </a:r>
            <a:r>
              <a:rPr lang="en-US" dirty="0" smtClean="0"/>
              <a:t>behavior</a:t>
            </a:r>
          </a:p>
          <a:p>
            <a:pPr lvl="1"/>
            <a:r>
              <a:rPr lang="en-US" dirty="0"/>
              <a:t>6 </a:t>
            </a:r>
            <a:r>
              <a:rPr lang="en-US" dirty="0" err="1"/>
              <a:t>DoF</a:t>
            </a:r>
            <a:r>
              <a:rPr lang="en-US" dirty="0"/>
              <a:t> </a:t>
            </a:r>
            <a:r>
              <a:rPr lang="en-US" dirty="0" err="1"/>
              <a:t>tibiofemoral</a:t>
            </a:r>
            <a:r>
              <a:rPr lang="en-US" dirty="0"/>
              <a:t> joint</a:t>
            </a:r>
          </a:p>
          <a:p>
            <a:pPr lvl="1"/>
            <a:r>
              <a:rPr lang="en-US" dirty="0"/>
              <a:t>1 </a:t>
            </a:r>
            <a:r>
              <a:rPr lang="en-US" dirty="0" err="1"/>
              <a:t>DoF</a:t>
            </a:r>
            <a:r>
              <a:rPr lang="en-US" dirty="0"/>
              <a:t> </a:t>
            </a:r>
            <a:r>
              <a:rPr lang="en-US" dirty="0" err="1"/>
              <a:t>patellofemoral</a:t>
            </a:r>
            <a:r>
              <a:rPr lang="en-US" dirty="0"/>
              <a:t> </a:t>
            </a:r>
            <a:r>
              <a:rPr lang="en-US" dirty="0" smtClean="0"/>
              <a:t>joint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Ligaments</a:t>
            </a:r>
          </a:p>
          <a:p>
            <a:pPr lvl="1"/>
            <a:r>
              <a:rPr lang="en-US" dirty="0"/>
              <a:t>18 ligament </a:t>
            </a:r>
            <a:r>
              <a:rPr lang="en-US" dirty="0" smtClean="0"/>
              <a:t>bundles</a:t>
            </a:r>
          </a:p>
          <a:p>
            <a:endParaRPr lang="en-US" dirty="0"/>
          </a:p>
          <a:p>
            <a:r>
              <a:rPr lang="en-US" dirty="0" smtClean="0"/>
              <a:t>Cartilage contact loads</a:t>
            </a:r>
            <a:endParaRPr lang="en-US" u="sng" dirty="0" smtClean="0"/>
          </a:p>
          <a:p>
            <a:pPr marL="685800" lvl="1"/>
            <a:r>
              <a:rPr lang="en-US" dirty="0" smtClean="0"/>
              <a:t>Femur cartilage from MRI</a:t>
            </a:r>
          </a:p>
          <a:p>
            <a:pPr marL="685800" lvl="1"/>
            <a:r>
              <a:rPr lang="en-US" dirty="0" err="1" smtClean="0"/>
              <a:t>Tibial</a:t>
            </a:r>
            <a:r>
              <a:rPr lang="en-US" dirty="0" smtClean="0"/>
              <a:t> plateaus as planes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28106"/>
            <a:ext cx="3543300" cy="549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1005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Program Solution</a:t>
            </a:r>
            <a:endParaRPr lang="en-US" dirty="0"/>
          </a:p>
        </p:txBody>
      </p:sp>
      <p:pic>
        <p:nvPicPr>
          <p:cNvPr id="1028" name="Picture 4" descr="http://simtk-confluence.stanford.edu:8080/download/thumbnails/3376130/OpenSimLogoImage.jpg?version=1&amp;modificationDate=133407668223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812" y="267355"/>
            <a:ext cx="1000075" cy="100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0" y="6488668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u="sng" dirty="0">
                <a:hlinkClick r:id="rId3"/>
              </a:rPr>
              <a:t>http://www.stanford.edu/group/opensim/support/index.html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0" y="5826121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dirty="0"/>
              <a:t>Seth, A., Sherman, M., </a:t>
            </a:r>
            <a:r>
              <a:rPr lang="en-US" dirty="0" err="1"/>
              <a:t>Reinbolt</a:t>
            </a:r>
            <a:r>
              <a:rPr lang="en-US" dirty="0"/>
              <a:t>, J. A., &amp; </a:t>
            </a:r>
            <a:r>
              <a:rPr lang="en-US" dirty="0" err="1"/>
              <a:t>Delp</a:t>
            </a:r>
            <a:r>
              <a:rPr lang="en-US" dirty="0"/>
              <a:t>, S. L. (2011). </a:t>
            </a:r>
            <a:r>
              <a:rPr lang="en-US" dirty="0" err="1"/>
              <a:t>OpenSim</a:t>
            </a:r>
            <a:r>
              <a:rPr lang="en-US" dirty="0"/>
              <a:t>: a musculoskeletal modeling and simulation framework for in </a:t>
            </a:r>
            <a:r>
              <a:rPr lang="en-US" dirty="0" err="1"/>
              <a:t>silico</a:t>
            </a:r>
            <a:r>
              <a:rPr lang="en-US" dirty="0"/>
              <a:t> investigations and exchange. </a:t>
            </a:r>
            <a:r>
              <a:rPr lang="en-US" dirty="0" err="1"/>
              <a:t>Procedia</a:t>
            </a:r>
            <a:r>
              <a:rPr lang="en-US" dirty="0"/>
              <a:t> IUTAM, 2, 212-232.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023296"/>
            <a:ext cx="2207172" cy="3423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6760" y="2370317"/>
            <a:ext cx="3547240" cy="519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Rectangle 32"/>
          <p:cNvSpPr/>
          <p:nvPr/>
        </p:nvSpPr>
        <p:spPr>
          <a:xfrm>
            <a:off x="6056475" y="3947263"/>
            <a:ext cx="262835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Numerical solver:</a:t>
            </a:r>
          </a:p>
          <a:p>
            <a:r>
              <a:rPr lang="en-US" dirty="0" smtClean="0"/>
              <a:t>5th </a:t>
            </a:r>
            <a:r>
              <a:rPr lang="en-US" dirty="0"/>
              <a:t>order </a:t>
            </a:r>
            <a:r>
              <a:rPr lang="en-US" dirty="0" err="1"/>
              <a:t>Runge</a:t>
            </a:r>
            <a:r>
              <a:rPr lang="en-US" dirty="0"/>
              <a:t>-</a:t>
            </a:r>
            <a:r>
              <a:rPr lang="en-US" dirty="0" err="1"/>
              <a:t>Kutta</a:t>
            </a:r>
            <a:r>
              <a:rPr lang="en-US" dirty="0"/>
              <a:t>-Feldberg integrator</a:t>
            </a:r>
          </a:p>
        </p:txBody>
      </p:sp>
      <p:cxnSp>
        <p:nvCxnSpPr>
          <p:cNvPr id="36" name="Straight Arrow Connector 35"/>
          <p:cNvCxnSpPr>
            <a:stCxn id="8" idx="3"/>
          </p:cNvCxnSpPr>
          <p:nvPr/>
        </p:nvCxnSpPr>
        <p:spPr>
          <a:xfrm>
            <a:off x="2207173" y="3735041"/>
            <a:ext cx="622400" cy="0"/>
          </a:xfrm>
          <a:prstGeom prst="straightConnector1">
            <a:avLst/>
          </a:prstGeom>
          <a:ln w="38100">
            <a:solidFill>
              <a:schemeClr val="tx1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2973899" y="1704288"/>
            <a:ext cx="2238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Free body diagram</a:t>
            </a:r>
            <a:endParaRPr lang="en-US" dirty="0"/>
          </a:p>
        </p:txBody>
      </p:sp>
      <p:cxnSp>
        <p:nvCxnSpPr>
          <p:cNvPr id="39" name="Straight Arrow Connector 38"/>
          <p:cNvCxnSpPr/>
          <p:nvPr/>
        </p:nvCxnSpPr>
        <p:spPr>
          <a:xfrm flipV="1">
            <a:off x="5179803" y="2889425"/>
            <a:ext cx="725697" cy="857614"/>
          </a:xfrm>
          <a:prstGeom prst="straightConnector1">
            <a:avLst/>
          </a:prstGeom>
          <a:ln w="38100">
            <a:prstDash val="sysDot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6251370" y="1888954"/>
            <a:ext cx="2238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Equations of motion</a:t>
            </a:r>
            <a:endParaRPr lang="en-US" dirty="0"/>
          </a:p>
        </p:txBody>
      </p:sp>
      <p:cxnSp>
        <p:nvCxnSpPr>
          <p:cNvPr id="41" name="Straight Arrow Connector 40"/>
          <p:cNvCxnSpPr>
            <a:stCxn id="6148" idx="2"/>
            <a:endCxn id="33" idx="0"/>
          </p:cNvCxnSpPr>
          <p:nvPr/>
        </p:nvCxnSpPr>
        <p:spPr>
          <a:xfrm>
            <a:off x="7370380" y="2889425"/>
            <a:ext cx="273" cy="1057838"/>
          </a:xfrm>
          <a:prstGeom prst="straightConnector1">
            <a:avLst/>
          </a:prstGeom>
          <a:ln w="38100">
            <a:solidFill>
              <a:schemeClr val="tx1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1981" y="2258286"/>
            <a:ext cx="2382345" cy="3222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5336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7" grpId="0"/>
      <p:bldP spid="4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Collect Data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216263"/>
            <a:ext cx="6953250" cy="4604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0" y="5934670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/>
              <a:t>Gollehon</a:t>
            </a:r>
            <a:r>
              <a:rPr lang="en-US" dirty="0"/>
              <a:t>, DL, </a:t>
            </a:r>
            <a:r>
              <a:rPr lang="en-US" dirty="0" err="1"/>
              <a:t>Torzilli</a:t>
            </a:r>
            <a:r>
              <a:rPr lang="en-US" dirty="0"/>
              <a:t>, PA and Warren, RF. The role of the posterolateral and cruciate ligaments in the stability of the human knee. A biomechanical study. </a:t>
            </a:r>
            <a:r>
              <a:rPr lang="en-US" i="1" dirty="0"/>
              <a:t>J Bone Joint </a:t>
            </a:r>
            <a:r>
              <a:rPr lang="en-US" i="1" dirty="0" err="1"/>
              <a:t>Surg</a:t>
            </a:r>
            <a:r>
              <a:rPr lang="en-US" i="1" dirty="0"/>
              <a:t> Am</a:t>
            </a:r>
            <a:r>
              <a:rPr lang="en-US" dirty="0"/>
              <a:t>. 1987; 69(2):233-242.</a:t>
            </a:r>
          </a:p>
        </p:txBody>
      </p:sp>
      <p:sp>
        <p:nvSpPr>
          <p:cNvPr id="12" name="Freeform 11"/>
          <p:cNvSpPr/>
          <p:nvPr/>
        </p:nvSpPr>
        <p:spPr>
          <a:xfrm>
            <a:off x="3125869" y="3019647"/>
            <a:ext cx="332605" cy="427875"/>
          </a:xfrm>
          <a:custGeom>
            <a:avLst/>
            <a:gdLst>
              <a:gd name="connsiteX0" fmla="*/ 138326 w 332605"/>
              <a:gd name="connsiteY0" fmla="*/ 0 h 427875"/>
              <a:gd name="connsiteX1" fmla="*/ 42633 w 332605"/>
              <a:gd name="connsiteY1" fmla="*/ 74427 h 427875"/>
              <a:gd name="connsiteX2" fmla="*/ 103 w 332605"/>
              <a:gd name="connsiteY2" fmla="*/ 148855 h 427875"/>
              <a:gd name="connsiteX3" fmla="*/ 53266 w 332605"/>
              <a:gd name="connsiteY3" fmla="*/ 308344 h 427875"/>
              <a:gd name="connsiteX4" fmla="*/ 159591 w 332605"/>
              <a:gd name="connsiteY4" fmla="*/ 425302 h 427875"/>
              <a:gd name="connsiteX5" fmla="*/ 297815 w 332605"/>
              <a:gd name="connsiteY5" fmla="*/ 382772 h 427875"/>
              <a:gd name="connsiteX6" fmla="*/ 329712 w 332605"/>
              <a:gd name="connsiteY6" fmla="*/ 308344 h 427875"/>
              <a:gd name="connsiteX7" fmla="*/ 319080 w 332605"/>
              <a:gd name="connsiteY7" fmla="*/ 148855 h 427875"/>
              <a:gd name="connsiteX8" fmla="*/ 223387 w 332605"/>
              <a:gd name="connsiteY8" fmla="*/ 74427 h 427875"/>
              <a:gd name="connsiteX9" fmla="*/ 138326 w 332605"/>
              <a:gd name="connsiteY9" fmla="*/ 0 h 427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32605" h="427875">
                <a:moveTo>
                  <a:pt x="138326" y="0"/>
                </a:moveTo>
                <a:cubicBezTo>
                  <a:pt x="108200" y="0"/>
                  <a:pt x="65670" y="49618"/>
                  <a:pt x="42633" y="74427"/>
                </a:cubicBezTo>
                <a:cubicBezTo>
                  <a:pt x="19596" y="99236"/>
                  <a:pt x="-1669" y="109869"/>
                  <a:pt x="103" y="148855"/>
                </a:cubicBezTo>
                <a:cubicBezTo>
                  <a:pt x="1875" y="187841"/>
                  <a:pt x="26685" y="262270"/>
                  <a:pt x="53266" y="308344"/>
                </a:cubicBezTo>
                <a:cubicBezTo>
                  <a:pt x="79847" y="354419"/>
                  <a:pt x="118833" y="412897"/>
                  <a:pt x="159591" y="425302"/>
                </a:cubicBezTo>
                <a:cubicBezTo>
                  <a:pt x="200349" y="437707"/>
                  <a:pt x="269462" y="402265"/>
                  <a:pt x="297815" y="382772"/>
                </a:cubicBezTo>
                <a:cubicBezTo>
                  <a:pt x="326168" y="363279"/>
                  <a:pt x="326168" y="347330"/>
                  <a:pt x="329712" y="308344"/>
                </a:cubicBezTo>
                <a:cubicBezTo>
                  <a:pt x="333256" y="269358"/>
                  <a:pt x="336801" y="187841"/>
                  <a:pt x="319080" y="148855"/>
                </a:cubicBezTo>
                <a:cubicBezTo>
                  <a:pt x="301359" y="109869"/>
                  <a:pt x="246424" y="99236"/>
                  <a:pt x="223387" y="74427"/>
                </a:cubicBezTo>
                <a:cubicBezTo>
                  <a:pt x="200350" y="49618"/>
                  <a:pt x="168452" y="0"/>
                  <a:pt x="138326" y="0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3466102" y="3178139"/>
            <a:ext cx="318705" cy="333418"/>
          </a:xfrm>
          <a:custGeom>
            <a:avLst/>
            <a:gdLst>
              <a:gd name="connsiteX0" fmla="*/ 297824 w 318705"/>
              <a:gd name="connsiteY0" fmla="*/ 54159 h 333418"/>
              <a:gd name="connsiteX1" fmla="*/ 212763 w 318705"/>
              <a:gd name="connsiteY1" fmla="*/ 43526 h 333418"/>
              <a:gd name="connsiteX2" fmla="*/ 85172 w 318705"/>
              <a:gd name="connsiteY2" fmla="*/ 996 h 333418"/>
              <a:gd name="connsiteX3" fmla="*/ 32010 w 318705"/>
              <a:gd name="connsiteY3" fmla="*/ 32894 h 333418"/>
              <a:gd name="connsiteX4" fmla="*/ 112 w 318705"/>
              <a:gd name="connsiteY4" fmla="*/ 224280 h 333418"/>
              <a:gd name="connsiteX5" fmla="*/ 42642 w 318705"/>
              <a:gd name="connsiteY5" fmla="*/ 330605 h 333418"/>
              <a:gd name="connsiteX6" fmla="*/ 170233 w 318705"/>
              <a:gd name="connsiteY6" fmla="*/ 298708 h 333418"/>
              <a:gd name="connsiteX7" fmla="*/ 308456 w 318705"/>
              <a:gd name="connsiteY7" fmla="*/ 256177 h 333418"/>
              <a:gd name="connsiteX8" fmla="*/ 297824 w 318705"/>
              <a:gd name="connsiteY8" fmla="*/ 54159 h 333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8705" h="333418">
                <a:moveTo>
                  <a:pt x="297824" y="54159"/>
                </a:moveTo>
                <a:cubicBezTo>
                  <a:pt x="281875" y="18717"/>
                  <a:pt x="248205" y="52386"/>
                  <a:pt x="212763" y="43526"/>
                </a:cubicBezTo>
                <a:cubicBezTo>
                  <a:pt x="177321" y="34666"/>
                  <a:pt x="115297" y="2768"/>
                  <a:pt x="85172" y="996"/>
                </a:cubicBezTo>
                <a:cubicBezTo>
                  <a:pt x="55046" y="-776"/>
                  <a:pt x="46187" y="-4320"/>
                  <a:pt x="32010" y="32894"/>
                </a:cubicBezTo>
                <a:cubicBezTo>
                  <a:pt x="17833" y="70108"/>
                  <a:pt x="-1660" y="174662"/>
                  <a:pt x="112" y="224280"/>
                </a:cubicBezTo>
                <a:cubicBezTo>
                  <a:pt x="1884" y="273899"/>
                  <a:pt x="14289" y="318200"/>
                  <a:pt x="42642" y="330605"/>
                </a:cubicBezTo>
                <a:cubicBezTo>
                  <a:pt x="70995" y="343010"/>
                  <a:pt x="125931" y="311113"/>
                  <a:pt x="170233" y="298708"/>
                </a:cubicBezTo>
                <a:cubicBezTo>
                  <a:pt x="214535" y="286303"/>
                  <a:pt x="287191" y="295163"/>
                  <a:pt x="308456" y="256177"/>
                </a:cubicBezTo>
                <a:cubicBezTo>
                  <a:pt x="329721" y="217191"/>
                  <a:pt x="313773" y="89601"/>
                  <a:pt x="297824" y="54159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3292171" y="2541181"/>
            <a:ext cx="0" cy="80366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382600" y="2307315"/>
            <a:ext cx="237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Apply force. Measure displacement.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303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Generate Data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600200"/>
            <a:ext cx="4295553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Fixed tibia at various flexion angles</a:t>
            </a:r>
          </a:p>
          <a:p>
            <a:endParaRPr lang="en-US" dirty="0"/>
          </a:p>
          <a:p>
            <a:r>
              <a:rPr lang="en-US" dirty="0" smtClean="0"/>
              <a:t>Applied 100 N of anterior and posterior force</a:t>
            </a:r>
          </a:p>
          <a:p>
            <a:endParaRPr lang="en-US" dirty="0"/>
          </a:p>
          <a:p>
            <a:r>
              <a:rPr lang="en-US" dirty="0" smtClean="0"/>
              <a:t>Measured displacement</a:t>
            </a:r>
            <a:endParaRPr lang="en-US" dirty="0"/>
          </a:p>
        </p:txBody>
      </p:sp>
      <p:pic>
        <p:nvPicPr>
          <p:cNvPr id="8" name="ap0_video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933063" y="1393431"/>
            <a:ext cx="3445391" cy="5152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230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Compare Model and Experiment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-15339" y="961901"/>
            <a:ext cx="891288" cy="1382454"/>
            <a:chOff x="47954" y="0"/>
            <a:chExt cx="891288" cy="1382454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954" y="0"/>
              <a:ext cx="891288" cy="1382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6" name="Straight Arrow Connector 5"/>
            <p:cNvCxnSpPr/>
            <p:nvPr/>
          </p:nvCxnSpPr>
          <p:spPr>
            <a:xfrm>
              <a:off x="228600" y="1066800"/>
              <a:ext cx="533400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37647"/>
            <a:ext cx="9868395" cy="5486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4606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Make Predictions</a:t>
            </a:r>
            <a:endParaRPr lang="en-US" dirty="0"/>
          </a:p>
        </p:txBody>
      </p:sp>
      <p:pic>
        <p:nvPicPr>
          <p:cNvPr id="2050" name="Picture 2" descr="http://1.bp.blogspot.com/-JaSe4eMP4Wc/UAgGb4tBIeI/AAAAAAAAAPw/Fa66_2w2HZ4/s1600/Work_in_progres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9401" y="1701444"/>
            <a:ext cx="4284353" cy="3790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0368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3753134" cy="185335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Modeling and Simulation Process</a:t>
            </a:r>
            <a:endParaRPr lang="en-US" dirty="0"/>
          </a:p>
        </p:txBody>
      </p:sp>
      <p:grpSp>
        <p:nvGrpSpPr>
          <p:cNvPr id="3" name="Group 2"/>
          <p:cNvGrpSpPr/>
          <p:nvPr/>
        </p:nvGrpSpPr>
        <p:grpSpPr>
          <a:xfrm>
            <a:off x="4955452" y="12684"/>
            <a:ext cx="3763653" cy="6791680"/>
            <a:chOff x="3498731" y="12684"/>
            <a:chExt cx="3763653" cy="6791680"/>
          </a:xfrm>
        </p:grpSpPr>
        <p:pic>
          <p:nvPicPr>
            <p:cNvPr id="9229" name="Picture 1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74382" y="12684"/>
              <a:ext cx="1123950" cy="733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0" name="Picture 1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3907" y="554046"/>
              <a:ext cx="1114425" cy="1057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1" name="Picture 1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74379" y="1353288"/>
              <a:ext cx="1123950" cy="1000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2" name="Picture 1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8731" y="2277129"/>
              <a:ext cx="2647950" cy="1390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3" name="Picture 17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2702" y="3260780"/>
              <a:ext cx="2581275" cy="1143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4" name="Picture 18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99458" y="4251664"/>
              <a:ext cx="1219200" cy="2552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6" name="Picture 20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52609" y="874057"/>
              <a:ext cx="2009775" cy="4524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" name="TextBox 3"/>
          <p:cNvSpPr txBox="1"/>
          <p:nvPr/>
        </p:nvSpPr>
        <p:spPr>
          <a:xfrm>
            <a:off x="3890425" y="874057"/>
            <a:ext cx="1840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FF0000"/>
                </a:solidFill>
              </a:rPr>
              <a:t>How detailed does the model need to be?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81895" y="1617661"/>
            <a:ext cx="20892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rgbClr val="FF0000"/>
                </a:solidFill>
              </a:rPr>
              <a:t>FBD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rgbClr val="FF0000"/>
                </a:solidFill>
              </a:rPr>
              <a:t>Equations of motion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rgbClr val="FF0000"/>
                </a:solidFill>
              </a:rPr>
              <a:t>Numerical method to solve equations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982092" y="3309060"/>
            <a:ext cx="1297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FF0000"/>
                </a:solidFill>
              </a:rPr>
              <a:t>Simulate an experiment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781895" y="1611321"/>
            <a:ext cx="3200197" cy="960447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130884" y="1892032"/>
            <a:ext cx="808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Lab 1</a:t>
            </a:r>
            <a:endParaRPr lang="en-US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9848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07" t="68978" b="5615"/>
          <a:stretch/>
        </p:blipFill>
        <p:spPr bwMode="auto">
          <a:xfrm>
            <a:off x="2701179" y="1347778"/>
            <a:ext cx="4897465" cy="3084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639" y="102114"/>
            <a:ext cx="6974237" cy="1029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674"/>
          <a:stretch/>
        </p:blipFill>
        <p:spPr bwMode="auto">
          <a:xfrm>
            <a:off x="2384259" y="4477656"/>
            <a:ext cx="5446859" cy="1273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Freeform 1"/>
          <p:cNvSpPr/>
          <p:nvPr/>
        </p:nvSpPr>
        <p:spPr>
          <a:xfrm>
            <a:off x="2701179" y="1975476"/>
            <a:ext cx="4633993" cy="1992090"/>
          </a:xfrm>
          <a:custGeom>
            <a:avLst/>
            <a:gdLst>
              <a:gd name="connsiteX0" fmla="*/ 0 w 4633993"/>
              <a:gd name="connsiteY0" fmla="*/ 1263670 h 1992090"/>
              <a:gd name="connsiteX1" fmla="*/ 108488 w 4633993"/>
              <a:gd name="connsiteY1" fmla="*/ 1372158 h 1992090"/>
              <a:gd name="connsiteX2" fmla="*/ 201478 w 4633993"/>
              <a:gd name="connsiteY2" fmla="*/ 1341161 h 1992090"/>
              <a:gd name="connsiteX3" fmla="*/ 263471 w 4633993"/>
              <a:gd name="connsiteY3" fmla="*/ 1139683 h 1992090"/>
              <a:gd name="connsiteX4" fmla="*/ 294468 w 4633993"/>
              <a:gd name="connsiteY4" fmla="*/ 1062192 h 1992090"/>
              <a:gd name="connsiteX5" fmla="*/ 433953 w 4633993"/>
              <a:gd name="connsiteY5" fmla="*/ 1170680 h 1992090"/>
              <a:gd name="connsiteX6" fmla="*/ 604434 w 4633993"/>
              <a:gd name="connsiteY6" fmla="*/ 1000199 h 1992090"/>
              <a:gd name="connsiteX7" fmla="*/ 805912 w 4633993"/>
              <a:gd name="connsiteY7" fmla="*/ 519751 h 1992090"/>
              <a:gd name="connsiteX8" fmla="*/ 991892 w 4633993"/>
              <a:gd name="connsiteY8" fmla="*/ 85799 h 1992090"/>
              <a:gd name="connsiteX9" fmla="*/ 1208868 w 4633993"/>
              <a:gd name="connsiteY9" fmla="*/ 85799 h 1992090"/>
              <a:gd name="connsiteX10" fmla="*/ 1503336 w 4633993"/>
              <a:gd name="connsiteY10" fmla="*/ 194287 h 1992090"/>
              <a:gd name="connsiteX11" fmla="*/ 1859797 w 4633993"/>
              <a:gd name="connsiteY11" fmla="*/ 535249 h 1992090"/>
              <a:gd name="connsiteX12" fmla="*/ 2185261 w 4633993"/>
              <a:gd name="connsiteY12" fmla="*/ 643738 h 1992090"/>
              <a:gd name="connsiteX13" fmla="*/ 2510725 w 4633993"/>
              <a:gd name="connsiteY13" fmla="*/ 581744 h 1992090"/>
              <a:gd name="connsiteX14" fmla="*/ 2851688 w 4633993"/>
              <a:gd name="connsiteY14" fmla="*/ 256280 h 1992090"/>
              <a:gd name="connsiteX15" fmla="*/ 3084163 w 4633993"/>
              <a:gd name="connsiteY15" fmla="*/ 8307 h 1992090"/>
              <a:gd name="connsiteX16" fmla="*/ 3363132 w 4633993"/>
              <a:gd name="connsiteY16" fmla="*/ 85799 h 1992090"/>
              <a:gd name="connsiteX17" fmla="*/ 3657600 w 4633993"/>
              <a:gd name="connsiteY17" fmla="*/ 349270 h 1992090"/>
              <a:gd name="connsiteX18" fmla="*/ 3983064 w 4633993"/>
              <a:gd name="connsiteY18" fmla="*/ 891710 h 1992090"/>
              <a:gd name="connsiteX19" fmla="*/ 4169044 w 4633993"/>
              <a:gd name="connsiteY19" fmla="*/ 1480646 h 1992090"/>
              <a:gd name="connsiteX20" fmla="*/ 4308529 w 4633993"/>
              <a:gd name="connsiteY20" fmla="*/ 1759616 h 1992090"/>
              <a:gd name="connsiteX21" fmla="*/ 4633993 w 4633993"/>
              <a:gd name="connsiteY21" fmla="*/ 1992090 h 1992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633993" h="1992090">
                <a:moveTo>
                  <a:pt x="0" y="1263670"/>
                </a:moveTo>
                <a:cubicBezTo>
                  <a:pt x="37454" y="1311456"/>
                  <a:pt x="74908" y="1359243"/>
                  <a:pt x="108488" y="1372158"/>
                </a:cubicBezTo>
                <a:cubicBezTo>
                  <a:pt x="142068" y="1385073"/>
                  <a:pt x="175648" y="1379907"/>
                  <a:pt x="201478" y="1341161"/>
                </a:cubicBezTo>
                <a:cubicBezTo>
                  <a:pt x="227308" y="1302415"/>
                  <a:pt x="247973" y="1186178"/>
                  <a:pt x="263471" y="1139683"/>
                </a:cubicBezTo>
                <a:cubicBezTo>
                  <a:pt x="278969" y="1093188"/>
                  <a:pt x="266054" y="1057026"/>
                  <a:pt x="294468" y="1062192"/>
                </a:cubicBezTo>
                <a:cubicBezTo>
                  <a:pt x="322882" y="1067358"/>
                  <a:pt x="382292" y="1181012"/>
                  <a:pt x="433953" y="1170680"/>
                </a:cubicBezTo>
                <a:cubicBezTo>
                  <a:pt x="485614" y="1160348"/>
                  <a:pt x="542441" y="1108687"/>
                  <a:pt x="604434" y="1000199"/>
                </a:cubicBezTo>
                <a:cubicBezTo>
                  <a:pt x="666427" y="891711"/>
                  <a:pt x="741336" y="672151"/>
                  <a:pt x="805912" y="519751"/>
                </a:cubicBezTo>
                <a:cubicBezTo>
                  <a:pt x="870488" y="367351"/>
                  <a:pt x="924733" y="158124"/>
                  <a:pt x="991892" y="85799"/>
                </a:cubicBezTo>
                <a:cubicBezTo>
                  <a:pt x="1059051" y="13474"/>
                  <a:pt x="1123627" y="67718"/>
                  <a:pt x="1208868" y="85799"/>
                </a:cubicBezTo>
                <a:cubicBezTo>
                  <a:pt x="1294109" y="103880"/>
                  <a:pt x="1394848" y="119379"/>
                  <a:pt x="1503336" y="194287"/>
                </a:cubicBezTo>
                <a:cubicBezTo>
                  <a:pt x="1611824" y="269195"/>
                  <a:pt x="1746143" y="460340"/>
                  <a:pt x="1859797" y="535249"/>
                </a:cubicBezTo>
                <a:cubicBezTo>
                  <a:pt x="1973451" y="610157"/>
                  <a:pt x="2076773" y="635989"/>
                  <a:pt x="2185261" y="643738"/>
                </a:cubicBezTo>
                <a:cubicBezTo>
                  <a:pt x="2293749" y="651487"/>
                  <a:pt x="2399654" y="646320"/>
                  <a:pt x="2510725" y="581744"/>
                </a:cubicBezTo>
                <a:cubicBezTo>
                  <a:pt x="2621796" y="517168"/>
                  <a:pt x="2756115" y="351853"/>
                  <a:pt x="2851688" y="256280"/>
                </a:cubicBezTo>
                <a:cubicBezTo>
                  <a:pt x="2947261" y="160707"/>
                  <a:pt x="2998922" y="36720"/>
                  <a:pt x="3084163" y="8307"/>
                </a:cubicBezTo>
                <a:cubicBezTo>
                  <a:pt x="3169404" y="-20106"/>
                  <a:pt x="3267559" y="28972"/>
                  <a:pt x="3363132" y="85799"/>
                </a:cubicBezTo>
                <a:cubicBezTo>
                  <a:pt x="3458705" y="142626"/>
                  <a:pt x="3554278" y="214952"/>
                  <a:pt x="3657600" y="349270"/>
                </a:cubicBezTo>
                <a:cubicBezTo>
                  <a:pt x="3760922" y="483588"/>
                  <a:pt x="3897823" y="703147"/>
                  <a:pt x="3983064" y="891710"/>
                </a:cubicBezTo>
                <a:cubicBezTo>
                  <a:pt x="4068305" y="1080273"/>
                  <a:pt x="4114800" y="1335995"/>
                  <a:pt x="4169044" y="1480646"/>
                </a:cubicBezTo>
                <a:cubicBezTo>
                  <a:pt x="4223288" y="1625297"/>
                  <a:pt x="4231038" y="1674375"/>
                  <a:pt x="4308529" y="1759616"/>
                </a:cubicBezTo>
                <a:cubicBezTo>
                  <a:pt x="4386020" y="1844857"/>
                  <a:pt x="4579749" y="1958511"/>
                  <a:pt x="4633993" y="1992090"/>
                </a:cubicBezTo>
              </a:path>
            </a:pathLst>
          </a:cu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6110806" y="1713866"/>
            <a:ext cx="1720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normal</a:t>
            </a:r>
            <a:endParaRPr lang="en-US" sz="2800" dirty="0"/>
          </a:p>
        </p:txBody>
      </p:sp>
      <p:sp>
        <p:nvSpPr>
          <p:cNvPr id="4" name="Freeform 3"/>
          <p:cNvSpPr/>
          <p:nvPr/>
        </p:nvSpPr>
        <p:spPr>
          <a:xfrm>
            <a:off x="2716677" y="2137618"/>
            <a:ext cx="4215539" cy="1581975"/>
          </a:xfrm>
          <a:custGeom>
            <a:avLst/>
            <a:gdLst>
              <a:gd name="connsiteX0" fmla="*/ 0 w 4215539"/>
              <a:gd name="connsiteY0" fmla="*/ 900050 h 1581975"/>
              <a:gd name="connsiteX1" fmla="*/ 108488 w 4215539"/>
              <a:gd name="connsiteY1" fmla="*/ 869053 h 1581975"/>
              <a:gd name="connsiteX2" fmla="*/ 170482 w 4215539"/>
              <a:gd name="connsiteY2" fmla="*/ 652077 h 1581975"/>
              <a:gd name="connsiteX3" fmla="*/ 325465 w 4215539"/>
              <a:gd name="connsiteY3" fmla="*/ 435101 h 1581975"/>
              <a:gd name="connsiteX4" fmla="*/ 449451 w 4215539"/>
              <a:gd name="connsiteY4" fmla="*/ 419602 h 1581975"/>
              <a:gd name="connsiteX5" fmla="*/ 573438 w 4215539"/>
              <a:gd name="connsiteY5" fmla="*/ 280118 h 1581975"/>
              <a:gd name="connsiteX6" fmla="*/ 759417 w 4215539"/>
              <a:gd name="connsiteY6" fmla="*/ 16646 h 1581975"/>
              <a:gd name="connsiteX7" fmla="*/ 1100380 w 4215539"/>
              <a:gd name="connsiteY7" fmla="*/ 94138 h 1581975"/>
              <a:gd name="connsiteX8" fmla="*/ 1611824 w 4215539"/>
              <a:gd name="connsiteY8" fmla="*/ 636579 h 1581975"/>
              <a:gd name="connsiteX9" fmla="*/ 1859797 w 4215539"/>
              <a:gd name="connsiteY9" fmla="*/ 931046 h 1581975"/>
              <a:gd name="connsiteX10" fmla="*/ 2355743 w 4215539"/>
              <a:gd name="connsiteY10" fmla="*/ 1179019 h 1581975"/>
              <a:gd name="connsiteX11" fmla="*/ 2572719 w 4215539"/>
              <a:gd name="connsiteY11" fmla="*/ 1163521 h 1581975"/>
              <a:gd name="connsiteX12" fmla="*/ 2820692 w 4215539"/>
              <a:gd name="connsiteY12" fmla="*/ 931046 h 1581975"/>
              <a:gd name="connsiteX13" fmla="*/ 3161655 w 4215539"/>
              <a:gd name="connsiteY13" fmla="*/ 791562 h 1581975"/>
              <a:gd name="connsiteX14" fmla="*/ 3518116 w 4215539"/>
              <a:gd name="connsiteY14" fmla="*/ 900050 h 1581975"/>
              <a:gd name="connsiteX15" fmla="*/ 3735092 w 4215539"/>
              <a:gd name="connsiteY15" fmla="*/ 1132524 h 1581975"/>
              <a:gd name="connsiteX16" fmla="*/ 4060556 w 4215539"/>
              <a:gd name="connsiteY16" fmla="*/ 1535480 h 1581975"/>
              <a:gd name="connsiteX17" fmla="*/ 4215539 w 4215539"/>
              <a:gd name="connsiteY17" fmla="*/ 1581975 h 1581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215539" h="1581975">
                <a:moveTo>
                  <a:pt x="0" y="900050"/>
                </a:moveTo>
                <a:cubicBezTo>
                  <a:pt x="40037" y="905216"/>
                  <a:pt x="80074" y="910382"/>
                  <a:pt x="108488" y="869053"/>
                </a:cubicBezTo>
                <a:cubicBezTo>
                  <a:pt x="136902" y="827724"/>
                  <a:pt x="134319" y="724402"/>
                  <a:pt x="170482" y="652077"/>
                </a:cubicBezTo>
                <a:cubicBezTo>
                  <a:pt x="206645" y="579752"/>
                  <a:pt x="278970" y="473847"/>
                  <a:pt x="325465" y="435101"/>
                </a:cubicBezTo>
                <a:cubicBezTo>
                  <a:pt x="371960" y="396355"/>
                  <a:pt x="408122" y="445432"/>
                  <a:pt x="449451" y="419602"/>
                </a:cubicBezTo>
                <a:cubicBezTo>
                  <a:pt x="490780" y="393772"/>
                  <a:pt x="521777" y="347277"/>
                  <a:pt x="573438" y="280118"/>
                </a:cubicBezTo>
                <a:cubicBezTo>
                  <a:pt x="625099" y="212959"/>
                  <a:pt x="671593" y="47643"/>
                  <a:pt x="759417" y="16646"/>
                </a:cubicBezTo>
                <a:cubicBezTo>
                  <a:pt x="847241" y="-14351"/>
                  <a:pt x="958312" y="-9184"/>
                  <a:pt x="1100380" y="94138"/>
                </a:cubicBezTo>
                <a:cubicBezTo>
                  <a:pt x="1242448" y="197460"/>
                  <a:pt x="1485254" y="497094"/>
                  <a:pt x="1611824" y="636579"/>
                </a:cubicBezTo>
                <a:cubicBezTo>
                  <a:pt x="1738394" y="776064"/>
                  <a:pt x="1735811" y="840639"/>
                  <a:pt x="1859797" y="931046"/>
                </a:cubicBezTo>
                <a:cubicBezTo>
                  <a:pt x="1983783" y="1021453"/>
                  <a:pt x="2236923" y="1140273"/>
                  <a:pt x="2355743" y="1179019"/>
                </a:cubicBezTo>
                <a:cubicBezTo>
                  <a:pt x="2474563" y="1217765"/>
                  <a:pt x="2495228" y="1204850"/>
                  <a:pt x="2572719" y="1163521"/>
                </a:cubicBezTo>
                <a:cubicBezTo>
                  <a:pt x="2650210" y="1122192"/>
                  <a:pt x="2722536" y="993039"/>
                  <a:pt x="2820692" y="931046"/>
                </a:cubicBezTo>
                <a:cubicBezTo>
                  <a:pt x="2918848" y="869053"/>
                  <a:pt x="3045418" y="796728"/>
                  <a:pt x="3161655" y="791562"/>
                </a:cubicBezTo>
                <a:cubicBezTo>
                  <a:pt x="3277892" y="786396"/>
                  <a:pt x="3422543" y="843223"/>
                  <a:pt x="3518116" y="900050"/>
                </a:cubicBezTo>
                <a:cubicBezTo>
                  <a:pt x="3613689" y="956877"/>
                  <a:pt x="3644685" y="1026619"/>
                  <a:pt x="3735092" y="1132524"/>
                </a:cubicBezTo>
                <a:cubicBezTo>
                  <a:pt x="3825499" y="1238429"/>
                  <a:pt x="3980482" y="1460572"/>
                  <a:pt x="4060556" y="1535480"/>
                </a:cubicBezTo>
                <a:cubicBezTo>
                  <a:pt x="4140630" y="1610388"/>
                  <a:pt x="4161295" y="1558728"/>
                  <a:pt x="4215539" y="1581975"/>
                </a:cubicBezTo>
              </a:path>
            </a:pathLst>
          </a:custGeom>
          <a:noFill/>
          <a:ln w="76200">
            <a:solidFill>
              <a:srgbClr val="00B05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731815" y="3225303"/>
            <a:ext cx="1720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with poles</a:t>
            </a:r>
            <a:endParaRPr lang="en-US" sz="2800" dirty="0"/>
          </a:p>
        </p:txBody>
      </p:sp>
      <p:sp>
        <p:nvSpPr>
          <p:cNvPr id="10" name="TextBox 9"/>
          <p:cNvSpPr txBox="1"/>
          <p:nvPr/>
        </p:nvSpPr>
        <p:spPr>
          <a:xfrm rot="16200000">
            <a:off x="207456" y="2723475"/>
            <a:ext cx="33977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Magnitude of resultant contact force of femur on tibia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418617" y="1317067"/>
            <a:ext cx="6418448" cy="5300995"/>
            <a:chOff x="2338094" y="1347778"/>
            <a:chExt cx="6418448" cy="5300995"/>
          </a:xfrm>
        </p:grpSpPr>
        <p:sp>
          <p:nvSpPr>
            <p:cNvPr id="6" name="Rectangle 5"/>
            <p:cNvSpPr/>
            <p:nvPr/>
          </p:nvSpPr>
          <p:spPr>
            <a:xfrm>
              <a:off x="2338094" y="1347778"/>
              <a:ext cx="6418448" cy="5300995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338094" y="1347779"/>
              <a:ext cx="6418448" cy="47089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/>
                <a:t>15 minutes…</a:t>
              </a:r>
            </a:p>
            <a:p>
              <a:endParaRPr lang="en-US" sz="2000" dirty="0" smtClean="0"/>
            </a:p>
            <a:p>
              <a:r>
                <a:rPr lang="en-US" sz="2000" dirty="0" smtClean="0"/>
                <a:t>Would you expect walking with poles to increase or decrease the force of the femur on the tibia?</a:t>
              </a:r>
            </a:p>
            <a:p>
              <a:endParaRPr lang="en-US" sz="2000" dirty="0"/>
            </a:p>
            <a:p>
              <a:pPr marL="457200" indent="-457200">
                <a:buAutoNum type="arabicPeriod"/>
              </a:pPr>
              <a:r>
                <a:rPr lang="en-US" sz="2000" dirty="0" smtClean="0"/>
                <a:t>Draw a FBD of the entire body…</a:t>
              </a:r>
            </a:p>
            <a:p>
              <a:pPr marL="914400" lvl="1" indent="-457200">
                <a:buFont typeface="Arial" pitchFamily="34" charset="0"/>
                <a:buChar char="•"/>
              </a:pPr>
              <a:r>
                <a:rPr lang="en-US" sz="2000" dirty="0" smtClean="0"/>
                <a:t>With poles</a:t>
              </a:r>
            </a:p>
            <a:p>
              <a:pPr marL="914400" lvl="1" indent="-457200">
                <a:buFont typeface="Arial" pitchFamily="34" charset="0"/>
                <a:buChar char="•"/>
              </a:pPr>
              <a:r>
                <a:rPr lang="en-US" sz="2000" dirty="0" smtClean="0"/>
                <a:t>Without poles</a:t>
              </a:r>
            </a:p>
            <a:p>
              <a:pPr lvl="1"/>
              <a:endParaRPr lang="en-US" sz="2000" dirty="0" smtClean="0"/>
            </a:p>
            <a:p>
              <a:pPr marL="457200" indent="-457200">
                <a:buFont typeface="+mj-lt"/>
                <a:buAutoNum type="arabicPeriod"/>
              </a:pPr>
              <a:r>
                <a:rPr lang="en-US" sz="2000" dirty="0" smtClean="0"/>
                <a:t>Draw FBD of part of the body showing forces between the tibia and femur</a:t>
              </a:r>
            </a:p>
            <a:p>
              <a:pPr marL="914400" lvl="1" indent="-457200">
                <a:buFont typeface="Arial" pitchFamily="34" charset="0"/>
                <a:buChar char="•"/>
              </a:pPr>
              <a:r>
                <a:rPr lang="en-US" sz="2000" dirty="0" smtClean="0"/>
                <a:t>With poles</a:t>
              </a:r>
            </a:p>
            <a:p>
              <a:pPr marL="914400" lvl="1" indent="-457200">
                <a:buFont typeface="Arial" pitchFamily="34" charset="0"/>
                <a:buChar char="•"/>
              </a:pPr>
              <a:r>
                <a:rPr lang="en-US" sz="2000" dirty="0" smtClean="0"/>
                <a:t>Without poles</a:t>
              </a:r>
            </a:p>
            <a:p>
              <a:pPr marL="914400" lvl="1" indent="-457200">
                <a:buFont typeface="Arial" pitchFamily="34" charset="0"/>
                <a:buChar char="•"/>
              </a:pPr>
              <a:r>
                <a:rPr lang="en-US" sz="2000" dirty="0" smtClean="0"/>
                <a:t>How does the femur-bone contact force differ between these situations?</a:t>
              </a:r>
              <a:endParaRPr 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2943348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perform human simulations?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114800" cy="4525963"/>
          </a:xfrm>
        </p:spPr>
        <p:txBody>
          <a:bodyPr/>
          <a:lstStyle/>
          <a:p>
            <a:r>
              <a:rPr lang="en-US" dirty="0" smtClean="0"/>
              <a:t>Can get measures not easily or ethically obtainable in vivo</a:t>
            </a:r>
          </a:p>
          <a:p>
            <a:endParaRPr lang="en-US" dirty="0"/>
          </a:p>
          <a:p>
            <a:r>
              <a:rPr lang="en-US" dirty="0" smtClean="0"/>
              <a:t>Obtain many trials of data, cheaply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4" t="7680" r="4514" b="11157"/>
          <a:stretch/>
        </p:blipFill>
        <p:spPr bwMode="auto">
          <a:xfrm>
            <a:off x="4569456" y="1965279"/>
            <a:ext cx="4574544" cy="3357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9457" y="1490757"/>
            <a:ext cx="4574544" cy="4306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066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Applications of Human Movement Simulation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14"/>
          <a:stretch/>
        </p:blipFill>
        <p:spPr bwMode="auto">
          <a:xfrm>
            <a:off x="409433" y="1426593"/>
            <a:ext cx="8068322" cy="4390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0" y="5897181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Halloran, JP, </a:t>
            </a:r>
            <a:r>
              <a:rPr lang="en-US" dirty="0" err="1"/>
              <a:t>Erdemir</a:t>
            </a:r>
            <a:r>
              <a:rPr lang="en-US" dirty="0"/>
              <a:t>, A and van den </a:t>
            </a:r>
            <a:r>
              <a:rPr lang="en-US" dirty="0" err="1"/>
              <a:t>Bogert</a:t>
            </a:r>
            <a:r>
              <a:rPr lang="en-US" dirty="0"/>
              <a:t>, AJ. Adaptive Surrogate Modeling for Efficient Coupling of Musculoskeletal Control and Tissue Deformation Models. </a:t>
            </a:r>
            <a:r>
              <a:rPr lang="en-US" i="1" dirty="0"/>
              <a:t>J </a:t>
            </a:r>
            <a:r>
              <a:rPr lang="en-US" i="1" dirty="0" err="1"/>
              <a:t>Biomech</a:t>
            </a:r>
            <a:r>
              <a:rPr lang="en-US" i="1" dirty="0"/>
              <a:t> Engr</a:t>
            </a:r>
            <a:r>
              <a:rPr lang="en-US" dirty="0"/>
              <a:t>. 2009; 131(1):011014-7.</a:t>
            </a:r>
          </a:p>
        </p:txBody>
      </p:sp>
    </p:spTree>
    <p:extLst>
      <p:ext uri="{BB962C8B-B14F-4D97-AF65-F5344CB8AC3E}">
        <p14:creationId xmlns:p14="http://schemas.microsoft.com/office/powerpoint/2010/main" val="1178929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Applications of Human Movement Simulation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6211669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/>
              <a:t>Tedrake</a:t>
            </a:r>
            <a:r>
              <a:rPr lang="en-US" dirty="0"/>
              <a:t>, Russ, et al. "Actuating a simple 3D passive dynamic walker." Robotics and Automation, 2004. Proceedings. ICRA'04. 2004 IEEE International Conference on. Vol. 5. IEEE, 2004.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9212" y="2091613"/>
            <a:ext cx="3934663" cy="3203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qwEWki9H0Ao"/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143301" y="2407597"/>
            <a:ext cx="45720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434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Applications of Human Movement Simulation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4670" y="1541956"/>
            <a:ext cx="3330471" cy="4664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0" y="6211669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Arnold, AS, </a:t>
            </a:r>
            <a:r>
              <a:rPr lang="en-US" dirty="0" err="1"/>
              <a:t>Asakawa</a:t>
            </a:r>
            <a:r>
              <a:rPr lang="en-US" dirty="0"/>
              <a:t>, DJ and </a:t>
            </a:r>
            <a:r>
              <a:rPr lang="en-US" dirty="0" err="1"/>
              <a:t>Delp</a:t>
            </a:r>
            <a:r>
              <a:rPr lang="en-US" dirty="0"/>
              <a:t>, SL. Do the hamstrings and adductors contribute to excessive internal rotation of the hip in persons with cerebral palsy? </a:t>
            </a:r>
            <a:r>
              <a:rPr lang="en-US" i="1" dirty="0"/>
              <a:t>Gait &amp; Posture</a:t>
            </a:r>
            <a:r>
              <a:rPr lang="en-US" dirty="0"/>
              <a:t>. 2000; 11(3):181-190.</a:t>
            </a:r>
          </a:p>
        </p:txBody>
      </p:sp>
    </p:spTree>
    <p:extLst>
      <p:ext uri="{BB962C8B-B14F-4D97-AF65-F5344CB8AC3E}">
        <p14:creationId xmlns:p14="http://schemas.microsoft.com/office/powerpoint/2010/main" val="1698644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Applications of Human Movement Simulation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849"/>
          <a:stretch/>
        </p:blipFill>
        <p:spPr bwMode="auto">
          <a:xfrm>
            <a:off x="3162229" y="1624083"/>
            <a:ext cx="3074797" cy="4066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0" y="6211669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Cohen, ZA, Henry, JH, McCarthy, DM, Mow, VC and </a:t>
            </a:r>
            <a:r>
              <a:rPr lang="en-US" dirty="0" err="1"/>
              <a:t>Ateshian</a:t>
            </a:r>
            <a:r>
              <a:rPr lang="en-US" dirty="0"/>
              <a:t>, GA. Computer simulations of </a:t>
            </a:r>
            <a:r>
              <a:rPr lang="en-US" dirty="0" err="1"/>
              <a:t>patellofemoral</a:t>
            </a:r>
            <a:r>
              <a:rPr lang="en-US" dirty="0"/>
              <a:t> joint surgery. </a:t>
            </a:r>
            <a:r>
              <a:rPr lang="en-US" i="1" dirty="0"/>
              <a:t>Am J Sports Med</a:t>
            </a:r>
            <a:r>
              <a:rPr lang="en-US" dirty="0"/>
              <a:t>. 2003; 31(1):87.</a:t>
            </a:r>
          </a:p>
        </p:txBody>
      </p:sp>
    </p:spTree>
    <p:extLst>
      <p:ext uri="{BB962C8B-B14F-4D97-AF65-F5344CB8AC3E}">
        <p14:creationId xmlns:p14="http://schemas.microsoft.com/office/powerpoint/2010/main" val="427303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u="sng" dirty="0" smtClean="0"/>
              <a:t>Physical models</a:t>
            </a:r>
            <a:r>
              <a:rPr lang="en-US" dirty="0" smtClean="0"/>
              <a:t>: tangible scale models that look like the real thing</a:t>
            </a:r>
          </a:p>
          <a:p>
            <a:pPr lvl="1"/>
            <a:r>
              <a:rPr lang="en-US" dirty="0" smtClean="0"/>
              <a:t>Ships</a:t>
            </a:r>
          </a:p>
          <a:p>
            <a:pPr lvl="1"/>
            <a:r>
              <a:rPr lang="en-US" dirty="0" smtClean="0"/>
              <a:t>Airplane wings</a:t>
            </a:r>
          </a:p>
          <a:p>
            <a:endParaRPr lang="en-US" dirty="0"/>
          </a:p>
          <a:p>
            <a:r>
              <a:rPr lang="en-US" u="sng" dirty="0" smtClean="0"/>
              <a:t>Behavioral/mathematical models</a:t>
            </a:r>
            <a:r>
              <a:rPr lang="en-US" dirty="0" smtClean="0"/>
              <a:t>: set of equations that represent system behavior</a:t>
            </a:r>
          </a:p>
          <a:p>
            <a:pPr lvl="1"/>
            <a:r>
              <a:rPr lang="en-US" dirty="0" smtClean="0"/>
              <a:t>Model of the economy</a:t>
            </a:r>
          </a:p>
          <a:p>
            <a:pPr lvl="1"/>
            <a:r>
              <a:rPr lang="en-US" dirty="0" smtClean="0"/>
              <a:t>Computer model of joints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461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150F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Types of Human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0831"/>
            <a:ext cx="4099034" cy="4575332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Rigid-body</a:t>
            </a:r>
          </a:p>
          <a:p>
            <a:endParaRPr lang="en-US" dirty="0" smtClean="0"/>
          </a:p>
          <a:p>
            <a:r>
              <a:rPr lang="en-US" dirty="0" smtClean="0"/>
              <a:t>Mass-spring</a:t>
            </a:r>
          </a:p>
          <a:p>
            <a:endParaRPr lang="en-US" dirty="0" smtClean="0"/>
          </a:p>
          <a:p>
            <a:r>
              <a:rPr lang="en-US" dirty="0" smtClean="0"/>
              <a:t>Wobbling-mass</a:t>
            </a:r>
          </a:p>
          <a:p>
            <a:r>
              <a:rPr lang="en-US" dirty="0" smtClean="0"/>
              <a:t>Mass-spring-damper</a:t>
            </a:r>
          </a:p>
          <a:p>
            <a:endParaRPr lang="en-US" dirty="0" smtClean="0"/>
          </a:p>
          <a:p>
            <a:r>
              <a:rPr lang="en-US" dirty="0" smtClean="0"/>
              <a:t>Musculoskeletal</a:t>
            </a:r>
            <a:endParaRPr lang="en-US" dirty="0"/>
          </a:p>
        </p:txBody>
      </p:sp>
      <p:pic>
        <p:nvPicPr>
          <p:cNvPr id="1028" name="Picture 4" descr="http://www.maplesoft.com/view.aspx?SF=5226/image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0110" y="1550831"/>
            <a:ext cx="4713890" cy="5091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bieganieoczamifizjoterapeuty.files.wordpress.com/2012/02/sprinter_spring_mass_model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7928" y="1908581"/>
            <a:ext cx="4696071" cy="4375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rehab.research.va.gov/jour/2012/491/images/garciamendez491f07lb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84" r="50000"/>
          <a:stretch/>
        </p:blipFill>
        <p:spPr bwMode="auto">
          <a:xfrm>
            <a:off x="4447928" y="1908581"/>
            <a:ext cx="4696072" cy="3923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www.21stcentech.com/wp-content/uploads/2011/12/simulating-human-movement.jpg"/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24" t="3793" r="25110" b="369"/>
          <a:stretch/>
        </p:blipFill>
        <p:spPr bwMode="auto">
          <a:xfrm>
            <a:off x="5094314" y="1550831"/>
            <a:ext cx="3403300" cy="5409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5041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B2913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Simulating human movement requires drawing from many technical areas.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Statics</a:t>
            </a:r>
          </a:p>
          <a:p>
            <a:r>
              <a:rPr lang="en-US" dirty="0" smtClean="0"/>
              <a:t>Dynamics</a:t>
            </a:r>
          </a:p>
          <a:p>
            <a:endParaRPr lang="en-US" dirty="0" smtClean="0"/>
          </a:p>
          <a:p>
            <a:r>
              <a:rPr lang="en-US" dirty="0" smtClean="0"/>
              <a:t>Differential equations</a:t>
            </a:r>
          </a:p>
          <a:p>
            <a:r>
              <a:rPr lang="en-US" dirty="0" smtClean="0"/>
              <a:t>Numerical analysis</a:t>
            </a:r>
          </a:p>
          <a:p>
            <a:r>
              <a:rPr lang="en-US" dirty="0" smtClean="0"/>
              <a:t>Computer programming</a:t>
            </a:r>
          </a:p>
          <a:p>
            <a:endParaRPr lang="en-US" dirty="0" smtClean="0"/>
          </a:p>
          <a:p>
            <a:r>
              <a:rPr lang="en-US" dirty="0" smtClean="0"/>
              <a:t>Physiology and anatomy</a:t>
            </a:r>
          </a:p>
          <a:p>
            <a:r>
              <a:rPr lang="en-US" dirty="0" smtClean="0"/>
              <a:t>Physical therapy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5691116" y="1473956"/>
                <a:ext cx="2565780" cy="12848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lang="en-US" sz="3200" i="1" smtClean="0">
                              <a:latin typeface="Cambria Math"/>
                            </a:rPr>
                          </m:ctrlPr>
                        </m:naryPr>
                        <m:sub/>
                        <m:sup/>
                        <m:e>
                          <m:r>
                            <m:rPr>
                              <m:sty m:val="p"/>
                            </m:rPr>
                            <a:rPr lang="en-US" sz="3200" b="0" i="0" smtClean="0">
                              <a:latin typeface="Cambria Math"/>
                            </a:rPr>
                            <m:t>F</m:t>
                          </m:r>
                        </m:e>
                      </m:nary>
                      <m:r>
                        <a:rPr lang="en-US" sz="3200" b="0" i="0" smtClean="0">
                          <a:latin typeface="Cambria Math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sz="3200" b="0" i="0" smtClean="0">
                          <a:latin typeface="Cambria Math"/>
                        </a:rPr>
                        <m:t>m</m:t>
                      </m:r>
                      <m:acc>
                        <m:accPr>
                          <m:chr m:val="̈"/>
                          <m:ctrlPr>
                            <a:rPr lang="en-US" sz="3200" b="0" i="1" smtClean="0">
                              <a:latin typeface="Cambria Math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en-US" sz="3200" b="0" i="0" smtClean="0">
                              <a:latin typeface="Cambria Math"/>
                            </a:rPr>
                            <m:t>x</m:t>
                          </m:r>
                        </m:e>
                      </m:acc>
                    </m:oMath>
                  </m:oMathPara>
                </a14:m>
                <a:endParaRPr lang="en-US" sz="3200" dirty="0" smtClean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1116" y="1473956"/>
                <a:ext cx="2565780" cy="1284839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6373353" y="3302939"/>
                <a:ext cx="1187762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3200" b="0" i="0" smtClean="0">
                        <a:latin typeface="Cambria Math"/>
                      </a:rPr>
                      <m:t>x</m:t>
                    </m:r>
                  </m:oMath>
                </a14:m>
                <a:r>
                  <a:rPr lang="en-US" sz="3200" dirty="0"/>
                  <a:t> = ??</a:t>
                </a: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73353" y="3302939"/>
                <a:ext cx="1187762" cy="584775"/>
              </a:xfrm>
              <a:prstGeom prst="rect">
                <a:avLst/>
              </a:prstGeom>
              <a:blipFill rotWithShape="1">
                <a:blip r:embed="rId3"/>
                <a:stretch>
                  <a:fillRect t="-12500" r="-11282" b="-343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Arrow Connector 6"/>
          <p:cNvCxnSpPr>
            <a:stCxn id="4" idx="2"/>
            <a:endCxn id="5" idx="0"/>
          </p:cNvCxnSpPr>
          <p:nvPr/>
        </p:nvCxnSpPr>
        <p:spPr>
          <a:xfrm flipH="1">
            <a:off x="6967234" y="2758795"/>
            <a:ext cx="6772" cy="54414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213434" y="4940491"/>
            <a:ext cx="35074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Why does x matter?</a:t>
            </a:r>
            <a:endParaRPr lang="en-US" sz="3200" dirty="0"/>
          </a:p>
        </p:txBody>
      </p:sp>
      <p:cxnSp>
        <p:nvCxnSpPr>
          <p:cNvPr id="10" name="Straight Arrow Connector 9"/>
          <p:cNvCxnSpPr>
            <a:stCxn id="5" idx="2"/>
            <a:endCxn id="8" idx="0"/>
          </p:cNvCxnSpPr>
          <p:nvPr/>
        </p:nvCxnSpPr>
        <p:spPr>
          <a:xfrm flipH="1">
            <a:off x="6967173" y="3887714"/>
            <a:ext cx="61" cy="105277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7037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454</TotalTime>
  <Words>719</Words>
  <Application>Microsoft Office PowerPoint</Application>
  <PresentationFormat>On-screen Show (4:3)</PresentationFormat>
  <Paragraphs>119</Paragraphs>
  <Slides>19</Slides>
  <Notes>5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BME 498: Simulation of Human Movement</vt:lpstr>
      <vt:lpstr>Why perform human simulations?</vt:lpstr>
      <vt:lpstr>Applications of Human Movement Simulation</vt:lpstr>
      <vt:lpstr>Applications of Human Movement Simulation</vt:lpstr>
      <vt:lpstr>Applications of Human Movement Simulation</vt:lpstr>
      <vt:lpstr>Applications of Human Movement Simulation</vt:lpstr>
      <vt:lpstr>Types of Models</vt:lpstr>
      <vt:lpstr>Types of Human Models</vt:lpstr>
      <vt:lpstr>Simulating human movement requires drawing from many technical areas.</vt:lpstr>
      <vt:lpstr>Modeling and Simulation Process</vt:lpstr>
      <vt:lpstr>Research Question</vt:lpstr>
      <vt:lpstr>Create Model</vt:lpstr>
      <vt:lpstr>Program Solution</vt:lpstr>
      <vt:lpstr>Collect Data</vt:lpstr>
      <vt:lpstr>Generate Data</vt:lpstr>
      <vt:lpstr>Compare Model and Experiment</vt:lpstr>
      <vt:lpstr>Make Predictions</vt:lpstr>
      <vt:lpstr>Modeling and Simulation Process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 334: Kinematics of Mechanisms</dc:title>
  <dc:creator>Schmitz, Anne M</dc:creator>
  <cp:lastModifiedBy>Schmitz, Anne M</cp:lastModifiedBy>
  <cp:revision>72</cp:revision>
  <dcterms:created xsi:type="dcterms:W3CDTF">2006-08-16T00:00:00Z</dcterms:created>
  <dcterms:modified xsi:type="dcterms:W3CDTF">2014-11-14T15:58:07Z</dcterms:modified>
</cp:coreProperties>
</file>