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43891200" cy="43891200"/>
  <p:notesSz cx="6858000" cy="9144000"/>
  <p:defaultTextStyle>
    <a:defPPr>
      <a:defRPr lang="en-US"/>
    </a:defPPr>
    <a:lvl1pPr marL="0" algn="l" defTabSz="5016040" rtl="0" eaLnBrk="1" latinLnBrk="0" hangingPunct="1">
      <a:defRPr sz="9900" kern="1200">
        <a:solidFill>
          <a:schemeClr val="tx1"/>
        </a:solidFill>
        <a:latin typeface="+mn-lt"/>
        <a:ea typeface="+mn-ea"/>
        <a:cs typeface="+mn-cs"/>
      </a:defRPr>
    </a:lvl1pPr>
    <a:lvl2pPr marL="2508020" algn="l" defTabSz="5016040" rtl="0" eaLnBrk="1" latinLnBrk="0" hangingPunct="1">
      <a:defRPr sz="9900" kern="1200">
        <a:solidFill>
          <a:schemeClr val="tx1"/>
        </a:solidFill>
        <a:latin typeface="+mn-lt"/>
        <a:ea typeface="+mn-ea"/>
        <a:cs typeface="+mn-cs"/>
      </a:defRPr>
    </a:lvl2pPr>
    <a:lvl3pPr marL="5016040" algn="l" defTabSz="5016040" rtl="0" eaLnBrk="1" latinLnBrk="0" hangingPunct="1">
      <a:defRPr sz="9900" kern="1200">
        <a:solidFill>
          <a:schemeClr val="tx1"/>
        </a:solidFill>
        <a:latin typeface="+mn-lt"/>
        <a:ea typeface="+mn-ea"/>
        <a:cs typeface="+mn-cs"/>
      </a:defRPr>
    </a:lvl3pPr>
    <a:lvl4pPr marL="7524060" algn="l" defTabSz="5016040" rtl="0" eaLnBrk="1" latinLnBrk="0" hangingPunct="1">
      <a:defRPr sz="9900" kern="1200">
        <a:solidFill>
          <a:schemeClr val="tx1"/>
        </a:solidFill>
        <a:latin typeface="+mn-lt"/>
        <a:ea typeface="+mn-ea"/>
        <a:cs typeface="+mn-cs"/>
      </a:defRPr>
    </a:lvl4pPr>
    <a:lvl5pPr marL="10032080" algn="l" defTabSz="5016040" rtl="0" eaLnBrk="1" latinLnBrk="0" hangingPunct="1">
      <a:defRPr sz="9900" kern="1200">
        <a:solidFill>
          <a:schemeClr val="tx1"/>
        </a:solidFill>
        <a:latin typeface="+mn-lt"/>
        <a:ea typeface="+mn-ea"/>
        <a:cs typeface="+mn-cs"/>
      </a:defRPr>
    </a:lvl5pPr>
    <a:lvl6pPr marL="12540100" algn="l" defTabSz="5016040" rtl="0" eaLnBrk="1" latinLnBrk="0" hangingPunct="1">
      <a:defRPr sz="9900" kern="1200">
        <a:solidFill>
          <a:schemeClr val="tx1"/>
        </a:solidFill>
        <a:latin typeface="+mn-lt"/>
        <a:ea typeface="+mn-ea"/>
        <a:cs typeface="+mn-cs"/>
      </a:defRPr>
    </a:lvl6pPr>
    <a:lvl7pPr marL="15048120" algn="l" defTabSz="5016040" rtl="0" eaLnBrk="1" latinLnBrk="0" hangingPunct="1">
      <a:defRPr sz="9900" kern="1200">
        <a:solidFill>
          <a:schemeClr val="tx1"/>
        </a:solidFill>
        <a:latin typeface="+mn-lt"/>
        <a:ea typeface="+mn-ea"/>
        <a:cs typeface="+mn-cs"/>
      </a:defRPr>
    </a:lvl7pPr>
    <a:lvl8pPr marL="17556140" algn="l" defTabSz="5016040" rtl="0" eaLnBrk="1" latinLnBrk="0" hangingPunct="1">
      <a:defRPr sz="9900" kern="1200">
        <a:solidFill>
          <a:schemeClr val="tx1"/>
        </a:solidFill>
        <a:latin typeface="+mn-lt"/>
        <a:ea typeface="+mn-ea"/>
        <a:cs typeface="+mn-cs"/>
      </a:defRPr>
    </a:lvl8pPr>
    <a:lvl9pPr marL="20064160" algn="l" defTabSz="5016040" rtl="0" eaLnBrk="1" latinLnBrk="0" hangingPunct="1">
      <a:defRPr sz="99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0EA"/>
    <a:srgbClr val="B3A2C7"/>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3011" autoAdjust="0"/>
  </p:normalViewPr>
  <p:slideViewPr>
    <p:cSldViewPr>
      <p:cViewPr>
        <p:scale>
          <a:sx n="50" d="100"/>
          <a:sy n="50" d="100"/>
        </p:scale>
        <p:origin x="6006" y="5346"/>
      </p:cViewPr>
      <p:guideLst>
        <p:guide orient="horz" pos="13824"/>
        <p:guide pos="13824"/>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8B8D06-5B94-42AA-8D0D-3A455920FE90}" type="datetimeFigureOut">
              <a:rPr lang="en-US" smtClean="0"/>
              <a:pPr/>
              <a:t>3/18/2017</a:t>
            </a:fld>
            <a:endParaRPr lang="en-US"/>
          </a:p>
        </p:txBody>
      </p:sp>
      <p:sp>
        <p:nvSpPr>
          <p:cNvPr id="4" name="Slide Image Placeholder 3"/>
          <p:cNvSpPr>
            <a:spLocks noGrp="1" noRot="1" noChangeAspect="1"/>
          </p:cNvSpPr>
          <p:nvPr>
            <p:ph type="sldImg" idx="2"/>
          </p:nvPr>
        </p:nvSpPr>
        <p:spPr>
          <a:xfrm>
            <a:off x="1714500" y="685800"/>
            <a:ext cx="3429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A7AD5C-F46B-4AA6-B202-FE1ABDA6BF9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3A7AD5C-F46B-4AA6-B202-FE1ABDA6BF95}"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3634723"/>
            <a:ext cx="37307520" cy="9408160"/>
          </a:xfrm>
        </p:spPr>
        <p:txBody>
          <a:bodyPr/>
          <a:lstStyle/>
          <a:p>
            <a:r>
              <a:rPr lang="en-US" smtClean="0"/>
              <a:t>Click to edit Master title style</a:t>
            </a:r>
            <a:endParaRPr lang="en-US"/>
          </a:p>
        </p:txBody>
      </p:sp>
      <p:sp>
        <p:nvSpPr>
          <p:cNvPr id="3" name="Subtitle 2"/>
          <p:cNvSpPr>
            <a:spLocks noGrp="1"/>
          </p:cNvSpPr>
          <p:nvPr>
            <p:ph type="subTitle" idx="1"/>
          </p:nvPr>
        </p:nvSpPr>
        <p:spPr>
          <a:xfrm>
            <a:off x="6583680" y="24871681"/>
            <a:ext cx="30723840" cy="11216640"/>
          </a:xfrm>
        </p:spPr>
        <p:txBody>
          <a:bodyPr/>
          <a:lstStyle>
            <a:lvl1pPr marL="0" indent="0" algn="ctr">
              <a:buNone/>
              <a:defRPr>
                <a:solidFill>
                  <a:schemeClr val="tx1">
                    <a:tint val="75000"/>
                  </a:schemeClr>
                </a:solidFill>
              </a:defRPr>
            </a:lvl1pPr>
            <a:lvl2pPr marL="2508020" indent="0" algn="ctr">
              <a:buNone/>
              <a:defRPr>
                <a:solidFill>
                  <a:schemeClr val="tx1">
                    <a:tint val="75000"/>
                  </a:schemeClr>
                </a:solidFill>
              </a:defRPr>
            </a:lvl2pPr>
            <a:lvl3pPr marL="5016040" indent="0" algn="ctr">
              <a:buNone/>
              <a:defRPr>
                <a:solidFill>
                  <a:schemeClr val="tx1">
                    <a:tint val="75000"/>
                  </a:schemeClr>
                </a:solidFill>
              </a:defRPr>
            </a:lvl3pPr>
            <a:lvl4pPr marL="7524060" indent="0" algn="ctr">
              <a:buNone/>
              <a:defRPr>
                <a:solidFill>
                  <a:schemeClr val="tx1">
                    <a:tint val="75000"/>
                  </a:schemeClr>
                </a:solidFill>
              </a:defRPr>
            </a:lvl4pPr>
            <a:lvl5pPr marL="10032080" indent="0" algn="ctr">
              <a:buNone/>
              <a:defRPr>
                <a:solidFill>
                  <a:schemeClr val="tx1">
                    <a:tint val="75000"/>
                  </a:schemeClr>
                </a:solidFill>
              </a:defRPr>
            </a:lvl5pPr>
            <a:lvl6pPr marL="12540100" indent="0" algn="ctr">
              <a:buNone/>
              <a:defRPr>
                <a:solidFill>
                  <a:schemeClr val="tx1">
                    <a:tint val="75000"/>
                  </a:schemeClr>
                </a:solidFill>
              </a:defRPr>
            </a:lvl6pPr>
            <a:lvl7pPr marL="15048120" indent="0" algn="ctr">
              <a:buNone/>
              <a:defRPr>
                <a:solidFill>
                  <a:schemeClr val="tx1">
                    <a:tint val="75000"/>
                  </a:schemeClr>
                </a:solidFill>
              </a:defRPr>
            </a:lvl7pPr>
            <a:lvl8pPr marL="17556140" indent="0" algn="ctr">
              <a:buNone/>
              <a:defRPr>
                <a:solidFill>
                  <a:schemeClr val="tx1">
                    <a:tint val="75000"/>
                  </a:schemeClr>
                </a:solidFill>
              </a:defRPr>
            </a:lvl8pPr>
            <a:lvl9pPr marL="2006416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A1C6D06-FBEE-40DA-9A93-A94F080F89C7}" type="datetimeFigureOut">
              <a:rPr lang="en-US" smtClean="0"/>
              <a:pPr/>
              <a:t>3/18/2017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DDD0AE-5197-4334-8199-DB2CD441595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1C6D06-FBEE-40DA-9A93-A94F080F89C7}" type="datetimeFigureOut">
              <a:rPr lang="en-US" smtClean="0"/>
              <a:pPr/>
              <a:t>3/18/2017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DDD0AE-5197-4334-8199-DB2CD441595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8204163"/>
            <a:ext cx="37307520" cy="8717280"/>
          </a:xfrm>
        </p:spPr>
        <p:txBody>
          <a:bodyPr anchor="t"/>
          <a:lstStyle>
            <a:lvl1pPr algn="l">
              <a:defRPr sz="22000" b="1" cap="all"/>
            </a:lvl1pPr>
          </a:lstStyle>
          <a:p>
            <a:r>
              <a:rPr lang="en-US" smtClean="0"/>
              <a:t>Click to edit Master title style</a:t>
            </a:r>
            <a:endParaRPr lang="en-US"/>
          </a:p>
        </p:txBody>
      </p:sp>
      <p:sp>
        <p:nvSpPr>
          <p:cNvPr id="3" name="Text Placeholder 2"/>
          <p:cNvSpPr>
            <a:spLocks noGrp="1"/>
          </p:cNvSpPr>
          <p:nvPr>
            <p:ph type="body" idx="1"/>
          </p:nvPr>
        </p:nvSpPr>
        <p:spPr>
          <a:xfrm>
            <a:off x="3467102" y="18602967"/>
            <a:ext cx="37307520" cy="9601197"/>
          </a:xfrm>
        </p:spPr>
        <p:txBody>
          <a:bodyPr anchor="b"/>
          <a:lstStyle>
            <a:lvl1pPr marL="0" indent="0">
              <a:buNone/>
              <a:defRPr sz="11000">
                <a:solidFill>
                  <a:schemeClr val="tx1">
                    <a:tint val="75000"/>
                  </a:schemeClr>
                </a:solidFill>
              </a:defRPr>
            </a:lvl1pPr>
            <a:lvl2pPr marL="2508020" indent="0">
              <a:buNone/>
              <a:defRPr sz="9900">
                <a:solidFill>
                  <a:schemeClr val="tx1">
                    <a:tint val="75000"/>
                  </a:schemeClr>
                </a:solidFill>
              </a:defRPr>
            </a:lvl2pPr>
            <a:lvl3pPr marL="5016040" indent="0">
              <a:buNone/>
              <a:defRPr sz="8800">
                <a:solidFill>
                  <a:schemeClr val="tx1">
                    <a:tint val="75000"/>
                  </a:schemeClr>
                </a:solidFill>
              </a:defRPr>
            </a:lvl3pPr>
            <a:lvl4pPr marL="7524060" indent="0">
              <a:buNone/>
              <a:defRPr sz="7700">
                <a:solidFill>
                  <a:schemeClr val="tx1">
                    <a:tint val="75000"/>
                  </a:schemeClr>
                </a:solidFill>
              </a:defRPr>
            </a:lvl4pPr>
            <a:lvl5pPr marL="10032080" indent="0">
              <a:buNone/>
              <a:defRPr sz="7700">
                <a:solidFill>
                  <a:schemeClr val="tx1">
                    <a:tint val="75000"/>
                  </a:schemeClr>
                </a:solidFill>
              </a:defRPr>
            </a:lvl5pPr>
            <a:lvl6pPr marL="12540100" indent="0">
              <a:buNone/>
              <a:defRPr sz="7700">
                <a:solidFill>
                  <a:schemeClr val="tx1">
                    <a:tint val="75000"/>
                  </a:schemeClr>
                </a:solidFill>
              </a:defRPr>
            </a:lvl6pPr>
            <a:lvl7pPr marL="15048120" indent="0">
              <a:buNone/>
              <a:defRPr sz="7700">
                <a:solidFill>
                  <a:schemeClr val="tx1">
                    <a:tint val="75000"/>
                  </a:schemeClr>
                </a:solidFill>
              </a:defRPr>
            </a:lvl7pPr>
            <a:lvl8pPr marL="17556140" indent="0">
              <a:buNone/>
              <a:defRPr sz="7700">
                <a:solidFill>
                  <a:schemeClr val="tx1">
                    <a:tint val="75000"/>
                  </a:schemeClr>
                </a:solidFill>
              </a:defRPr>
            </a:lvl8pPr>
            <a:lvl9pPr marL="20064160" indent="0">
              <a:buNone/>
              <a:defRPr sz="77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1C6D06-FBEE-40DA-9A93-A94F080F89C7}" type="datetimeFigureOut">
              <a:rPr lang="en-US" smtClean="0"/>
              <a:pPr/>
              <a:t>3/18/2017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DDD0AE-5197-4334-8199-DB2CD441595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538462" y="65592961"/>
            <a:ext cx="94518480" cy="185531763"/>
          </a:xfrm>
        </p:spPr>
        <p:txBody>
          <a:bodyPr/>
          <a:lstStyle>
            <a:lvl1pPr>
              <a:defRPr sz="15400"/>
            </a:lvl1pPr>
            <a:lvl2pPr>
              <a:defRPr sz="13200"/>
            </a:lvl2pPr>
            <a:lvl3pPr>
              <a:defRPr sz="11000"/>
            </a:lvl3pPr>
            <a:lvl4pPr>
              <a:defRPr sz="9900"/>
            </a:lvl4pPr>
            <a:lvl5pPr>
              <a:defRPr sz="9900"/>
            </a:lvl5pPr>
            <a:lvl6pPr>
              <a:defRPr sz="9900"/>
            </a:lvl6pPr>
            <a:lvl7pPr>
              <a:defRPr sz="9900"/>
            </a:lvl7pPr>
            <a:lvl8pPr>
              <a:defRPr sz="9900"/>
            </a:lvl8pPr>
            <a:lvl9pPr>
              <a:defRPr sz="9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05788462" y="65592961"/>
            <a:ext cx="94518480" cy="185531763"/>
          </a:xfrm>
        </p:spPr>
        <p:txBody>
          <a:bodyPr/>
          <a:lstStyle>
            <a:lvl1pPr>
              <a:defRPr sz="15400"/>
            </a:lvl1pPr>
            <a:lvl2pPr>
              <a:defRPr sz="13200"/>
            </a:lvl2pPr>
            <a:lvl3pPr>
              <a:defRPr sz="11000"/>
            </a:lvl3pPr>
            <a:lvl4pPr>
              <a:defRPr sz="9900"/>
            </a:lvl4pPr>
            <a:lvl5pPr>
              <a:defRPr sz="9900"/>
            </a:lvl5pPr>
            <a:lvl6pPr>
              <a:defRPr sz="9900"/>
            </a:lvl6pPr>
            <a:lvl7pPr>
              <a:defRPr sz="9900"/>
            </a:lvl7pPr>
            <a:lvl8pPr>
              <a:defRPr sz="9900"/>
            </a:lvl8pPr>
            <a:lvl9pPr>
              <a:defRPr sz="9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A1C6D06-FBEE-40DA-9A93-A94F080F89C7}" type="datetimeFigureOut">
              <a:rPr lang="en-US" smtClean="0"/>
              <a:pPr/>
              <a:t>3/18/2017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DDD0AE-5197-4334-8199-DB2CD441595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4560" y="1757684"/>
            <a:ext cx="39502080" cy="73152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194560" y="9824724"/>
            <a:ext cx="19392903" cy="4094477"/>
          </a:xfrm>
        </p:spPr>
        <p:txBody>
          <a:bodyPr anchor="b"/>
          <a:lstStyle>
            <a:lvl1pPr marL="0" indent="0">
              <a:buNone/>
              <a:defRPr sz="13200" b="1"/>
            </a:lvl1pPr>
            <a:lvl2pPr marL="2508020" indent="0">
              <a:buNone/>
              <a:defRPr sz="11000" b="1"/>
            </a:lvl2pPr>
            <a:lvl3pPr marL="5016040" indent="0">
              <a:buNone/>
              <a:defRPr sz="9900" b="1"/>
            </a:lvl3pPr>
            <a:lvl4pPr marL="7524060" indent="0">
              <a:buNone/>
              <a:defRPr sz="8800" b="1"/>
            </a:lvl4pPr>
            <a:lvl5pPr marL="10032080" indent="0">
              <a:buNone/>
              <a:defRPr sz="8800" b="1"/>
            </a:lvl5pPr>
            <a:lvl6pPr marL="12540100" indent="0">
              <a:buNone/>
              <a:defRPr sz="8800" b="1"/>
            </a:lvl6pPr>
            <a:lvl7pPr marL="15048120" indent="0">
              <a:buNone/>
              <a:defRPr sz="8800" b="1"/>
            </a:lvl7pPr>
            <a:lvl8pPr marL="17556140" indent="0">
              <a:buNone/>
              <a:defRPr sz="8800" b="1"/>
            </a:lvl8pPr>
            <a:lvl9pPr marL="20064160" indent="0">
              <a:buNone/>
              <a:defRPr sz="8800" b="1"/>
            </a:lvl9pPr>
          </a:lstStyle>
          <a:p>
            <a:pPr lvl="0"/>
            <a:r>
              <a:rPr lang="en-US" smtClean="0"/>
              <a:t>Click to edit Master text styles</a:t>
            </a:r>
          </a:p>
        </p:txBody>
      </p:sp>
      <p:sp>
        <p:nvSpPr>
          <p:cNvPr id="4" name="Content Placeholder 3"/>
          <p:cNvSpPr>
            <a:spLocks noGrp="1"/>
          </p:cNvSpPr>
          <p:nvPr>
            <p:ph sz="half" idx="2"/>
          </p:nvPr>
        </p:nvSpPr>
        <p:spPr>
          <a:xfrm>
            <a:off x="2194560" y="13919200"/>
            <a:ext cx="19392903" cy="25288244"/>
          </a:xfrm>
        </p:spPr>
        <p:txBody>
          <a:bodyPr/>
          <a:lstStyle>
            <a:lvl1pPr>
              <a:defRPr sz="13200"/>
            </a:lvl1pPr>
            <a:lvl2pPr>
              <a:defRPr sz="11000"/>
            </a:lvl2pPr>
            <a:lvl3pPr>
              <a:defRPr sz="9900"/>
            </a:lvl3pPr>
            <a:lvl4pPr>
              <a:defRPr sz="8800"/>
            </a:lvl4pPr>
            <a:lvl5pPr>
              <a:defRPr sz="8800"/>
            </a:lvl5pPr>
            <a:lvl6pPr>
              <a:defRPr sz="8800"/>
            </a:lvl6pPr>
            <a:lvl7pPr>
              <a:defRPr sz="8800"/>
            </a:lvl7pPr>
            <a:lvl8pPr>
              <a:defRPr sz="8800"/>
            </a:lvl8pPr>
            <a:lvl9pPr>
              <a:defRPr sz="8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2296123" y="9824724"/>
            <a:ext cx="19400520" cy="4094477"/>
          </a:xfrm>
        </p:spPr>
        <p:txBody>
          <a:bodyPr anchor="b"/>
          <a:lstStyle>
            <a:lvl1pPr marL="0" indent="0">
              <a:buNone/>
              <a:defRPr sz="13200" b="1"/>
            </a:lvl1pPr>
            <a:lvl2pPr marL="2508020" indent="0">
              <a:buNone/>
              <a:defRPr sz="11000" b="1"/>
            </a:lvl2pPr>
            <a:lvl3pPr marL="5016040" indent="0">
              <a:buNone/>
              <a:defRPr sz="9900" b="1"/>
            </a:lvl3pPr>
            <a:lvl4pPr marL="7524060" indent="0">
              <a:buNone/>
              <a:defRPr sz="8800" b="1"/>
            </a:lvl4pPr>
            <a:lvl5pPr marL="10032080" indent="0">
              <a:buNone/>
              <a:defRPr sz="8800" b="1"/>
            </a:lvl5pPr>
            <a:lvl6pPr marL="12540100" indent="0">
              <a:buNone/>
              <a:defRPr sz="8800" b="1"/>
            </a:lvl6pPr>
            <a:lvl7pPr marL="15048120" indent="0">
              <a:buNone/>
              <a:defRPr sz="8800" b="1"/>
            </a:lvl7pPr>
            <a:lvl8pPr marL="17556140" indent="0">
              <a:buNone/>
              <a:defRPr sz="8800" b="1"/>
            </a:lvl8pPr>
            <a:lvl9pPr marL="20064160" indent="0">
              <a:buNone/>
              <a:defRPr sz="8800" b="1"/>
            </a:lvl9pPr>
          </a:lstStyle>
          <a:p>
            <a:pPr lvl="0"/>
            <a:r>
              <a:rPr lang="en-US" smtClean="0"/>
              <a:t>Click to edit Master text styles</a:t>
            </a:r>
          </a:p>
        </p:txBody>
      </p:sp>
      <p:sp>
        <p:nvSpPr>
          <p:cNvPr id="6" name="Content Placeholder 5"/>
          <p:cNvSpPr>
            <a:spLocks noGrp="1"/>
          </p:cNvSpPr>
          <p:nvPr>
            <p:ph sz="quarter" idx="4"/>
          </p:nvPr>
        </p:nvSpPr>
        <p:spPr>
          <a:xfrm>
            <a:off x="22296123" y="13919200"/>
            <a:ext cx="19400520" cy="25288244"/>
          </a:xfrm>
        </p:spPr>
        <p:txBody>
          <a:bodyPr/>
          <a:lstStyle>
            <a:lvl1pPr>
              <a:defRPr sz="13200"/>
            </a:lvl1pPr>
            <a:lvl2pPr>
              <a:defRPr sz="11000"/>
            </a:lvl2pPr>
            <a:lvl3pPr>
              <a:defRPr sz="9900"/>
            </a:lvl3pPr>
            <a:lvl4pPr>
              <a:defRPr sz="8800"/>
            </a:lvl4pPr>
            <a:lvl5pPr>
              <a:defRPr sz="8800"/>
            </a:lvl5pPr>
            <a:lvl6pPr>
              <a:defRPr sz="8800"/>
            </a:lvl6pPr>
            <a:lvl7pPr>
              <a:defRPr sz="8800"/>
            </a:lvl7pPr>
            <a:lvl8pPr>
              <a:defRPr sz="8800"/>
            </a:lvl8pPr>
            <a:lvl9pPr>
              <a:defRPr sz="8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A1C6D06-FBEE-40DA-9A93-A94F080F89C7}" type="datetimeFigureOut">
              <a:rPr lang="en-US" smtClean="0"/>
              <a:pPr/>
              <a:t>3/18/2017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DDD0AE-5197-4334-8199-DB2CD441595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A1C6D06-FBEE-40DA-9A93-A94F080F89C7}" type="datetimeFigureOut">
              <a:rPr lang="en-US" smtClean="0"/>
              <a:pPr/>
              <a:t>3/18/2017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DDD0AE-5197-4334-8199-DB2CD441595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1C6D06-FBEE-40DA-9A93-A94F080F89C7}" type="datetimeFigureOut">
              <a:rPr lang="en-US" smtClean="0"/>
              <a:pPr/>
              <a:t>3/18/2017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DDD0AE-5197-4334-8199-DB2CD441595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1747520"/>
            <a:ext cx="14439902" cy="7437120"/>
          </a:xfrm>
        </p:spPr>
        <p:txBody>
          <a:bodyPr anchor="b"/>
          <a:lstStyle>
            <a:lvl1pPr algn="l">
              <a:defRPr sz="11000" b="1"/>
            </a:lvl1pPr>
          </a:lstStyle>
          <a:p>
            <a:r>
              <a:rPr lang="en-US" smtClean="0"/>
              <a:t>Click to edit Master title style</a:t>
            </a:r>
            <a:endParaRPr lang="en-US"/>
          </a:p>
        </p:txBody>
      </p:sp>
      <p:sp>
        <p:nvSpPr>
          <p:cNvPr id="3" name="Content Placeholder 2"/>
          <p:cNvSpPr>
            <a:spLocks noGrp="1"/>
          </p:cNvSpPr>
          <p:nvPr>
            <p:ph idx="1"/>
          </p:nvPr>
        </p:nvSpPr>
        <p:spPr>
          <a:xfrm>
            <a:off x="17160240" y="1747524"/>
            <a:ext cx="24536400" cy="37459923"/>
          </a:xfrm>
        </p:spPr>
        <p:txBody>
          <a:bodyPr/>
          <a:lstStyle>
            <a:lvl1pPr>
              <a:defRPr sz="17600"/>
            </a:lvl1pPr>
            <a:lvl2pPr>
              <a:defRPr sz="15400"/>
            </a:lvl2pPr>
            <a:lvl3pPr>
              <a:defRPr sz="13200"/>
            </a:lvl3pPr>
            <a:lvl4pPr>
              <a:defRPr sz="11000"/>
            </a:lvl4pPr>
            <a:lvl5pPr>
              <a:defRPr sz="11000"/>
            </a:lvl5pPr>
            <a:lvl6pPr>
              <a:defRPr sz="11000"/>
            </a:lvl6pPr>
            <a:lvl7pPr>
              <a:defRPr sz="11000"/>
            </a:lvl7pPr>
            <a:lvl8pPr>
              <a:defRPr sz="11000"/>
            </a:lvl8pPr>
            <a:lvl9pPr>
              <a:defRPr sz="11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194563" y="9184644"/>
            <a:ext cx="14439902" cy="30022803"/>
          </a:xfrm>
        </p:spPr>
        <p:txBody>
          <a:bodyPr/>
          <a:lstStyle>
            <a:lvl1pPr marL="0" indent="0">
              <a:buNone/>
              <a:defRPr sz="7700"/>
            </a:lvl1pPr>
            <a:lvl2pPr marL="2508020" indent="0">
              <a:buNone/>
              <a:defRPr sz="6600"/>
            </a:lvl2pPr>
            <a:lvl3pPr marL="5016040" indent="0">
              <a:buNone/>
              <a:defRPr sz="5500"/>
            </a:lvl3pPr>
            <a:lvl4pPr marL="7524060" indent="0">
              <a:buNone/>
              <a:defRPr sz="4900"/>
            </a:lvl4pPr>
            <a:lvl5pPr marL="10032080" indent="0">
              <a:buNone/>
              <a:defRPr sz="4900"/>
            </a:lvl5pPr>
            <a:lvl6pPr marL="12540100" indent="0">
              <a:buNone/>
              <a:defRPr sz="4900"/>
            </a:lvl6pPr>
            <a:lvl7pPr marL="15048120" indent="0">
              <a:buNone/>
              <a:defRPr sz="4900"/>
            </a:lvl7pPr>
            <a:lvl8pPr marL="17556140" indent="0">
              <a:buNone/>
              <a:defRPr sz="4900"/>
            </a:lvl8pPr>
            <a:lvl9pPr marL="20064160" indent="0">
              <a:buNone/>
              <a:defRPr sz="4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1C6D06-FBEE-40DA-9A93-A94F080F89C7}" type="datetimeFigureOut">
              <a:rPr lang="en-US" smtClean="0"/>
              <a:pPr/>
              <a:t>3/18/2017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DDD0AE-5197-4334-8199-DB2CD441595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3" y="30723841"/>
            <a:ext cx="26334720" cy="3627123"/>
          </a:xfrm>
        </p:spPr>
        <p:txBody>
          <a:bodyPr anchor="b"/>
          <a:lstStyle>
            <a:lvl1pPr algn="l">
              <a:defRPr sz="11000" b="1"/>
            </a:lvl1pPr>
          </a:lstStyle>
          <a:p>
            <a:r>
              <a:rPr lang="en-US" smtClean="0"/>
              <a:t>Click to edit Master title style</a:t>
            </a:r>
            <a:endParaRPr lang="en-US"/>
          </a:p>
        </p:txBody>
      </p:sp>
      <p:sp>
        <p:nvSpPr>
          <p:cNvPr id="3" name="Picture Placeholder 2"/>
          <p:cNvSpPr>
            <a:spLocks noGrp="1"/>
          </p:cNvSpPr>
          <p:nvPr>
            <p:ph type="pic" idx="1"/>
          </p:nvPr>
        </p:nvSpPr>
        <p:spPr>
          <a:xfrm>
            <a:off x="8602983" y="3921761"/>
            <a:ext cx="26334720" cy="26334720"/>
          </a:xfrm>
        </p:spPr>
        <p:txBody>
          <a:bodyPr/>
          <a:lstStyle>
            <a:lvl1pPr marL="0" indent="0">
              <a:buNone/>
              <a:defRPr sz="17600"/>
            </a:lvl1pPr>
            <a:lvl2pPr marL="2508020" indent="0">
              <a:buNone/>
              <a:defRPr sz="15400"/>
            </a:lvl2pPr>
            <a:lvl3pPr marL="5016040" indent="0">
              <a:buNone/>
              <a:defRPr sz="13200"/>
            </a:lvl3pPr>
            <a:lvl4pPr marL="7524060" indent="0">
              <a:buNone/>
              <a:defRPr sz="11000"/>
            </a:lvl4pPr>
            <a:lvl5pPr marL="10032080" indent="0">
              <a:buNone/>
              <a:defRPr sz="11000"/>
            </a:lvl5pPr>
            <a:lvl6pPr marL="12540100" indent="0">
              <a:buNone/>
              <a:defRPr sz="11000"/>
            </a:lvl6pPr>
            <a:lvl7pPr marL="15048120" indent="0">
              <a:buNone/>
              <a:defRPr sz="11000"/>
            </a:lvl7pPr>
            <a:lvl8pPr marL="17556140" indent="0">
              <a:buNone/>
              <a:defRPr sz="11000"/>
            </a:lvl8pPr>
            <a:lvl9pPr marL="20064160" indent="0">
              <a:buNone/>
              <a:defRPr sz="11000"/>
            </a:lvl9pPr>
          </a:lstStyle>
          <a:p>
            <a:endParaRPr lang="en-US"/>
          </a:p>
        </p:txBody>
      </p:sp>
      <p:sp>
        <p:nvSpPr>
          <p:cNvPr id="4" name="Text Placeholder 3"/>
          <p:cNvSpPr>
            <a:spLocks noGrp="1"/>
          </p:cNvSpPr>
          <p:nvPr>
            <p:ph type="body" sz="half" idx="2"/>
          </p:nvPr>
        </p:nvSpPr>
        <p:spPr>
          <a:xfrm>
            <a:off x="8602983" y="34350963"/>
            <a:ext cx="26334720" cy="5151117"/>
          </a:xfrm>
        </p:spPr>
        <p:txBody>
          <a:bodyPr/>
          <a:lstStyle>
            <a:lvl1pPr marL="0" indent="0">
              <a:buNone/>
              <a:defRPr sz="7700"/>
            </a:lvl1pPr>
            <a:lvl2pPr marL="2508020" indent="0">
              <a:buNone/>
              <a:defRPr sz="6600"/>
            </a:lvl2pPr>
            <a:lvl3pPr marL="5016040" indent="0">
              <a:buNone/>
              <a:defRPr sz="5500"/>
            </a:lvl3pPr>
            <a:lvl4pPr marL="7524060" indent="0">
              <a:buNone/>
              <a:defRPr sz="4900"/>
            </a:lvl4pPr>
            <a:lvl5pPr marL="10032080" indent="0">
              <a:buNone/>
              <a:defRPr sz="4900"/>
            </a:lvl5pPr>
            <a:lvl6pPr marL="12540100" indent="0">
              <a:buNone/>
              <a:defRPr sz="4900"/>
            </a:lvl6pPr>
            <a:lvl7pPr marL="15048120" indent="0">
              <a:buNone/>
              <a:defRPr sz="4900"/>
            </a:lvl7pPr>
            <a:lvl8pPr marL="17556140" indent="0">
              <a:buNone/>
              <a:defRPr sz="4900"/>
            </a:lvl8pPr>
            <a:lvl9pPr marL="20064160" indent="0">
              <a:buNone/>
              <a:defRPr sz="4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1C6D06-FBEE-40DA-9A93-A94F080F89C7}" type="datetimeFigureOut">
              <a:rPr lang="en-US" smtClean="0"/>
              <a:pPr/>
              <a:t>3/18/2017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DDD0AE-5197-4334-8199-DB2CD441595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1C6D06-FBEE-40DA-9A93-A94F080F89C7}" type="datetimeFigureOut">
              <a:rPr lang="en-US" smtClean="0"/>
              <a:pPr/>
              <a:t>3/18/2017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DDD0AE-5197-4334-8199-DB2CD441595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2864826" y="11257281"/>
            <a:ext cx="47442120" cy="23986744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538465" y="11257281"/>
            <a:ext cx="141594840" cy="2398674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1C6D06-FBEE-40DA-9A93-A94F080F89C7}" type="datetimeFigureOut">
              <a:rPr lang="en-US" smtClean="0"/>
              <a:pPr/>
              <a:t>3/18/2017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DDD0AE-5197-4334-8199-DB2CD441595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757684"/>
            <a:ext cx="39502080" cy="7315200"/>
          </a:xfrm>
          <a:prstGeom prst="rect">
            <a:avLst/>
          </a:prstGeom>
        </p:spPr>
        <p:txBody>
          <a:bodyPr vert="horz" lIns="501604" tIns="250802" rIns="501604" bIns="250802"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2194560" y="10241283"/>
            <a:ext cx="39502080" cy="28966163"/>
          </a:xfrm>
          <a:prstGeom prst="rect">
            <a:avLst/>
          </a:prstGeom>
        </p:spPr>
        <p:txBody>
          <a:bodyPr vert="horz" lIns="501604" tIns="250802" rIns="501604" bIns="250802"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194560" y="40680644"/>
            <a:ext cx="10241280" cy="2336800"/>
          </a:xfrm>
          <a:prstGeom prst="rect">
            <a:avLst/>
          </a:prstGeom>
        </p:spPr>
        <p:txBody>
          <a:bodyPr vert="horz" lIns="501604" tIns="250802" rIns="501604" bIns="250802" rtlCol="0" anchor="ctr"/>
          <a:lstStyle>
            <a:lvl1pPr algn="l">
              <a:defRPr sz="6600">
                <a:solidFill>
                  <a:schemeClr val="tx1">
                    <a:tint val="75000"/>
                  </a:schemeClr>
                </a:solidFill>
              </a:defRPr>
            </a:lvl1pPr>
          </a:lstStyle>
          <a:p>
            <a:fld id="{5A1C6D06-FBEE-40DA-9A93-A94F080F89C7}" type="datetimeFigureOut">
              <a:rPr lang="en-US" smtClean="0"/>
              <a:pPr/>
              <a:t>3/18/2017</a:t>
            </a:fld>
            <a:endParaRPr lang="en-US"/>
          </a:p>
        </p:txBody>
      </p:sp>
      <p:sp>
        <p:nvSpPr>
          <p:cNvPr id="5" name="Footer Placeholder 4"/>
          <p:cNvSpPr>
            <a:spLocks noGrp="1"/>
          </p:cNvSpPr>
          <p:nvPr>
            <p:ph type="ftr" sz="quarter" idx="3"/>
          </p:nvPr>
        </p:nvSpPr>
        <p:spPr>
          <a:xfrm>
            <a:off x="14996160" y="40680644"/>
            <a:ext cx="13898880" cy="2336800"/>
          </a:xfrm>
          <a:prstGeom prst="rect">
            <a:avLst/>
          </a:prstGeom>
        </p:spPr>
        <p:txBody>
          <a:bodyPr vert="horz" lIns="501604" tIns="250802" rIns="501604" bIns="250802" rtlCol="0" anchor="ctr"/>
          <a:lstStyle>
            <a:lvl1pPr algn="ctr">
              <a:defRPr sz="6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1455361" y="40680644"/>
            <a:ext cx="10241280" cy="2336800"/>
          </a:xfrm>
          <a:prstGeom prst="rect">
            <a:avLst/>
          </a:prstGeom>
        </p:spPr>
        <p:txBody>
          <a:bodyPr vert="horz" lIns="501604" tIns="250802" rIns="501604" bIns="250802" rtlCol="0" anchor="ctr"/>
          <a:lstStyle>
            <a:lvl1pPr algn="r">
              <a:defRPr sz="6600">
                <a:solidFill>
                  <a:schemeClr val="tx1">
                    <a:tint val="75000"/>
                  </a:schemeClr>
                </a:solidFill>
              </a:defRPr>
            </a:lvl1pPr>
          </a:lstStyle>
          <a:p>
            <a:fld id="{28DDD0AE-5197-4334-8199-DB2CD441595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5016040" rtl="0" eaLnBrk="1" latinLnBrk="0" hangingPunct="1">
        <a:spcBef>
          <a:spcPct val="0"/>
        </a:spcBef>
        <a:buNone/>
        <a:defRPr sz="24200" kern="1200">
          <a:solidFill>
            <a:schemeClr val="tx1"/>
          </a:solidFill>
          <a:latin typeface="+mj-lt"/>
          <a:ea typeface="+mj-ea"/>
          <a:cs typeface="+mj-cs"/>
        </a:defRPr>
      </a:lvl1pPr>
    </p:titleStyle>
    <p:bodyStyle>
      <a:lvl1pPr marL="1881015" indent="-1881015" algn="l" defTabSz="5016040" rtl="0" eaLnBrk="1" latinLnBrk="0" hangingPunct="1">
        <a:spcBef>
          <a:spcPct val="20000"/>
        </a:spcBef>
        <a:buFont typeface="Arial" pitchFamily="34" charset="0"/>
        <a:buChar char="•"/>
        <a:defRPr sz="17600" kern="1200">
          <a:solidFill>
            <a:schemeClr val="tx1"/>
          </a:solidFill>
          <a:latin typeface="+mn-lt"/>
          <a:ea typeface="+mn-ea"/>
          <a:cs typeface="+mn-cs"/>
        </a:defRPr>
      </a:lvl1pPr>
      <a:lvl2pPr marL="4075533" indent="-1567513" algn="l" defTabSz="5016040" rtl="0" eaLnBrk="1" latinLnBrk="0" hangingPunct="1">
        <a:spcBef>
          <a:spcPct val="20000"/>
        </a:spcBef>
        <a:buFont typeface="Arial" pitchFamily="34" charset="0"/>
        <a:buChar char="–"/>
        <a:defRPr sz="15400" kern="1200">
          <a:solidFill>
            <a:schemeClr val="tx1"/>
          </a:solidFill>
          <a:latin typeface="+mn-lt"/>
          <a:ea typeface="+mn-ea"/>
          <a:cs typeface="+mn-cs"/>
        </a:defRPr>
      </a:lvl2pPr>
      <a:lvl3pPr marL="6270050" indent="-1254010" algn="l" defTabSz="5016040" rtl="0" eaLnBrk="1" latinLnBrk="0" hangingPunct="1">
        <a:spcBef>
          <a:spcPct val="20000"/>
        </a:spcBef>
        <a:buFont typeface="Arial" pitchFamily="34" charset="0"/>
        <a:buChar char="•"/>
        <a:defRPr sz="13200" kern="1200">
          <a:solidFill>
            <a:schemeClr val="tx1"/>
          </a:solidFill>
          <a:latin typeface="+mn-lt"/>
          <a:ea typeface="+mn-ea"/>
          <a:cs typeface="+mn-cs"/>
        </a:defRPr>
      </a:lvl3pPr>
      <a:lvl4pPr marL="8778070" indent="-1254010" algn="l" defTabSz="5016040" rtl="0" eaLnBrk="1" latinLnBrk="0" hangingPunct="1">
        <a:spcBef>
          <a:spcPct val="20000"/>
        </a:spcBef>
        <a:buFont typeface="Arial" pitchFamily="34" charset="0"/>
        <a:buChar char="–"/>
        <a:defRPr sz="11000" kern="1200">
          <a:solidFill>
            <a:schemeClr val="tx1"/>
          </a:solidFill>
          <a:latin typeface="+mn-lt"/>
          <a:ea typeface="+mn-ea"/>
          <a:cs typeface="+mn-cs"/>
        </a:defRPr>
      </a:lvl4pPr>
      <a:lvl5pPr marL="11286090" indent="-1254010" algn="l" defTabSz="5016040" rtl="0" eaLnBrk="1" latinLnBrk="0" hangingPunct="1">
        <a:spcBef>
          <a:spcPct val="20000"/>
        </a:spcBef>
        <a:buFont typeface="Arial" pitchFamily="34" charset="0"/>
        <a:buChar char="»"/>
        <a:defRPr sz="11000" kern="1200">
          <a:solidFill>
            <a:schemeClr val="tx1"/>
          </a:solidFill>
          <a:latin typeface="+mn-lt"/>
          <a:ea typeface="+mn-ea"/>
          <a:cs typeface="+mn-cs"/>
        </a:defRPr>
      </a:lvl5pPr>
      <a:lvl6pPr marL="13794110" indent="-1254010" algn="l" defTabSz="5016040" rtl="0" eaLnBrk="1" latinLnBrk="0" hangingPunct="1">
        <a:spcBef>
          <a:spcPct val="20000"/>
        </a:spcBef>
        <a:buFont typeface="Arial" pitchFamily="34" charset="0"/>
        <a:buChar char="•"/>
        <a:defRPr sz="11000" kern="1200">
          <a:solidFill>
            <a:schemeClr val="tx1"/>
          </a:solidFill>
          <a:latin typeface="+mn-lt"/>
          <a:ea typeface="+mn-ea"/>
          <a:cs typeface="+mn-cs"/>
        </a:defRPr>
      </a:lvl6pPr>
      <a:lvl7pPr marL="16302130" indent="-1254010" algn="l" defTabSz="5016040" rtl="0" eaLnBrk="1" latinLnBrk="0" hangingPunct="1">
        <a:spcBef>
          <a:spcPct val="20000"/>
        </a:spcBef>
        <a:buFont typeface="Arial" pitchFamily="34" charset="0"/>
        <a:buChar char="•"/>
        <a:defRPr sz="11000" kern="1200">
          <a:solidFill>
            <a:schemeClr val="tx1"/>
          </a:solidFill>
          <a:latin typeface="+mn-lt"/>
          <a:ea typeface="+mn-ea"/>
          <a:cs typeface="+mn-cs"/>
        </a:defRPr>
      </a:lvl7pPr>
      <a:lvl8pPr marL="18810150" indent="-1254010" algn="l" defTabSz="5016040" rtl="0" eaLnBrk="1" latinLnBrk="0" hangingPunct="1">
        <a:spcBef>
          <a:spcPct val="20000"/>
        </a:spcBef>
        <a:buFont typeface="Arial" pitchFamily="34" charset="0"/>
        <a:buChar char="•"/>
        <a:defRPr sz="11000" kern="1200">
          <a:solidFill>
            <a:schemeClr val="tx1"/>
          </a:solidFill>
          <a:latin typeface="+mn-lt"/>
          <a:ea typeface="+mn-ea"/>
          <a:cs typeface="+mn-cs"/>
        </a:defRPr>
      </a:lvl8pPr>
      <a:lvl9pPr marL="21318170" indent="-1254010" algn="l" defTabSz="5016040" rtl="0" eaLnBrk="1" latinLnBrk="0" hangingPunct="1">
        <a:spcBef>
          <a:spcPct val="20000"/>
        </a:spcBef>
        <a:buFont typeface="Arial" pitchFamily="34" charset="0"/>
        <a:buChar char="•"/>
        <a:defRPr sz="11000" kern="1200">
          <a:solidFill>
            <a:schemeClr val="tx1"/>
          </a:solidFill>
          <a:latin typeface="+mn-lt"/>
          <a:ea typeface="+mn-ea"/>
          <a:cs typeface="+mn-cs"/>
        </a:defRPr>
      </a:lvl9pPr>
    </p:bodyStyle>
    <p:otherStyle>
      <a:defPPr>
        <a:defRPr lang="en-US"/>
      </a:defPPr>
      <a:lvl1pPr marL="0" algn="l" defTabSz="5016040" rtl="0" eaLnBrk="1" latinLnBrk="0" hangingPunct="1">
        <a:defRPr sz="9900" kern="1200">
          <a:solidFill>
            <a:schemeClr val="tx1"/>
          </a:solidFill>
          <a:latin typeface="+mn-lt"/>
          <a:ea typeface="+mn-ea"/>
          <a:cs typeface="+mn-cs"/>
        </a:defRPr>
      </a:lvl1pPr>
      <a:lvl2pPr marL="2508020" algn="l" defTabSz="5016040" rtl="0" eaLnBrk="1" latinLnBrk="0" hangingPunct="1">
        <a:defRPr sz="9900" kern="1200">
          <a:solidFill>
            <a:schemeClr val="tx1"/>
          </a:solidFill>
          <a:latin typeface="+mn-lt"/>
          <a:ea typeface="+mn-ea"/>
          <a:cs typeface="+mn-cs"/>
        </a:defRPr>
      </a:lvl2pPr>
      <a:lvl3pPr marL="5016040" algn="l" defTabSz="5016040" rtl="0" eaLnBrk="1" latinLnBrk="0" hangingPunct="1">
        <a:defRPr sz="9900" kern="1200">
          <a:solidFill>
            <a:schemeClr val="tx1"/>
          </a:solidFill>
          <a:latin typeface="+mn-lt"/>
          <a:ea typeface="+mn-ea"/>
          <a:cs typeface="+mn-cs"/>
        </a:defRPr>
      </a:lvl3pPr>
      <a:lvl4pPr marL="7524060" algn="l" defTabSz="5016040" rtl="0" eaLnBrk="1" latinLnBrk="0" hangingPunct="1">
        <a:defRPr sz="9900" kern="1200">
          <a:solidFill>
            <a:schemeClr val="tx1"/>
          </a:solidFill>
          <a:latin typeface="+mn-lt"/>
          <a:ea typeface="+mn-ea"/>
          <a:cs typeface="+mn-cs"/>
        </a:defRPr>
      </a:lvl4pPr>
      <a:lvl5pPr marL="10032080" algn="l" defTabSz="5016040" rtl="0" eaLnBrk="1" latinLnBrk="0" hangingPunct="1">
        <a:defRPr sz="9900" kern="1200">
          <a:solidFill>
            <a:schemeClr val="tx1"/>
          </a:solidFill>
          <a:latin typeface="+mn-lt"/>
          <a:ea typeface="+mn-ea"/>
          <a:cs typeface="+mn-cs"/>
        </a:defRPr>
      </a:lvl5pPr>
      <a:lvl6pPr marL="12540100" algn="l" defTabSz="5016040" rtl="0" eaLnBrk="1" latinLnBrk="0" hangingPunct="1">
        <a:defRPr sz="9900" kern="1200">
          <a:solidFill>
            <a:schemeClr val="tx1"/>
          </a:solidFill>
          <a:latin typeface="+mn-lt"/>
          <a:ea typeface="+mn-ea"/>
          <a:cs typeface="+mn-cs"/>
        </a:defRPr>
      </a:lvl6pPr>
      <a:lvl7pPr marL="15048120" algn="l" defTabSz="5016040" rtl="0" eaLnBrk="1" latinLnBrk="0" hangingPunct="1">
        <a:defRPr sz="9900" kern="1200">
          <a:solidFill>
            <a:schemeClr val="tx1"/>
          </a:solidFill>
          <a:latin typeface="+mn-lt"/>
          <a:ea typeface="+mn-ea"/>
          <a:cs typeface="+mn-cs"/>
        </a:defRPr>
      </a:lvl7pPr>
      <a:lvl8pPr marL="17556140" algn="l" defTabSz="5016040" rtl="0" eaLnBrk="1" latinLnBrk="0" hangingPunct="1">
        <a:defRPr sz="9900" kern="1200">
          <a:solidFill>
            <a:schemeClr val="tx1"/>
          </a:solidFill>
          <a:latin typeface="+mn-lt"/>
          <a:ea typeface="+mn-ea"/>
          <a:cs typeface="+mn-cs"/>
        </a:defRPr>
      </a:lvl8pPr>
      <a:lvl9pPr marL="20064160" algn="l" defTabSz="5016040" rtl="0" eaLnBrk="1" latinLnBrk="0" hangingPunct="1">
        <a:defRPr sz="9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jpeg"/><Relationship Id="rId13" Type="http://schemas.openxmlformats.org/officeDocument/2006/relationships/image" Target="../media/image8.png"/><Relationship Id="rId18" Type="http://schemas.openxmlformats.org/officeDocument/2006/relationships/image" Target="../media/image13.png"/><Relationship Id="rId26" Type="http://schemas.openxmlformats.org/officeDocument/2006/relationships/image" Target="../media/image21.jpeg"/><Relationship Id="rId39" Type="http://schemas.openxmlformats.org/officeDocument/2006/relationships/image" Target="../media/image34.jpeg"/><Relationship Id="rId3" Type="http://schemas.openxmlformats.org/officeDocument/2006/relationships/hyperlink" Target="http://wiki.simtk.org/cpms/" TargetMode="External"/><Relationship Id="rId21" Type="http://schemas.openxmlformats.org/officeDocument/2006/relationships/image" Target="../media/image16.jpeg"/><Relationship Id="rId34" Type="http://schemas.openxmlformats.org/officeDocument/2006/relationships/image" Target="../media/image29.jpeg"/><Relationship Id="rId7" Type="http://schemas.openxmlformats.org/officeDocument/2006/relationships/image" Target="../media/image2.png"/><Relationship Id="rId12" Type="http://schemas.openxmlformats.org/officeDocument/2006/relationships/image" Target="../media/image7.png"/><Relationship Id="rId17" Type="http://schemas.openxmlformats.org/officeDocument/2006/relationships/image" Target="../media/image12.png"/><Relationship Id="rId25" Type="http://schemas.openxmlformats.org/officeDocument/2006/relationships/image" Target="../media/image20.jpeg"/><Relationship Id="rId33" Type="http://schemas.openxmlformats.org/officeDocument/2006/relationships/image" Target="../media/image28.jpeg"/><Relationship Id="rId38" Type="http://schemas.openxmlformats.org/officeDocument/2006/relationships/image" Target="../media/image33.jpeg"/><Relationship Id="rId2" Type="http://schemas.openxmlformats.org/officeDocument/2006/relationships/notesSlide" Target="../notesSlides/notesSlide1.xml"/><Relationship Id="rId16" Type="http://schemas.openxmlformats.org/officeDocument/2006/relationships/image" Target="../media/image11.jpeg"/><Relationship Id="rId20" Type="http://schemas.openxmlformats.org/officeDocument/2006/relationships/image" Target="../media/image15.jpeg"/><Relationship Id="rId29" Type="http://schemas.openxmlformats.org/officeDocument/2006/relationships/image" Target="../media/image24.jpeg"/><Relationship Id="rId1" Type="http://schemas.openxmlformats.org/officeDocument/2006/relationships/slideLayout" Target="../slideLayouts/slideLayout1.xml"/><Relationship Id="rId6" Type="http://schemas.openxmlformats.org/officeDocument/2006/relationships/hyperlink" Target="mailto:cpmsinhealthcare@gmail.com" TargetMode="External"/><Relationship Id="rId11" Type="http://schemas.openxmlformats.org/officeDocument/2006/relationships/image" Target="../media/image6.png"/><Relationship Id="rId24" Type="http://schemas.openxmlformats.org/officeDocument/2006/relationships/image" Target="../media/image19.png"/><Relationship Id="rId32" Type="http://schemas.openxmlformats.org/officeDocument/2006/relationships/image" Target="../media/image27.jpeg"/><Relationship Id="rId37" Type="http://schemas.openxmlformats.org/officeDocument/2006/relationships/image" Target="../media/image32.jpeg"/><Relationship Id="rId40" Type="http://schemas.openxmlformats.org/officeDocument/2006/relationships/image" Target="../media/image35.jpeg"/><Relationship Id="rId5" Type="http://schemas.openxmlformats.org/officeDocument/2006/relationships/hyperlink" Target="https://simtk.org/home/cpms" TargetMode="External"/><Relationship Id="rId15" Type="http://schemas.openxmlformats.org/officeDocument/2006/relationships/image" Target="../media/image10.png"/><Relationship Id="rId23" Type="http://schemas.openxmlformats.org/officeDocument/2006/relationships/image" Target="../media/image18.jpeg"/><Relationship Id="rId28" Type="http://schemas.openxmlformats.org/officeDocument/2006/relationships/image" Target="../media/image23.jpeg"/><Relationship Id="rId36" Type="http://schemas.openxmlformats.org/officeDocument/2006/relationships/image" Target="../media/image31.jpeg"/><Relationship Id="rId10" Type="http://schemas.openxmlformats.org/officeDocument/2006/relationships/image" Target="../media/image5.png"/><Relationship Id="rId19" Type="http://schemas.openxmlformats.org/officeDocument/2006/relationships/image" Target="../media/image14.jpeg"/><Relationship Id="rId31" Type="http://schemas.openxmlformats.org/officeDocument/2006/relationships/image" Target="../media/image26.jpeg"/><Relationship Id="rId4" Type="http://schemas.openxmlformats.org/officeDocument/2006/relationships/image" Target="../media/image1.png"/><Relationship Id="rId9" Type="http://schemas.openxmlformats.org/officeDocument/2006/relationships/image" Target="../media/image4.png"/><Relationship Id="rId14" Type="http://schemas.openxmlformats.org/officeDocument/2006/relationships/image" Target="../media/image9.gif"/><Relationship Id="rId22" Type="http://schemas.openxmlformats.org/officeDocument/2006/relationships/image" Target="../media/image17.jpeg"/><Relationship Id="rId27" Type="http://schemas.openxmlformats.org/officeDocument/2006/relationships/image" Target="../media/image22.jpeg"/><Relationship Id="rId30" Type="http://schemas.openxmlformats.org/officeDocument/2006/relationships/image" Target="../media/image25.jpeg"/><Relationship Id="rId35"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1" name="Group 260"/>
          <p:cNvGrpSpPr/>
          <p:nvPr/>
        </p:nvGrpSpPr>
        <p:grpSpPr>
          <a:xfrm>
            <a:off x="664088" y="21513552"/>
            <a:ext cx="20921472" cy="15697744"/>
            <a:chOff x="685800" y="7289068"/>
            <a:chExt cx="20921472" cy="8049761"/>
          </a:xfrm>
        </p:grpSpPr>
        <p:sp>
          <p:nvSpPr>
            <p:cNvPr id="262" name="TextBox 261"/>
            <p:cNvSpPr txBox="1"/>
            <p:nvPr/>
          </p:nvSpPr>
          <p:spPr>
            <a:xfrm>
              <a:off x="685800" y="7289068"/>
              <a:ext cx="8680581" cy="403900"/>
            </a:xfrm>
            <a:prstGeom prst="rect">
              <a:avLst/>
            </a:prstGeom>
            <a:ln/>
          </p:spPr>
          <p:style>
            <a:lnRef idx="1">
              <a:schemeClr val="accent2"/>
            </a:lnRef>
            <a:fillRef idx="3">
              <a:schemeClr val="accent2"/>
            </a:fillRef>
            <a:effectRef idx="2">
              <a:schemeClr val="accent2"/>
            </a:effectRef>
            <a:fontRef idx="minor">
              <a:schemeClr val="lt1"/>
            </a:fontRef>
          </p:style>
          <p:txBody>
            <a:bodyPr wrap="none" rtlCol="0">
              <a:spAutoFit/>
            </a:bodyPr>
            <a:lstStyle/>
            <a:p>
              <a:r>
                <a:rPr lang="en-US" sz="4800" b="1" cap="all" dirty="0" smtClean="0">
                  <a:solidFill>
                    <a:schemeClr val="bg1"/>
                  </a:solidFill>
                  <a:latin typeface="Century Gothic" pitchFamily="34" charset="0"/>
                </a:rPr>
                <a:t>Developing The Guidelines</a:t>
              </a:r>
              <a:endParaRPr lang="en-US" sz="4800" b="1" dirty="0">
                <a:latin typeface="Century Gothic" panose="020B0502020202020204" pitchFamily="34" charset="0"/>
              </a:endParaRPr>
            </a:p>
          </p:txBody>
        </p:sp>
        <p:sp>
          <p:nvSpPr>
            <p:cNvPr id="263" name="Rectangle 262"/>
            <p:cNvSpPr/>
            <p:nvPr/>
          </p:nvSpPr>
          <p:spPr>
            <a:xfrm>
              <a:off x="685800" y="7695249"/>
              <a:ext cx="20921472" cy="7643580"/>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grpSp>
      <p:sp>
        <p:nvSpPr>
          <p:cNvPr id="25" name="Rectangle 5"/>
          <p:cNvSpPr>
            <a:spLocks noChangeArrowheads="1"/>
          </p:cNvSpPr>
          <p:nvPr/>
        </p:nvSpPr>
        <p:spPr bwMode="auto">
          <a:xfrm>
            <a:off x="5245199" y="598236"/>
            <a:ext cx="37914481" cy="3693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45614" rIns="0" bIns="45614">
            <a:spAutoFit/>
          </a:bodyPr>
          <a:lstStyle>
            <a:lvl1pPr>
              <a:spcBef>
                <a:spcPct val="20000"/>
              </a:spcBef>
              <a:buChar char="•"/>
              <a:defRPr sz="2900">
                <a:solidFill>
                  <a:schemeClr val="tx1"/>
                </a:solidFill>
                <a:latin typeface="Arial" panose="020B0604020202020204" pitchFamily="34" charset="0"/>
              </a:defRPr>
            </a:lvl1pPr>
            <a:lvl2pPr marL="742950" indent="-285750">
              <a:spcBef>
                <a:spcPct val="20000"/>
              </a:spcBef>
              <a:buChar char="–"/>
              <a:defRPr sz="29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1900">
                <a:solidFill>
                  <a:schemeClr val="tx1"/>
                </a:solidFill>
                <a:latin typeface="Arial" panose="020B0604020202020204" pitchFamily="34" charset="0"/>
              </a:defRPr>
            </a:lvl4pPr>
            <a:lvl5pPr marL="2057400" indent="-228600">
              <a:spcBef>
                <a:spcPct val="20000"/>
              </a:spcBef>
              <a:buChar char="»"/>
              <a:defRPr sz="19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9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9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9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900">
                <a:solidFill>
                  <a:schemeClr val="tx1"/>
                </a:solidFill>
                <a:latin typeface="Arial" panose="020B0604020202020204" pitchFamily="34" charset="0"/>
              </a:defRPr>
            </a:lvl9pPr>
          </a:lstStyle>
          <a:p>
            <a:pPr algn="ctr">
              <a:spcBef>
                <a:spcPct val="50000"/>
              </a:spcBef>
              <a:buNone/>
            </a:pPr>
            <a:r>
              <a:rPr lang="en-US" altLang="en-US" sz="8200" b="1" dirty="0" smtClean="0">
                <a:latin typeface="Century Gothic" pitchFamily="34" charset="0"/>
              </a:rPr>
              <a:t>Guidelines for Credible Practice of Modeling and Simulation in Healthcare</a:t>
            </a:r>
            <a:endParaRPr lang="en-US" altLang="en-US" sz="8200" b="1" dirty="0">
              <a:latin typeface="Century Gothic" pitchFamily="34" charset="0"/>
            </a:endParaRPr>
          </a:p>
          <a:p>
            <a:pPr algn="ctr">
              <a:spcBef>
                <a:spcPts val="1200"/>
              </a:spcBef>
              <a:buNone/>
            </a:pPr>
            <a:r>
              <a:rPr lang="en-US" altLang="en-US" sz="4400" dirty="0" smtClean="0">
                <a:latin typeface="Century Gothic" pitchFamily="34" charset="0"/>
              </a:rPr>
              <a:t>L. Mulugeta, A. Erdemir, D.M. </a:t>
            </a:r>
            <a:r>
              <a:rPr lang="en-US" altLang="en-US" sz="4400" dirty="0" err="1" smtClean="0">
                <a:latin typeface="Century Gothic" pitchFamily="34" charset="0"/>
              </a:rPr>
              <a:t>Eckmann</a:t>
            </a:r>
            <a:r>
              <a:rPr lang="en-US" altLang="en-US" sz="4400" dirty="0" smtClean="0">
                <a:latin typeface="Century Gothic" pitchFamily="34" charset="0"/>
              </a:rPr>
              <a:t>, G.C.Y. Peng, R. </a:t>
            </a:r>
            <a:r>
              <a:rPr lang="en-US" altLang="en-US" sz="4400" dirty="0" err="1" smtClean="0">
                <a:latin typeface="Century Gothic" pitchFamily="34" charset="0"/>
              </a:rPr>
              <a:t>Vadigepalli</a:t>
            </a:r>
            <a:r>
              <a:rPr lang="en-US" altLang="en-US" sz="4400" dirty="0" smtClean="0">
                <a:latin typeface="Century Gothic" pitchFamily="34" charset="0"/>
              </a:rPr>
              <a:t>, G. An, C.A. Hunt, M.J. Steele, W.W. Lytton, T.M. Morrison, J.G. Myers, G.N. </a:t>
            </a:r>
            <a:r>
              <a:rPr lang="en-US" altLang="en-US" sz="4400" dirty="0" err="1" smtClean="0">
                <a:latin typeface="Century Gothic" pitchFamily="34" charset="0"/>
              </a:rPr>
              <a:t>Pradhan</a:t>
            </a:r>
            <a:r>
              <a:rPr lang="en-US" altLang="en-US" sz="4400" dirty="0" smtClean="0">
                <a:latin typeface="Century Gothic" pitchFamily="34" charset="0"/>
              </a:rPr>
              <a:t>, D.R. </a:t>
            </a:r>
            <a:r>
              <a:rPr lang="en-US" altLang="en-US" sz="4400" dirty="0" err="1" smtClean="0">
                <a:latin typeface="Century Gothic" pitchFamily="34" charset="0"/>
              </a:rPr>
              <a:t>Lochner</a:t>
            </a:r>
            <a:r>
              <a:rPr lang="en-US" altLang="en-US" sz="4400" dirty="0" smtClean="0">
                <a:latin typeface="Century Gothic" pitchFamily="34" charset="0"/>
              </a:rPr>
              <a:t>, M.E. Walton, M. Horner, and J.P. Ku</a:t>
            </a:r>
          </a:p>
          <a:p>
            <a:pPr algn="ctr">
              <a:spcBef>
                <a:spcPct val="50000"/>
              </a:spcBef>
              <a:buNone/>
            </a:pPr>
            <a:r>
              <a:rPr lang="en-US" sz="3600" i="1" dirty="0" smtClean="0"/>
              <a:t>All listed authors are members of </a:t>
            </a:r>
            <a:r>
              <a:rPr lang="en-US" sz="3600" i="1" u="sng" dirty="0" smtClean="0">
                <a:hlinkClick r:id="rId3"/>
              </a:rPr>
              <a:t>the Committee on Credible Practice of Modeling &amp; Simulation in Healthcare</a:t>
            </a:r>
            <a:endParaRPr lang="en-US" altLang="en-US" sz="3600" dirty="0">
              <a:latin typeface="Century Gothic" pitchFamily="34" charset="0"/>
            </a:endParaRPr>
          </a:p>
        </p:txBody>
      </p:sp>
      <p:grpSp>
        <p:nvGrpSpPr>
          <p:cNvPr id="26" name="Group 25"/>
          <p:cNvGrpSpPr/>
          <p:nvPr/>
        </p:nvGrpSpPr>
        <p:grpSpPr>
          <a:xfrm>
            <a:off x="415208" y="459360"/>
            <a:ext cx="5128005" cy="3272345"/>
            <a:chOff x="371718" y="3056252"/>
            <a:chExt cx="5128005" cy="3272345"/>
          </a:xfrm>
        </p:grpSpPr>
        <p:pic>
          <p:nvPicPr>
            <p:cNvPr id="27" name="Picture 26"/>
            <p:cNvPicPr>
              <a:picLocks noChangeAspect="1"/>
            </p:cNvPicPr>
            <p:nvPr/>
          </p:nvPicPr>
          <p:blipFill rotWithShape="1">
            <a:blip r:embed="rId4" cstate="print"/>
            <a:srcRect t="14023"/>
            <a:stretch/>
          </p:blipFill>
          <p:spPr>
            <a:xfrm>
              <a:off x="371718" y="3056252"/>
              <a:ext cx="4162182" cy="2260104"/>
            </a:xfrm>
            <a:prstGeom prst="rect">
              <a:avLst/>
            </a:prstGeom>
            <a:noFill/>
            <a:ln>
              <a:noFill/>
            </a:ln>
          </p:spPr>
        </p:pic>
        <p:sp>
          <p:nvSpPr>
            <p:cNvPr id="28" name="TextBox 27"/>
            <p:cNvSpPr txBox="1"/>
            <p:nvPr/>
          </p:nvSpPr>
          <p:spPr>
            <a:xfrm>
              <a:off x="539711" y="4928214"/>
              <a:ext cx="4960012" cy="1400383"/>
            </a:xfrm>
            <a:prstGeom prst="rect">
              <a:avLst/>
            </a:prstGeom>
            <a:noFill/>
          </p:spPr>
          <p:txBody>
            <a:bodyPr wrap="none" rtlCol="0">
              <a:spAutoFit/>
            </a:bodyPr>
            <a:lstStyle/>
            <a:p>
              <a:r>
                <a:rPr lang="en-US" sz="2000" b="1" dirty="0">
                  <a:solidFill>
                    <a:srgbClr val="800000"/>
                  </a:solidFill>
                  <a:latin typeface="Century Gothic" pitchFamily="34" charset="0"/>
                </a:rPr>
                <a:t>Committee on Credible Practice of </a:t>
              </a:r>
            </a:p>
            <a:p>
              <a:r>
                <a:rPr lang="en-US" sz="2000" b="1" dirty="0">
                  <a:solidFill>
                    <a:srgbClr val="800000"/>
                  </a:solidFill>
                  <a:latin typeface="Century Gothic" pitchFamily="34" charset="0"/>
                </a:rPr>
                <a:t>Modeling &amp; Simulation in </a:t>
              </a:r>
              <a:r>
                <a:rPr lang="en-US" sz="2000" b="1" dirty="0" smtClean="0">
                  <a:solidFill>
                    <a:srgbClr val="800000"/>
                  </a:solidFill>
                  <a:latin typeface="Century Gothic" pitchFamily="34" charset="0"/>
                </a:rPr>
                <a:t>Healthcare</a:t>
              </a:r>
            </a:p>
            <a:p>
              <a:pPr>
                <a:spcBef>
                  <a:spcPts val="600"/>
                </a:spcBef>
              </a:pPr>
              <a:r>
                <a:rPr lang="en-US" sz="2000" b="1" i="1" dirty="0" smtClean="0">
                  <a:solidFill>
                    <a:srgbClr val="800000"/>
                  </a:solidFill>
                  <a:latin typeface="Century Gothic" pitchFamily="34" charset="0"/>
                  <a:ea typeface="DejaVu Sans" pitchFamily="2"/>
                  <a:cs typeface="DejaVu Sans" pitchFamily="2"/>
                </a:rPr>
                <a:t>Web: </a:t>
              </a:r>
              <a:r>
                <a:rPr lang="en-US" sz="2000" i="1" u="sng" dirty="0" smtClean="0">
                  <a:solidFill>
                    <a:srgbClr val="0070C0"/>
                  </a:solidFill>
                  <a:latin typeface="Century Gothic" pitchFamily="34" charset="0"/>
                  <a:ea typeface="DejaVu Sans" pitchFamily="2"/>
                  <a:cs typeface="DejaVu Sans" pitchFamily="2"/>
                  <a:hlinkClick r:id="rId5"/>
                </a:rPr>
                <a:t>https://simtk.org/home/cpms</a:t>
              </a:r>
              <a:r>
                <a:rPr lang="en-US" sz="2000" i="1" u="sng" dirty="0" smtClean="0">
                  <a:solidFill>
                    <a:srgbClr val="0070C0"/>
                  </a:solidFill>
                  <a:latin typeface="Century Gothic" pitchFamily="34" charset="0"/>
                  <a:ea typeface="DejaVu Sans" pitchFamily="2"/>
                  <a:cs typeface="DejaVu Sans" pitchFamily="2"/>
                </a:rPr>
                <a:t> </a:t>
              </a:r>
            </a:p>
            <a:p>
              <a:r>
                <a:rPr lang="en-US" sz="2000" b="1" i="1" dirty="0" smtClean="0">
                  <a:solidFill>
                    <a:srgbClr val="800000"/>
                  </a:solidFill>
                  <a:latin typeface="Century Gothic" pitchFamily="34" charset="0"/>
                  <a:ea typeface="DejaVu Sans" pitchFamily="2"/>
                  <a:cs typeface="DejaVu Sans" pitchFamily="2"/>
                </a:rPr>
                <a:t>e-mail: </a:t>
              </a:r>
              <a:r>
                <a:rPr lang="en-US" sz="2000" i="1" u="sng" dirty="0" smtClean="0">
                  <a:solidFill>
                    <a:srgbClr val="0070C0"/>
                  </a:solidFill>
                  <a:latin typeface="Century Gothic" pitchFamily="34" charset="0"/>
                  <a:ea typeface="DejaVu Sans" pitchFamily="2"/>
                  <a:cs typeface="DejaVu Sans" pitchFamily="2"/>
                  <a:hlinkClick r:id="rId6"/>
                </a:rPr>
                <a:t>cpmsinhealthcare@gmail.com</a:t>
              </a:r>
              <a:endParaRPr lang="en-US" sz="2000" i="1" u="sng" dirty="0" smtClean="0">
                <a:solidFill>
                  <a:srgbClr val="0070C0"/>
                </a:solidFill>
                <a:latin typeface="Century Gothic" pitchFamily="34" charset="0"/>
                <a:ea typeface="DejaVu Sans" pitchFamily="2"/>
                <a:cs typeface="DejaVu Sans" pitchFamily="2"/>
              </a:endParaRPr>
            </a:p>
          </p:txBody>
        </p:sp>
      </p:grpSp>
      <p:grpSp>
        <p:nvGrpSpPr>
          <p:cNvPr id="29" name="Group 28"/>
          <p:cNvGrpSpPr/>
          <p:nvPr/>
        </p:nvGrpSpPr>
        <p:grpSpPr>
          <a:xfrm>
            <a:off x="685800" y="4032744"/>
            <a:ext cx="42498424" cy="3041626"/>
            <a:chOff x="654999" y="8885494"/>
            <a:chExt cx="61815888" cy="2718047"/>
          </a:xfrm>
        </p:grpSpPr>
        <p:sp>
          <p:nvSpPr>
            <p:cNvPr id="31" name="TextBox 30"/>
            <p:cNvSpPr txBox="1"/>
            <p:nvPr/>
          </p:nvSpPr>
          <p:spPr>
            <a:xfrm>
              <a:off x="654999" y="8885494"/>
              <a:ext cx="6766889" cy="742592"/>
            </a:xfrm>
            <a:prstGeom prst="rect">
              <a:avLst/>
            </a:prstGeom>
            <a:ln/>
          </p:spPr>
          <p:style>
            <a:lnRef idx="1">
              <a:schemeClr val="accent1"/>
            </a:lnRef>
            <a:fillRef idx="3">
              <a:schemeClr val="accent1"/>
            </a:fillRef>
            <a:effectRef idx="2">
              <a:schemeClr val="accent1"/>
            </a:effectRef>
            <a:fontRef idx="minor">
              <a:schemeClr val="lt1"/>
            </a:fontRef>
          </p:style>
          <p:txBody>
            <a:bodyPr wrap="none" rtlCol="0">
              <a:spAutoFit/>
            </a:bodyPr>
            <a:lstStyle/>
            <a:p>
              <a:r>
                <a:rPr lang="en-US" sz="4800" b="1" dirty="0">
                  <a:latin typeface="Century Gothic" panose="020B0502020202020204" pitchFamily="34" charset="0"/>
                </a:rPr>
                <a:t>INTRODUCTION</a:t>
              </a:r>
            </a:p>
          </p:txBody>
        </p:sp>
        <p:sp>
          <p:nvSpPr>
            <p:cNvPr id="30" name="TextBox 29"/>
            <p:cNvSpPr txBox="1"/>
            <p:nvPr/>
          </p:nvSpPr>
          <p:spPr>
            <a:xfrm>
              <a:off x="654999" y="9639646"/>
              <a:ext cx="61815888" cy="1963895"/>
            </a:xfrm>
            <a:prstGeom prst="rect">
              <a:avLst/>
            </a:prstGeom>
            <a:solidFill>
              <a:schemeClr val="tx2">
                <a:lumMod val="20000"/>
                <a:lumOff val="80000"/>
              </a:schemeClr>
            </a:solidFill>
            <a:ln w="28575">
              <a:solidFill>
                <a:srgbClr val="95B3DC"/>
              </a:solidFill>
            </a:ln>
          </p:spPr>
          <p:txBody>
            <a:bodyPr wrap="square" bIns="180000" rtlCol="0">
              <a:spAutoFit/>
            </a:bodyPr>
            <a:lstStyle/>
            <a:p>
              <a:r>
                <a:rPr lang="en-US" sz="3200" dirty="0" smtClean="0">
                  <a:latin typeface="Century Gothic" pitchFamily="34" charset="0"/>
                </a:rPr>
                <a:t>The role of computational modeling and simulation (M&amp;S) in healthcare research and practice continues to expand [1-2]. However, the full potential of M&amp;S for facilitating scientific discovery and clinical care can only be realized when M&amp;S workflows and end-products are credible.  The Committee on Credible Practice of Modeling &amp; Simulation in Healthcare (the Committee) was established under the Interagency Modeling and Analysis Group (IMAG) and the </a:t>
              </a:r>
              <a:r>
                <a:rPr lang="en-US" sz="3200" dirty="0" err="1" smtClean="0">
                  <a:latin typeface="Century Gothic" pitchFamily="34" charset="0"/>
                </a:rPr>
                <a:t>Multiscale</a:t>
              </a:r>
              <a:r>
                <a:rPr lang="en-US" sz="3200" dirty="0" smtClean="0">
                  <a:latin typeface="Century Gothic" pitchFamily="34" charset="0"/>
                </a:rPr>
                <a:t> Modeling (MSM) Consortium [2] to establish Guidelines for Credible Practice of Modeling and Simulation in Healthcare. This informational poster primarily focuses on the Committee’s work to develop and adopt the credible practice guidelines, accompanied with a practical example on how to successfully implement this guidance to establish M&amp;S credibility.</a:t>
              </a:r>
            </a:p>
          </p:txBody>
        </p:sp>
      </p:grpSp>
      <p:grpSp>
        <p:nvGrpSpPr>
          <p:cNvPr id="78" name="Group 77"/>
          <p:cNvGrpSpPr/>
          <p:nvPr/>
        </p:nvGrpSpPr>
        <p:grpSpPr>
          <a:xfrm>
            <a:off x="685800" y="7289068"/>
            <a:ext cx="20921472" cy="13936454"/>
            <a:chOff x="685800" y="7289068"/>
            <a:chExt cx="20921472" cy="8049761"/>
          </a:xfrm>
        </p:grpSpPr>
        <p:sp>
          <p:nvSpPr>
            <p:cNvPr id="40" name="TextBox 39"/>
            <p:cNvSpPr txBox="1"/>
            <p:nvPr/>
          </p:nvSpPr>
          <p:spPr>
            <a:xfrm>
              <a:off x="685800" y="7289068"/>
              <a:ext cx="6942926" cy="480627"/>
            </a:xfrm>
            <a:prstGeom prst="rect">
              <a:avLst/>
            </a:prstGeom>
            <a:ln/>
          </p:spPr>
          <p:style>
            <a:lnRef idx="1">
              <a:schemeClr val="accent2"/>
            </a:lnRef>
            <a:fillRef idx="3">
              <a:schemeClr val="accent2"/>
            </a:fillRef>
            <a:effectRef idx="2">
              <a:schemeClr val="accent2"/>
            </a:effectRef>
            <a:fontRef idx="minor">
              <a:schemeClr val="lt1"/>
            </a:fontRef>
          </p:style>
          <p:txBody>
            <a:bodyPr wrap="none" rtlCol="0">
              <a:spAutoFit/>
            </a:bodyPr>
            <a:lstStyle/>
            <a:p>
              <a:r>
                <a:rPr lang="en-US" sz="4800" b="1" cap="all" dirty="0" smtClean="0">
                  <a:solidFill>
                    <a:schemeClr val="bg1"/>
                  </a:solidFill>
                  <a:latin typeface="Century Gothic" pitchFamily="34" charset="0"/>
                  <a:ea typeface="Times New Roman"/>
                </a:rPr>
                <a:t>About the Committee</a:t>
              </a:r>
              <a:endParaRPr lang="en-US" sz="4800" b="1" dirty="0">
                <a:latin typeface="Century Gothic" panose="020B0502020202020204" pitchFamily="34" charset="0"/>
              </a:endParaRPr>
            </a:p>
          </p:txBody>
        </p:sp>
        <p:sp>
          <p:nvSpPr>
            <p:cNvPr id="39" name="Rectangle 38"/>
            <p:cNvSpPr/>
            <p:nvPr/>
          </p:nvSpPr>
          <p:spPr>
            <a:xfrm>
              <a:off x="685800" y="7769056"/>
              <a:ext cx="20921472" cy="7569773"/>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grpSp>
      <p:sp>
        <p:nvSpPr>
          <p:cNvPr id="41" name="Rectangle 40"/>
          <p:cNvSpPr/>
          <p:nvPr/>
        </p:nvSpPr>
        <p:spPr>
          <a:xfrm>
            <a:off x="775248" y="8179873"/>
            <a:ext cx="9937104" cy="3108543"/>
          </a:xfrm>
          <a:prstGeom prst="rect">
            <a:avLst/>
          </a:prstGeom>
        </p:spPr>
        <p:txBody>
          <a:bodyPr wrap="square">
            <a:spAutoFit/>
          </a:bodyPr>
          <a:lstStyle/>
          <a:p>
            <a:r>
              <a:rPr lang="en-US" sz="3600" b="1" u="sng" dirty="0" smtClean="0">
                <a:latin typeface="Century Gothic" pitchFamily="34" charset="0"/>
              </a:rPr>
              <a:t>Committee’s charge</a:t>
            </a:r>
          </a:p>
          <a:p>
            <a:pPr marL="514350" indent="-514350">
              <a:buFont typeface="+mj-lt"/>
              <a:buAutoNum type="arabicPeriod"/>
            </a:pPr>
            <a:r>
              <a:rPr lang="en-US" sz="3200" dirty="0" smtClean="0">
                <a:latin typeface="Century Gothic" pitchFamily="34" charset="0"/>
              </a:rPr>
              <a:t>Propose guidelines and procedures for credible practice</a:t>
            </a:r>
          </a:p>
          <a:p>
            <a:pPr marL="514350" indent="-514350">
              <a:buFont typeface="+mj-lt"/>
              <a:buAutoNum type="arabicPeriod"/>
            </a:pPr>
            <a:r>
              <a:rPr lang="en-US" sz="3200" dirty="0" smtClean="0">
                <a:latin typeface="Century Gothic" pitchFamily="34" charset="0"/>
              </a:rPr>
              <a:t>Adopt a consistent terminology</a:t>
            </a:r>
          </a:p>
          <a:p>
            <a:pPr marL="514350" indent="-514350">
              <a:buFont typeface="+mj-lt"/>
              <a:buAutoNum type="arabicPeriod"/>
            </a:pPr>
            <a:r>
              <a:rPr lang="en-US" sz="3200" dirty="0" smtClean="0">
                <a:latin typeface="Century Gothic" pitchFamily="34" charset="0"/>
              </a:rPr>
              <a:t>Demonstrate workflows for credible practice</a:t>
            </a:r>
          </a:p>
          <a:p>
            <a:pPr marL="514350" indent="-514350">
              <a:buFont typeface="+mj-lt"/>
              <a:buAutoNum type="arabicPeriod"/>
            </a:pPr>
            <a:r>
              <a:rPr lang="en-US" sz="3200" dirty="0" smtClean="0">
                <a:latin typeface="Century Gothic" pitchFamily="34" charset="0"/>
              </a:rPr>
              <a:t> Promote good practice</a:t>
            </a:r>
            <a:endParaRPr lang="en-US" sz="3200" dirty="0">
              <a:latin typeface="Century Gothic" pitchFamily="34" charset="0"/>
            </a:endParaRPr>
          </a:p>
        </p:txBody>
      </p:sp>
      <p:sp>
        <p:nvSpPr>
          <p:cNvPr id="61" name="Rectangle 60"/>
          <p:cNvSpPr/>
          <p:nvPr/>
        </p:nvSpPr>
        <p:spPr>
          <a:xfrm>
            <a:off x="703240" y="11720464"/>
            <a:ext cx="20921472" cy="2123658"/>
          </a:xfrm>
          <a:prstGeom prst="rect">
            <a:avLst/>
          </a:prstGeom>
        </p:spPr>
        <p:txBody>
          <a:bodyPr wrap="square">
            <a:spAutoFit/>
          </a:bodyPr>
          <a:lstStyle/>
          <a:p>
            <a:pPr defTabSz="4937760">
              <a:defRPr/>
            </a:pPr>
            <a:r>
              <a:rPr lang="en-US" sz="3600" b="1" u="sng" dirty="0" smtClean="0">
                <a:latin typeface="Century Gothic" pitchFamily="34" charset="0"/>
              </a:rPr>
              <a:t>Multifaceted Approach</a:t>
            </a:r>
          </a:p>
          <a:p>
            <a:pPr defTabSz="4937760">
              <a:defRPr/>
            </a:pPr>
            <a:r>
              <a:rPr lang="en-US" sz="3200" dirty="0" smtClean="0">
                <a:latin typeface="Century Gothic" pitchFamily="34" charset="0"/>
              </a:rPr>
              <a:t>The Committee strives for balanced representation of interests and perspectives of different stakeholders, such as clinicians and experts in modeling, simulation, development and evaluation of medical products, and biomedical engineering.</a:t>
            </a:r>
            <a:endParaRPr lang="en-US" sz="3200" dirty="0">
              <a:latin typeface="Century Gothic" pitchFamily="34" charset="0"/>
            </a:endParaRPr>
          </a:p>
        </p:txBody>
      </p:sp>
      <p:grpSp>
        <p:nvGrpSpPr>
          <p:cNvPr id="135" name="Group 134"/>
          <p:cNvGrpSpPr/>
          <p:nvPr/>
        </p:nvGrpSpPr>
        <p:grpSpPr>
          <a:xfrm>
            <a:off x="10424320" y="8336088"/>
            <a:ext cx="10997040" cy="3160931"/>
            <a:chOff x="834151" y="9777989"/>
            <a:chExt cx="10997040" cy="3160931"/>
          </a:xfrm>
        </p:grpSpPr>
        <p:sp>
          <p:nvSpPr>
            <p:cNvPr id="58" name="TextBox 57"/>
            <p:cNvSpPr txBox="1"/>
            <p:nvPr/>
          </p:nvSpPr>
          <p:spPr>
            <a:xfrm>
              <a:off x="834151" y="9777989"/>
              <a:ext cx="10997040" cy="646331"/>
            </a:xfrm>
            <a:prstGeom prst="rect">
              <a:avLst/>
            </a:prstGeom>
          </p:spPr>
          <p:style>
            <a:lnRef idx="1">
              <a:schemeClr val="accent5"/>
            </a:lnRef>
            <a:fillRef idx="3">
              <a:schemeClr val="accent5"/>
            </a:fillRef>
            <a:effectRef idx="2">
              <a:schemeClr val="accent5"/>
            </a:effectRef>
            <a:fontRef idx="minor">
              <a:schemeClr val="lt1"/>
            </a:fontRef>
          </p:style>
          <p:txBody>
            <a:bodyPr wrap="square" rIns="91440" rtlCol="0">
              <a:spAutoFit/>
            </a:bodyPr>
            <a:lstStyle/>
            <a:p>
              <a:pPr defTabSz="4937760">
                <a:defRPr/>
              </a:pPr>
              <a:r>
                <a:rPr lang="en-US" sz="3600" b="1" dirty="0" smtClean="0">
                  <a:latin typeface="Century Gothic" pitchFamily="34" charset="0"/>
                </a:rPr>
                <a:t>Primarily driven by research initiatives under the:</a:t>
              </a:r>
            </a:p>
          </p:txBody>
        </p:sp>
        <p:grpSp>
          <p:nvGrpSpPr>
            <p:cNvPr id="134" name="Group 133"/>
            <p:cNvGrpSpPr/>
            <p:nvPr/>
          </p:nvGrpSpPr>
          <p:grpSpPr>
            <a:xfrm>
              <a:off x="847257" y="10424320"/>
              <a:ext cx="10972800" cy="2514600"/>
              <a:chOff x="847257" y="10424320"/>
              <a:chExt cx="10972800" cy="2514600"/>
            </a:xfrm>
          </p:grpSpPr>
          <p:sp>
            <p:nvSpPr>
              <p:cNvPr id="43" name="TextBox 42"/>
              <p:cNvSpPr txBox="1"/>
              <p:nvPr/>
            </p:nvSpPr>
            <p:spPr>
              <a:xfrm>
                <a:off x="847257" y="10424320"/>
                <a:ext cx="10972800" cy="2514600"/>
              </a:xfrm>
              <a:prstGeom prst="rect">
                <a:avLst/>
              </a:prstGeom>
              <a:solidFill>
                <a:schemeClr val="bg1"/>
              </a:solidFill>
              <a:ln w="38100">
                <a:solidFill>
                  <a:schemeClr val="accent5"/>
                </a:solidFill>
              </a:ln>
            </p:spPr>
            <p:txBody>
              <a:bodyPr wrap="square" rtlCol="0">
                <a:spAutoFit/>
              </a:bodyPr>
              <a:lstStyle/>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grpSp>
            <p:nvGrpSpPr>
              <p:cNvPr id="44" name="Group 19"/>
              <p:cNvGrpSpPr/>
              <p:nvPr/>
            </p:nvGrpSpPr>
            <p:grpSpPr>
              <a:xfrm>
                <a:off x="935284" y="10684727"/>
                <a:ext cx="10846785" cy="706450"/>
                <a:chOff x="27777188" y="35737800"/>
                <a:chExt cx="12112949" cy="788917"/>
              </a:xfrm>
            </p:grpSpPr>
            <p:pic>
              <p:nvPicPr>
                <p:cNvPr id="56" name="Picture 33"/>
                <p:cNvPicPr>
                  <a:picLocks noChangeAspect="1" noChangeArrowheads="1"/>
                </p:cNvPicPr>
                <p:nvPr/>
              </p:nvPicPr>
              <p:blipFill>
                <a:blip r:embed="rId7" cstate="print">
                  <a:clrChange>
                    <a:clrFrom>
                      <a:srgbClr val="000000"/>
                    </a:clrFrom>
                    <a:clrTo>
                      <a:srgbClr val="000000">
                        <a:alpha val="0"/>
                      </a:srgbClr>
                    </a:clrTo>
                  </a:clrChange>
                </a:blip>
                <a:srcRect/>
                <a:stretch>
                  <a:fillRect/>
                </a:stretch>
              </p:blipFill>
              <p:spPr bwMode="auto">
                <a:xfrm>
                  <a:off x="27777188" y="35737800"/>
                  <a:ext cx="1705344" cy="765855"/>
                </a:xfrm>
                <a:prstGeom prst="rect">
                  <a:avLst/>
                </a:prstGeom>
                <a:noFill/>
                <a:ln w="9525">
                  <a:noFill/>
                  <a:miter lim="800000"/>
                  <a:headEnd/>
                  <a:tailEnd/>
                </a:ln>
              </p:spPr>
            </p:pic>
            <p:sp>
              <p:nvSpPr>
                <p:cNvPr id="57" name="TextBox 56"/>
                <p:cNvSpPr txBox="1"/>
                <p:nvPr/>
              </p:nvSpPr>
              <p:spPr>
                <a:xfrm>
                  <a:off x="29447984" y="35804938"/>
                  <a:ext cx="10442153" cy="721779"/>
                </a:xfrm>
                <a:prstGeom prst="rect">
                  <a:avLst/>
                </a:prstGeom>
                <a:noFill/>
              </p:spPr>
              <p:txBody>
                <a:bodyPr wrap="none" rtlCol="0">
                  <a:spAutoFit/>
                </a:bodyPr>
                <a:lstStyle/>
                <a:p>
                  <a:pPr algn="ctr"/>
                  <a:r>
                    <a:rPr lang="en-US" sz="3600" b="1" dirty="0">
                      <a:latin typeface="Century Gothic" panose="020B0502020202020204" pitchFamily="34" charset="0"/>
                      <a:cs typeface="Times New Roman" panose="02020603050405020304" pitchFamily="18" charset="0"/>
                    </a:rPr>
                    <a:t>&amp; </a:t>
                  </a:r>
                  <a:r>
                    <a:rPr lang="en-US" sz="3600" b="1" dirty="0" err="1">
                      <a:latin typeface="Century Gothic" panose="020B0502020202020204" pitchFamily="34" charset="0"/>
                      <a:cs typeface="Times New Roman" panose="02020603050405020304" pitchFamily="18" charset="0"/>
                    </a:rPr>
                    <a:t>Multiscale</a:t>
                  </a:r>
                  <a:r>
                    <a:rPr lang="en-US" sz="3600" b="1" dirty="0">
                      <a:latin typeface="Century Gothic" panose="020B0502020202020204" pitchFamily="34" charset="0"/>
                      <a:cs typeface="Times New Roman" panose="02020603050405020304" pitchFamily="18" charset="0"/>
                    </a:rPr>
                    <a:t> Modeling (MSM) Consortium</a:t>
                  </a:r>
                </a:p>
              </p:txBody>
            </p:sp>
          </p:grpSp>
          <p:grpSp>
            <p:nvGrpSpPr>
              <p:cNvPr id="75" name="Group 74"/>
              <p:cNvGrpSpPr/>
              <p:nvPr/>
            </p:nvGrpSpPr>
            <p:grpSpPr>
              <a:xfrm>
                <a:off x="899113" y="11720464"/>
                <a:ext cx="10821351" cy="914400"/>
                <a:chOff x="899113" y="11720464"/>
                <a:chExt cx="10821351" cy="914400"/>
              </a:xfrm>
            </p:grpSpPr>
            <p:pic>
              <p:nvPicPr>
                <p:cNvPr id="52" name="Picture 2" descr="P:\Logos_New_2013\NIH Logo\NIH_Logos\NIH_Master_Logo_Mark\NIH_Master_Logo_Mark_2Color.jpg"/>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899113" y="11776516"/>
                  <a:ext cx="1307776" cy="818817"/>
                </a:xfrm>
                <a:prstGeom prst="rect">
                  <a:avLst/>
                </a:prstGeom>
                <a:noFill/>
                <a:extLst>
                  <a:ext uri="{909E8E84-426E-40DD-AFC4-6F175D3DCCD1}">
                    <a14:hiddenFill xmlns="" xmlns:a14="http://schemas.microsoft.com/office/drawing/2010/main">
                      <a:solidFill>
                        <a:srgbClr val="FFFFFF"/>
                      </a:solidFill>
                    </a14:hiddenFill>
                  </a:ext>
                </a:extLst>
              </p:spPr>
            </p:pic>
            <p:pic>
              <p:nvPicPr>
                <p:cNvPr id="54" name="Picture 6" descr="http://upload.wikimedia.org/wikipedia/commons/thumb/0/0e/USDA_logo.svg/800px-USDA_logo.svg.png"/>
                <p:cNvPicPr>
                  <a:picLocks noChangeAspect="1" noChangeArrowheads="1"/>
                </p:cNvPicPr>
                <p:nvPr/>
              </p:nvPicPr>
              <p:blipFill>
                <a:blip r:embed="rId9" cstate="print"/>
                <a:srcRect/>
                <a:stretch>
                  <a:fillRect/>
                </a:stretch>
              </p:blipFill>
              <p:spPr bwMode="auto">
                <a:xfrm>
                  <a:off x="8264080" y="11765743"/>
                  <a:ext cx="1210206" cy="818817"/>
                </a:xfrm>
                <a:prstGeom prst="rect">
                  <a:avLst/>
                </a:prstGeom>
                <a:noFill/>
                <a:ln>
                  <a:noFill/>
                </a:ln>
              </p:spPr>
            </p:pic>
            <p:pic>
              <p:nvPicPr>
                <p:cNvPr id="1026" name="Picture 2" descr="Related image"/>
                <p:cNvPicPr>
                  <a:picLocks noChangeAspect="1" noChangeArrowheads="1"/>
                </p:cNvPicPr>
                <p:nvPr/>
              </p:nvPicPr>
              <p:blipFill>
                <a:blip r:embed="rId10" cstate="print"/>
                <a:srcRect l="17133" t="16484" r="19407" b="15636"/>
                <a:stretch>
                  <a:fillRect/>
                </a:stretch>
              </p:blipFill>
              <p:spPr bwMode="auto">
                <a:xfrm>
                  <a:off x="3609011" y="11720464"/>
                  <a:ext cx="910653" cy="914400"/>
                </a:xfrm>
                <a:prstGeom prst="rect">
                  <a:avLst/>
                </a:prstGeom>
                <a:noFill/>
              </p:spPr>
            </p:pic>
            <p:pic>
              <p:nvPicPr>
                <p:cNvPr id="1036" name="Picture 12" descr="Image result for NSF logo"/>
                <p:cNvPicPr>
                  <a:picLocks noChangeAspect="1" noChangeArrowheads="1"/>
                </p:cNvPicPr>
                <p:nvPr/>
              </p:nvPicPr>
              <p:blipFill>
                <a:blip r:embed="rId11" cstate="print"/>
                <a:srcRect/>
                <a:stretch>
                  <a:fillRect/>
                </a:stretch>
              </p:blipFill>
              <p:spPr bwMode="auto">
                <a:xfrm>
                  <a:off x="4690058" y="11720464"/>
                  <a:ext cx="909726" cy="914400"/>
                </a:xfrm>
                <a:prstGeom prst="rect">
                  <a:avLst/>
                </a:prstGeom>
                <a:noFill/>
              </p:spPr>
            </p:pic>
            <p:pic>
              <p:nvPicPr>
                <p:cNvPr id="1038" name="Picture 14" descr="Image result for DOE logo"/>
                <p:cNvPicPr>
                  <a:picLocks noChangeAspect="1" noChangeArrowheads="1"/>
                </p:cNvPicPr>
                <p:nvPr/>
              </p:nvPicPr>
              <p:blipFill>
                <a:blip r:embed="rId12" cstate="print"/>
                <a:srcRect/>
                <a:stretch>
                  <a:fillRect/>
                </a:stretch>
              </p:blipFill>
              <p:spPr bwMode="auto">
                <a:xfrm>
                  <a:off x="2443841" y="11720464"/>
                  <a:ext cx="923695" cy="914400"/>
                </a:xfrm>
                <a:prstGeom prst="rect">
                  <a:avLst/>
                </a:prstGeom>
                <a:noFill/>
              </p:spPr>
            </p:pic>
            <p:pic>
              <p:nvPicPr>
                <p:cNvPr id="1040" name="Picture 16" descr="Image result for NASA Logo"/>
                <p:cNvPicPr>
                  <a:picLocks noChangeAspect="1" noChangeArrowheads="1"/>
                </p:cNvPicPr>
                <p:nvPr/>
              </p:nvPicPr>
              <p:blipFill>
                <a:blip r:embed="rId13" cstate="print"/>
                <a:srcRect/>
                <a:stretch>
                  <a:fillRect/>
                </a:stretch>
              </p:blipFill>
              <p:spPr bwMode="auto">
                <a:xfrm>
                  <a:off x="5790750" y="11720464"/>
                  <a:ext cx="1105178" cy="914400"/>
                </a:xfrm>
                <a:prstGeom prst="rect">
                  <a:avLst/>
                </a:prstGeom>
                <a:noFill/>
              </p:spPr>
            </p:pic>
            <p:pic>
              <p:nvPicPr>
                <p:cNvPr id="1042" name="Picture 18" descr="Image result for Dod Logo"/>
                <p:cNvPicPr>
                  <a:picLocks noChangeAspect="1" noChangeArrowheads="1"/>
                </p:cNvPicPr>
                <p:nvPr/>
              </p:nvPicPr>
              <p:blipFill>
                <a:blip r:embed="rId14" cstate="print"/>
                <a:srcRect/>
                <a:stretch>
                  <a:fillRect/>
                </a:stretch>
              </p:blipFill>
              <p:spPr bwMode="auto">
                <a:xfrm>
                  <a:off x="7061648" y="11720464"/>
                  <a:ext cx="914400" cy="914400"/>
                </a:xfrm>
                <a:prstGeom prst="rect">
                  <a:avLst/>
                </a:prstGeom>
                <a:noFill/>
              </p:spPr>
            </p:pic>
            <p:pic>
              <p:nvPicPr>
                <p:cNvPr id="1044" name="Picture 20" descr="Image result for VA Logo"/>
                <p:cNvPicPr>
                  <a:picLocks noChangeAspect="1" noChangeArrowheads="1"/>
                </p:cNvPicPr>
                <p:nvPr/>
              </p:nvPicPr>
              <p:blipFill>
                <a:blip r:embed="rId15" cstate="print"/>
                <a:srcRect/>
                <a:stretch>
                  <a:fillRect/>
                </a:stretch>
              </p:blipFill>
              <p:spPr bwMode="auto">
                <a:xfrm>
                  <a:off x="9704240" y="11720464"/>
                  <a:ext cx="914400" cy="914400"/>
                </a:xfrm>
                <a:prstGeom prst="rect">
                  <a:avLst/>
                </a:prstGeom>
                <a:noFill/>
              </p:spPr>
            </p:pic>
            <p:pic>
              <p:nvPicPr>
                <p:cNvPr id="1046" name="Picture 22" descr="Image result for IARPA Logo"/>
                <p:cNvPicPr>
                  <a:picLocks noChangeAspect="1" noChangeArrowheads="1"/>
                </p:cNvPicPr>
                <p:nvPr/>
              </p:nvPicPr>
              <p:blipFill>
                <a:blip r:embed="rId16" cstate="print"/>
                <a:srcRect/>
                <a:stretch>
                  <a:fillRect/>
                </a:stretch>
              </p:blipFill>
              <p:spPr bwMode="auto">
                <a:xfrm>
                  <a:off x="10806064" y="11720464"/>
                  <a:ext cx="914400" cy="914400"/>
                </a:xfrm>
                <a:prstGeom prst="rect">
                  <a:avLst/>
                </a:prstGeom>
                <a:noFill/>
              </p:spPr>
            </p:pic>
          </p:grpSp>
        </p:grpSp>
      </p:grpSp>
      <p:graphicFrame>
        <p:nvGraphicFramePr>
          <p:cNvPr id="76" name="Table 75"/>
          <p:cNvGraphicFramePr>
            <a:graphicFrameLocks noGrp="1"/>
          </p:cNvGraphicFramePr>
          <p:nvPr/>
        </p:nvGraphicFramePr>
        <p:xfrm>
          <a:off x="847256" y="23529776"/>
          <a:ext cx="20594288" cy="8153400"/>
        </p:xfrm>
        <a:graphic>
          <a:graphicData uri="http://schemas.openxmlformats.org/drawingml/2006/table">
            <a:tbl>
              <a:tblPr/>
              <a:tblGrid>
                <a:gridCol w="4536504"/>
                <a:gridCol w="16057784"/>
              </a:tblGrid>
              <a:tr h="144016">
                <a:tc>
                  <a:txBody>
                    <a:bodyPr/>
                    <a:lstStyle/>
                    <a:p>
                      <a:pPr marL="0" marR="0" algn="ctr">
                        <a:lnSpc>
                          <a:spcPct val="115000"/>
                        </a:lnSpc>
                        <a:spcAft>
                          <a:spcPts val="0"/>
                        </a:spcAft>
                      </a:pPr>
                      <a:r>
                        <a:rPr lang="en-US" sz="3200" b="1" kern="1200" dirty="0">
                          <a:solidFill>
                            <a:srgbClr val="000000"/>
                          </a:solidFill>
                          <a:latin typeface="Century Gothic" pitchFamily="34" charset="0"/>
                          <a:ea typeface="Times New Roman"/>
                        </a:rPr>
                        <a:t>Rule</a:t>
                      </a:r>
                      <a:endParaRPr lang="en-US" sz="3200" dirty="0">
                        <a:latin typeface="Century Gothic" pitchFamily="34" charset="0"/>
                        <a:ea typeface="Times New Roman"/>
                      </a:endParaRPr>
                    </a:p>
                  </a:txBody>
                  <a:tcPr marL="18415" marR="18415" marT="18415" marB="1841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algn="ctr">
                        <a:lnSpc>
                          <a:spcPct val="115000"/>
                        </a:lnSpc>
                        <a:spcBef>
                          <a:spcPts val="0"/>
                        </a:spcBef>
                        <a:spcAft>
                          <a:spcPts val="0"/>
                        </a:spcAft>
                      </a:pPr>
                      <a:r>
                        <a:rPr lang="en-US" sz="3200" b="1" kern="1200" dirty="0">
                          <a:solidFill>
                            <a:srgbClr val="000000"/>
                          </a:solidFill>
                          <a:latin typeface="Century Gothic" pitchFamily="34" charset="0"/>
                          <a:ea typeface="Times New Roman"/>
                          <a:cs typeface="Times New Roman"/>
                        </a:rPr>
                        <a:t>Description</a:t>
                      </a:r>
                      <a:endParaRPr lang="en-US" sz="3200" dirty="0">
                        <a:latin typeface="Century Gothic" pitchFamily="34" charset="0"/>
                        <a:ea typeface="Times New Roman"/>
                        <a:cs typeface="Times New Roman"/>
                      </a:endParaRPr>
                    </a:p>
                  </a:txBody>
                  <a:tcPr marL="18415" marR="18415" marT="18415" marB="1841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r>
              <a:tr h="0">
                <a:tc>
                  <a:txBody>
                    <a:bodyPr/>
                    <a:lstStyle/>
                    <a:p>
                      <a:pPr marL="0" marR="0" indent="0" algn="l" defTabSz="5016040" rtl="0" eaLnBrk="1" fontAlgn="auto" latinLnBrk="0" hangingPunct="1">
                        <a:lnSpc>
                          <a:spcPct val="115000"/>
                        </a:lnSpc>
                        <a:spcBef>
                          <a:spcPts val="0"/>
                        </a:spcBef>
                        <a:spcAft>
                          <a:spcPts val="0"/>
                        </a:spcAft>
                        <a:buClrTx/>
                        <a:buSzTx/>
                        <a:buFontTx/>
                        <a:buNone/>
                        <a:tabLst/>
                        <a:defRPr/>
                      </a:pPr>
                      <a:r>
                        <a:rPr lang="en-US" sz="2400" b="1" i="1" dirty="0" smtClean="0">
                          <a:latin typeface="Century Gothic" pitchFamily="34" charset="0"/>
                          <a:ea typeface="Times New Roman"/>
                        </a:rPr>
                        <a:t>R1</a:t>
                      </a:r>
                      <a:r>
                        <a:rPr lang="en-US" sz="2400" b="1" i="1" baseline="0" dirty="0" smtClean="0">
                          <a:latin typeface="Century Gothic" pitchFamily="34" charset="0"/>
                          <a:ea typeface="Times New Roman"/>
                        </a:rPr>
                        <a:t> - </a:t>
                      </a:r>
                      <a:r>
                        <a:rPr lang="en-US" sz="2400" b="1" i="1" dirty="0" smtClean="0">
                          <a:latin typeface="Century Gothic" pitchFamily="34" charset="0"/>
                          <a:ea typeface="Times New Roman"/>
                        </a:rPr>
                        <a:t>Define context clearly</a:t>
                      </a:r>
                      <a:endParaRPr lang="en-US" sz="2400" dirty="0">
                        <a:latin typeface="Century Gothic" pitchFamily="34" charset="0"/>
                        <a:ea typeface="Times New Roman"/>
                      </a:endParaRPr>
                    </a:p>
                  </a:txBody>
                  <a:tcPr marL="18415" marR="18415" marT="18415" marB="1841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nSpc>
                          <a:spcPct val="115000"/>
                        </a:lnSpc>
                        <a:spcAft>
                          <a:spcPts val="0"/>
                        </a:spcAft>
                      </a:pPr>
                      <a:r>
                        <a:rPr lang="en-US" sz="2400" dirty="0">
                          <a:latin typeface="Century Gothic" pitchFamily="34" charset="0"/>
                          <a:ea typeface="Times New Roman"/>
                        </a:rPr>
                        <a:t>Develop and document the subject, purpose, and intended use(s) of the model or simulation.</a:t>
                      </a:r>
                    </a:p>
                  </a:txBody>
                  <a:tcPr marL="18415" marR="18415" marT="18415" marB="1841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r>
              <a:tr h="0">
                <a:tc>
                  <a:txBody>
                    <a:bodyPr/>
                    <a:lstStyle/>
                    <a:p>
                      <a:pPr marL="0" marR="0">
                        <a:lnSpc>
                          <a:spcPct val="115000"/>
                        </a:lnSpc>
                        <a:spcAft>
                          <a:spcPts val="0"/>
                        </a:spcAft>
                      </a:pPr>
                      <a:r>
                        <a:rPr lang="en-US" sz="2400" b="1" i="1" dirty="0" smtClean="0">
                          <a:latin typeface="Century Gothic" pitchFamily="34" charset="0"/>
                          <a:ea typeface="Times New Roman"/>
                        </a:rPr>
                        <a:t>R2 - Use </a:t>
                      </a:r>
                      <a:r>
                        <a:rPr lang="en-US" sz="2400" b="1" i="1" dirty="0">
                          <a:latin typeface="Century Gothic" pitchFamily="34" charset="0"/>
                          <a:ea typeface="Times New Roman"/>
                        </a:rPr>
                        <a:t>appropriate data</a:t>
                      </a:r>
                      <a:endParaRPr lang="en-US" sz="2400" dirty="0">
                        <a:latin typeface="Century Gothic" pitchFamily="34" charset="0"/>
                        <a:ea typeface="Times New Roman"/>
                      </a:endParaRPr>
                    </a:p>
                  </a:txBody>
                  <a:tcPr marL="18415" marR="18415" marT="18415" marB="1841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nSpc>
                          <a:spcPct val="115000"/>
                        </a:lnSpc>
                        <a:spcAft>
                          <a:spcPts val="0"/>
                        </a:spcAft>
                      </a:pPr>
                      <a:r>
                        <a:rPr lang="en-US" sz="2400" dirty="0">
                          <a:latin typeface="Century Gothic" pitchFamily="34" charset="0"/>
                          <a:ea typeface="Times New Roman"/>
                        </a:rPr>
                        <a:t>Employ relevant and traceable information in the development or operation of a model or simulation.</a:t>
                      </a:r>
                    </a:p>
                  </a:txBody>
                  <a:tcPr marL="18415" marR="18415" marT="18415" marB="1841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r>
              <a:tr h="0">
                <a:tc>
                  <a:txBody>
                    <a:bodyPr/>
                    <a:lstStyle/>
                    <a:p>
                      <a:pPr marL="0" marR="0">
                        <a:lnSpc>
                          <a:spcPct val="115000"/>
                        </a:lnSpc>
                        <a:spcAft>
                          <a:spcPts val="0"/>
                        </a:spcAft>
                      </a:pPr>
                      <a:r>
                        <a:rPr lang="en-US" sz="2400" b="1" i="1" dirty="0" smtClean="0">
                          <a:latin typeface="Century Gothic" pitchFamily="34" charset="0"/>
                          <a:ea typeface="Times New Roman"/>
                        </a:rPr>
                        <a:t>R3 - Evaluate </a:t>
                      </a:r>
                      <a:r>
                        <a:rPr lang="en-US" sz="2400" b="1" i="1" dirty="0">
                          <a:latin typeface="Century Gothic" pitchFamily="34" charset="0"/>
                          <a:ea typeface="Times New Roman"/>
                        </a:rPr>
                        <a:t>within context</a:t>
                      </a:r>
                      <a:endParaRPr lang="en-US" sz="2400" dirty="0">
                        <a:latin typeface="Century Gothic" pitchFamily="34" charset="0"/>
                        <a:ea typeface="Times New Roman"/>
                      </a:endParaRPr>
                    </a:p>
                  </a:txBody>
                  <a:tcPr marL="18415" marR="18415" marT="18415" marB="1841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nSpc>
                          <a:spcPct val="115000"/>
                        </a:lnSpc>
                        <a:spcAft>
                          <a:spcPts val="0"/>
                        </a:spcAft>
                      </a:pPr>
                      <a:r>
                        <a:rPr lang="en-US" sz="2400" dirty="0">
                          <a:latin typeface="Century Gothic" pitchFamily="34" charset="0"/>
                          <a:ea typeface="Times New Roman"/>
                        </a:rPr>
                        <a:t>Verification, validation, uncertainty quantification, and sensitivity analysis of the model or simulation are accomplished with respect to the reality of interest and intended use(s) of the model or simulation.</a:t>
                      </a:r>
                    </a:p>
                  </a:txBody>
                  <a:tcPr marL="18415" marR="18415" marT="18415" marB="1841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r>
              <a:tr h="0">
                <a:tc>
                  <a:txBody>
                    <a:bodyPr/>
                    <a:lstStyle/>
                    <a:p>
                      <a:pPr marL="0" marR="0">
                        <a:lnSpc>
                          <a:spcPct val="115000"/>
                        </a:lnSpc>
                        <a:spcAft>
                          <a:spcPts val="0"/>
                        </a:spcAft>
                      </a:pPr>
                      <a:r>
                        <a:rPr lang="en-US" sz="2400" b="1" i="1" dirty="0" smtClean="0">
                          <a:latin typeface="Century Gothic" pitchFamily="34" charset="0"/>
                          <a:ea typeface="Times New Roman"/>
                        </a:rPr>
                        <a:t>R4 - List </a:t>
                      </a:r>
                      <a:r>
                        <a:rPr lang="en-US" sz="2400" b="1" i="1" dirty="0">
                          <a:latin typeface="Century Gothic" pitchFamily="34" charset="0"/>
                          <a:ea typeface="Times New Roman"/>
                        </a:rPr>
                        <a:t>limitations explicitly</a:t>
                      </a:r>
                      <a:endParaRPr lang="en-US" sz="2400" dirty="0">
                        <a:latin typeface="Century Gothic" pitchFamily="34" charset="0"/>
                        <a:ea typeface="Times New Roman"/>
                      </a:endParaRPr>
                    </a:p>
                  </a:txBody>
                  <a:tcPr marL="18415" marR="18415" marT="18415" marB="1841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nSpc>
                          <a:spcPct val="115000"/>
                        </a:lnSpc>
                        <a:spcAft>
                          <a:spcPts val="0"/>
                        </a:spcAft>
                      </a:pPr>
                      <a:r>
                        <a:rPr lang="en-US" sz="2400" dirty="0">
                          <a:latin typeface="Century Gothic" pitchFamily="34" charset="0"/>
                          <a:ea typeface="Times New Roman"/>
                        </a:rPr>
                        <a:t>Restrictions, constraints, or qualifications for or on the use of the model or simulation are available for consideration by the users or customers of a model or simulation.</a:t>
                      </a:r>
                    </a:p>
                  </a:txBody>
                  <a:tcPr marL="18415" marR="18415" marT="18415" marB="1841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r>
              <a:tr h="78105">
                <a:tc>
                  <a:txBody>
                    <a:bodyPr/>
                    <a:lstStyle/>
                    <a:p>
                      <a:pPr marL="0" marR="0">
                        <a:lnSpc>
                          <a:spcPct val="115000"/>
                        </a:lnSpc>
                        <a:spcAft>
                          <a:spcPts val="0"/>
                        </a:spcAft>
                      </a:pPr>
                      <a:r>
                        <a:rPr lang="en-US" sz="2400" b="1" i="1" dirty="0" smtClean="0">
                          <a:latin typeface="Century Gothic" pitchFamily="34" charset="0"/>
                          <a:ea typeface="Times New Roman"/>
                        </a:rPr>
                        <a:t>R5 - Use </a:t>
                      </a:r>
                      <a:r>
                        <a:rPr lang="en-US" sz="2400" b="1" i="1" dirty="0">
                          <a:latin typeface="Century Gothic" pitchFamily="34" charset="0"/>
                          <a:ea typeface="Times New Roman"/>
                        </a:rPr>
                        <a:t>version control</a:t>
                      </a:r>
                      <a:endParaRPr lang="en-US" sz="2400" dirty="0">
                        <a:latin typeface="Century Gothic" pitchFamily="34" charset="0"/>
                        <a:ea typeface="Times New Roman"/>
                      </a:endParaRPr>
                    </a:p>
                  </a:txBody>
                  <a:tcPr marL="18415" marR="18415" marT="18415" marB="1841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Aft>
                          <a:spcPts val="0"/>
                        </a:spcAft>
                      </a:pPr>
                      <a:r>
                        <a:rPr lang="en-US" sz="2400" dirty="0">
                          <a:latin typeface="Century Gothic" pitchFamily="34" charset="0"/>
                          <a:ea typeface="Times New Roman"/>
                        </a:rPr>
                        <a:t>Implement a system to trace the time history of M&amp;S activities including delineation of contributors’ efforts.</a:t>
                      </a:r>
                    </a:p>
                  </a:txBody>
                  <a:tcPr marL="18415" marR="18415" marT="18415" marB="1841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0">
                <a:tc>
                  <a:txBody>
                    <a:bodyPr/>
                    <a:lstStyle/>
                    <a:p>
                      <a:pPr marL="0" marR="0">
                        <a:lnSpc>
                          <a:spcPct val="115000"/>
                        </a:lnSpc>
                        <a:spcAft>
                          <a:spcPts val="0"/>
                        </a:spcAft>
                      </a:pPr>
                      <a:r>
                        <a:rPr lang="en-US" sz="2400" b="1" i="1" dirty="0" smtClean="0">
                          <a:latin typeface="Century Gothic" pitchFamily="34" charset="0"/>
                          <a:ea typeface="Times New Roman"/>
                        </a:rPr>
                        <a:t>R6 - Document </a:t>
                      </a:r>
                      <a:r>
                        <a:rPr lang="en-US" sz="2400" b="1" i="1" dirty="0">
                          <a:latin typeface="Century Gothic" pitchFamily="34" charset="0"/>
                          <a:ea typeface="Times New Roman"/>
                        </a:rPr>
                        <a:t>adequately</a:t>
                      </a:r>
                      <a:endParaRPr lang="en-US" sz="2400" dirty="0">
                        <a:latin typeface="Century Gothic" pitchFamily="34" charset="0"/>
                        <a:ea typeface="Times New Roman"/>
                      </a:endParaRPr>
                    </a:p>
                  </a:txBody>
                  <a:tcPr marL="18415" marR="18415" marT="18415" marB="1841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Aft>
                          <a:spcPts val="0"/>
                        </a:spcAft>
                      </a:pPr>
                      <a:r>
                        <a:rPr lang="en-US" sz="2400" dirty="0">
                          <a:latin typeface="Century Gothic" pitchFamily="34" charset="0"/>
                          <a:ea typeface="Times New Roman"/>
                        </a:rPr>
                        <a:t>Maintain up-to-date informative records of all M&amp;S activities, including simulation code, model mark-up, scope and intended use of M&amp;S activities, as well as users’ and developers' guides.</a:t>
                      </a:r>
                    </a:p>
                  </a:txBody>
                  <a:tcPr marL="18415" marR="18415" marT="18415" marB="1841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0">
                <a:tc>
                  <a:txBody>
                    <a:bodyPr/>
                    <a:lstStyle/>
                    <a:p>
                      <a:pPr marL="0" marR="0">
                        <a:lnSpc>
                          <a:spcPct val="115000"/>
                        </a:lnSpc>
                        <a:spcAft>
                          <a:spcPts val="0"/>
                        </a:spcAft>
                      </a:pPr>
                      <a:r>
                        <a:rPr lang="en-US" sz="2400" b="1" i="1" dirty="0" smtClean="0">
                          <a:latin typeface="Century Gothic" pitchFamily="34" charset="0"/>
                          <a:ea typeface="Times New Roman"/>
                        </a:rPr>
                        <a:t>R7 - Disseminate </a:t>
                      </a:r>
                      <a:r>
                        <a:rPr lang="en-US" sz="2400" b="1" i="1" dirty="0">
                          <a:latin typeface="Century Gothic" pitchFamily="34" charset="0"/>
                          <a:ea typeface="Times New Roman"/>
                        </a:rPr>
                        <a:t>broadly</a:t>
                      </a:r>
                      <a:endParaRPr lang="en-US" sz="2400" dirty="0">
                        <a:latin typeface="Century Gothic" pitchFamily="34" charset="0"/>
                        <a:ea typeface="Times New Roman"/>
                      </a:endParaRPr>
                    </a:p>
                  </a:txBody>
                  <a:tcPr marL="18415" marR="18415" marT="18415" marB="1841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Aft>
                          <a:spcPts val="0"/>
                        </a:spcAft>
                      </a:pPr>
                      <a:r>
                        <a:rPr lang="en-US" sz="2400" dirty="0">
                          <a:latin typeface="Century Gothic" pitchFamily="34" charset="0"/>
                          <a:ea typeface="Times New Roman"/>
                        </a:rPr>
                        <a:t>Publish all components of M&amp;S activities, including simulation software, models, simulation scenarios and results.</a:t>
                      </a:r>
                    </a:p>
                  </a:txBody>
                  <a:tcPr marL="18415" marR="18415" marT="18415" marB="1841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0">
                <a:tc>
                  <a:txBody>
                    <a:bodyPr/>
                    <a:lstStyle/>
                    <a:p>
                      <a:pPr marL="0" marR="0">
                        <a:lnSpc>
                          <a:spcPct val="115000"/>
                        </a:lnSpc>
                        <a:spcAft>
                          <a:spcPts val="0"/>
                        </a:spcAft>
                      </a:pPr>
                      <a:r>
                        <a:rPr lang="en-US" sz="2400" b="1" i="1" dirty="0" smtClean="0">
                          <a:latin typeface="Century Gothic" pitchFamily="34" charset="0"/>
                          <a:ea typeface="Times New Roman"/>
                        </a:rPr>
                        <a:t>R8</a:t>
                      </a:r>
                      <a:r>
                        <a:rPr lang="en-US" sz="2400" b="1" i="1" baseline="0" dirty="0" smtClean="0">
                          <a:latin typeface="Century Gothic" pitchFamily="34" charset="0"/>
                          <a:ea typeface="Times New Roman"/>
                        </a:rPr>
                        <a:t> - </a:t>
                      </a:r>
                      <a:r>
                        <a:rPr lang="en-US" sz="2400" b="1" i="1" dirty="0" smtClean="0">
                          <a:latin typeface="Century Gothic" pitchFamily="34" charset="0"/>
                          <a:ea typeface="Times New Roman"/>
                        </a:rPr>
                        <a:t>Get </a:t>
                      </a:r>
                      <a:r>
                        <a:rPr lang="en-US" sz="2400" b="1" i="1" dirty="0">
                          <a:latin typeface="Century Gothic" pitchFamily="34" charset="0"/>
                          <a:ea typeface="Times New Roman"/>
                        </a:rPr>
                        <a:t>independent reviews</a:t>
                      </a:r>
                      <a:endParaRPr lang="en-US" sz="2400" dirty="0">
                        <a:latin typeface="Century Gothic" pitchFamily="34" charset="0"/>
                        <a:ea typeface="Times New Roman"/>
                      </a:endParaRPr>
                    </a:p>
                  </a:txBody>
                  <a:tcPr marL="18415" marR="18415" marT="18415" marB="1841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Aft>
                          <a:spcPts val="0"/>
                        </a:spcAft>
                      </a:pPr>
                      <a:r>
                        <a:rPr lang="en-US" sz="2400" dirty="0">
                          <a:latin typeface="Century Gothic" pitchFamily="34" charset="0"/>
                          <a:ea typeface="Times New Roman"/>
                        </a:rPr>
                        <a:t>Have the M&amp;S activity reviewed by nonpartisan third-party users and developers.</a:t>
                      </a:r>
                    </a:p>
                  </a:txBody>
                  <a:tcPr marL="18415" marR="18415" marT="18415" marB="1841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62444">
                <a:tc>
                  <a:txBody>
                    <a:bodyPr/>
                    <a:lstStyle/>
                    <a:p>
                      <a:pPr marL="0" marR="0">
                        <a:lnSpc>
                          <a:spcPct val="115000"/>
                        </a:lnSpc>
                        <a:spcAft>
                          <a:spcPts val="0"/>
                        </a:spcAft>
                      </a:pPr>
                      <a:r>
                        <a:rPr lang="en-US" sz="2400" b="1" i="1" dirty="0" smtClean="0">
                          <a:latin typeface="Century Gothic" pitchFamily="34" charset="0"/>
                          <a:ea typeface="Times New Roman"/>
                        </a:rPr>
                        <a:t>R9 - Test </a:t>
                      </a:r>
                      <a:r>
                        <a:rPr lang="en-US" sz="2400" b="1" i="1" dirty="0">
                          <a:latin typeface="Century Gothic" pitchFamily="34" charset="0"/>
                          <a:ea typeface="Times New Roman"/>
                        </a:rPr>
                        <a:t>competing implementations</a:t>
                      </a:r>
                      <a:endParaRPr lang="en-US" sz="2400" dirty="0">
                        <a:latin typeface="Century Gothic" pitchFamily="34" charset="0"/>
                        <a:ea typeface="Times New Roman"/>
                      </a:endParaRPr>
                    </a:p>
                  </a:txBody>
                  <a:tcPr marL="18415" marR="18415" marT="18415" marB="1841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pPr>
                      <a:r>
                        <a:rPr lang="en-US" sz="2400" dirty="0">
                          <a:latin typeface="Century Gothic" pitchFamily="34" charset="0"/>
                          <a:ea typeface="Times New Roman"/>
                        </a:rPr>
                        <a:t>Use contrasting M&amp;S execution strategies to check the conclusions of the different execution strategies against each other.</a:t>
                      </a:r>
                    </a:p>
                  </a:txBody>
                  <a:tcPr marL="18415" marR="18415" marT="18415" marB="1841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81438">
                <a:tc>
                  <a:txBody>
                    <a:bodyPr/>
                    <a:lstStyle/>
                    <a:p>
                      <a:pPr marL="0" marR="0">
                        <a:lnSpc>
                          <a:spcPct val="115000"/>
                        </a:lnSpc>
                        <a:spcAft>
                          <a:spcPts val="0"/>
                        </a:spcAft>
                      </a:pPr>
                      <a:r>
                        <a:rPr lang="en-US" sz="2400" b="1" i="1" dirty="0" smtClean="0">
                          <a:latin typeface="Century Gothic" pitchFamily="34" charset="0"/>
                          <a:ea typeface="Times New Roman"/>
                        </a:rPr>
                        <a:t>R10 -Conform </a:t>
                      </a:r>
                      <a:r>
                        <a:rPr lang="en-US" sz="2400" b="1" i="1" dirty="0">
                          <a:latin typeface="Century Gothic" pitchFamily="34" charset="0"/>
                          <a:ea typeface="Times New Roman"/>
                        </a:rPr>
                        <a:t>to standards</a:t>
                      </a:r>
                      <a:endParaRPr lang="en-US" sz="2400" dirty="0">
                        <a:latin typeface="Century Gothic" pitchFamily="34" charset="0"/>
                        <a:ea typeface="Times New Roman"/>
                      </a:endParaRPr>
                    </a:p>
                  </a:txBody>
                  <a:tcPr marL="18415" marR="18415" marT="18415" marB="1841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Aft>
                          <a:spcPts val="0"/>
                        </a:spcAft>
                      </a:pPr>
                      <a:r>
                        <a:rPr lang="en-US" sz="2400" dirty="0">
                          <a:latin typeface="Century Gothic" pitchFamily="34" charset="0"/>
                          <a:ea typeface="Times New Roman"/>
                        </a:rPr>
                        <a:t>Adopt and promote generally applicable and discipline specific operating procedures, guidelines, and regulations accepted as best practices.</a:t>
                      </a:r>
                    </a:p>
                  </a:txBody>
                  <a:tcPr marL="18415" marR="18415" marT="18415" marB="1841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81438">
                <a:tc gridSpan="2">
                  <a:txBody>
                    <a:bodyPr/>
                    <a:lstStyle/>
                    <a:p>
                      <a:pPr marL="0" marR="0" indent="0" algn="l" defTabSz="5016040" rtl="0" eaLnBrk="1" fontAlgn="auto" latinLnBrk="0" hangingPunct="1">
                        <a:lnSpc>
                          <a:spcPct val="115000"/>
                        </a:lnSpc>
                        <a:spcBef>
                          <a:spcPts val="0"/>
                        </a:spcBef>
                        <a:spcAft>
                          <a:spcPts val="0"/>
                        </a:spcAft>
                        <a:buClrTx/>
                        <a:buSzTx/>
                        <a:buFontTx/>
                        <a:buNone/>
                        <a:tabLst/>
                        <a:defRPr/>
                      </a:pPr>
                      <a:r>
                        <a:rPr lang="en-US" sz="2400" b="1" dirty="0" smtClean="0">
                          <a:latin typeface="Century Gothic" pitchFamily="34" charset="0"/>
                        </a:rPr>
                        <a:t>  Table 1:</a:t>
                      </a:r>
                      <a:r>
                        <a:rPr lang="en-US" sz="2400" dirty="0" smtClean="0">
                          <a:latin typeface="Century Gothic" pitchFamily="34" charset="0"/>
                        </a:rPr>
                        <a:t> The Committee’s “Ten Simple Rules of Credible Practice of M&amp;S in Healthcare” [4-6].</a:t>
                      </a:r>
                    </a:p>
                  </a:txBody>
                  <a:tcPr marL="18415" marR="18415" marT="18415" marB="1841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hMerge="1">
                  <a:txBody>
                    <a:bodyPr/>
                    <a:lstStyle/>
                    <a:p>
                      <a:pPr marL="0" marR="0">
                        <a:lnSpc>
                          <a:spcPct val="115000"/>
                        </a:lnSpc>
                        <a:spcAft>
                          <a:spcPts val="0"/>
                        </a:spcAft>
                      </a:pPr>
                      <a:endParaRPr lang="en-US" sz="2400" dirty="0">
                        <a:latin typeface="Century Gothic" pitchFamily="34" charset="0"/>
                        <a:ea typeface="Times New Roman"/>
                      </a:endParaRPr>
                    </a:p>
                  </a:txBody>
                  <a:tcPr marL="18415" marR="18415" marT="18415" marB="1841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r>
            </a:tbl>
          </a:graphicData>
        </a:graphic>
      </p:graphicFrame>
      <p:grpSp>
        <p:nvGrpSpPr>
          <p:cNvPr id="79" name="Group 78"/>
          <p:cNvGrpSpPr/>
          <p:nvPr/>
        </p:nvGrpSpPr>
        <p:grpSpPr>
          <a:xfrm>
            <a:off x="22266488" y="7327976"/>
            <a:ext cx="20921472" cy="30243360"/>
            <a:chOff x="685800" y="7289068"/>
            <a:chExt cx="20921472" cy="30243360"/>
          </a:xfrm>
        </p:grpSpPr>
        <p:sp>
          <p:nvSpPr>
            <p:cNvPr id="80" name="TextBox 79"/>
            <p:cNvSpPr txBox="1"/>
            <p:nvPr/>
          </p:nvSpPr>
          <p:spPr>
            <a:xfrm>
              <a:off x="685800" y="7289068"/>
              <a:ext cx="10408619" cy="830997"/>
            </a:xfrm>
            <a:prstGeom prst="rect">
              <a:avLst/>
            </a:prstGeom>
            <a:ln/>
          </p:spPr>
          <p:style>
            <a:lnRef idx="1">
              <a:schemeClr val="accent2"/>
            </a:lnRef>
            <a:fillRef idx="3">
              <a:schemeClr val="accent2"/>
            </a:fillRef>
            <a:effectRef idx="2">
              <a:schemeClr val="accent2"/>
            </a:effectRef>
            <a:fontRef idx="minor">
              <a:schemeClr val="lt1"/>
            </a:fontRef>
          </p:style>
          <p:txBody>
            <a:bodyPr wrap="none" rtlCol="0">
              <a:spAutoFit/>
            </a:bodyPr>
            <a:lstStyle/>
            <a:p>
              <a:r>
                <a:rPr lang="en-US" sz="4800" b="1" cap="all" dirty="0" smtClean="0">
                  <a:solidFill>
                    <a:schemeClr val="bg1"/>
                  </a:solidFill>
                  <a:latin typeface="Century Gothic" pitchFamily="34" charset="0"/>
                </a:rPr>
                <a:t>PRACTICAL Application EXAMPLE</a:t>
              </a:r>
              <a:endParaRPr lang="en-US" sz="4800" b="1" dirty="0">
                <a:latin typeface="Century Gothic" panose="020B0502020202020204" pitchFamily="34" charset="0"/>
              </a:endParaRPr>
            </a:p>
          </p:txBody>
        </p:sp>
        <p:sp>
          <p:nvSpPr>
            <p:cNvPr id="81" name="Rectangle 80"/>
            <p:cNvSpPr/>
            <p:nvPr/>
          </p:nvSpPr>
          <p:spPr>
            <a:xfrm>
              <a:off x="685800" y="8120064"/>
              <a:ext cx="20921472" cy="29412364"/>
            </a:xfrm>
            <a:prstGeom prst="rect">
              <a:avLst/>
            </a:prstGeom>
            <a:ln/>
          </p:spPr>
          <p:style>
            <a:lnRef idx="1">
              <a:schemeClr val="accent2"/>
            </a:lnRef>
            <a:fillRef idx="2">
              <a:schemeClr val="accent2"/>
            </a:fillRef>
            <a:effectRef idx="1">
              <a:schemeClr val="accent2"/>
            </a:effectRef>
            <a:fontRef idx="minor">
              <a:schemeClr val="dk1"/>
            </a:fontRef>
          </p:style>
          <p:txBody>
            <a:bodyPr rtlCol="0" anchor="t"/>
            <a:lstStyle/>
            <a:p>
              <a:endParaRPr lang="en-US" sz="3200" dirty="0">
                <a:latin typeface="Century Gothic" pitchFamily="34" charset="0"/>
              </a:endParaRPr>
            </a:p>
          </p:txBody>
        </p:sp>
      </p:grpSp>
      <p:grpSp>
        <p:nvGrpSpPr>
          <p:cNvPr id="53" name="Group 52"/>
          <p:cNvGrpSpPr/>
          <p:nvPr/>
        </p:nvGrpSpPr>
        <p:grpSpPr>
          <a:xfrm>
            <a:off x="22469944" y="15081920"/>
            <a:ext cx="20574000" cy="4055368"/>
            <a:chOff x="-11610128" y="25580280"/>
            <a:chExt cx="5486400" cy="4055368"/>
          </a:xfrm>
        </p:grpSpPr>
        <p:sp>
          <p:nvSpPr>
            <p:cNvPr id="50" name="Rectangle 49"/>
            <p:cNvSpPr/>
            <p:nvPr/>
          </p:nvSpPr>
          <p:spPr>
            <a:xfrm>
              <a:off x="-11610128" y="25978048"/>
              <a:ext cx="5486400" cy="36576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en-US" sz="2400" b="1" dirty="0" smtClean="0">
                  <a:latin typeface="Century Gothic" pitchFamily="34" charset="0"/>
                </a:rPr>
                <a:t>Data used to develop the model:</a:t>
              </a:r>
            </a:p>
            <a:p>
              <a:pPr marL="685800" lvl="0" indent="-381000">
                <a:buFont typeface="Arial" pitchFamily="34" charset="0"/>
                <a:buChar char="•"/>
              </a:pPr>
              <a:r>
                <a:rPr lang="en-US" sz="2400" dirty="0" smtClean="0">
                  <a:latin typeface="Century Gothic" pitchFamily="34" charset="0"/>
                </a:rPr>
                <a:t>Motion capture data from 41 retro-reflective markers tracked at 100 Hz using an eight-camera motion capture system</a:t>
              </a:r>
            </a:p>
            <a:p>
              <a:pPr marL="685800" lvl="0" indent="-381000">
                <a:buFont typeface="Arial" pitchFamily="34" charset="0"/>
                <a:buChar char="•"/>
              </a:pPr>
              <a:r>
                <a:rPr lang="en-US" sz="2400" dirty="0" smtClean="0">
                  <a:latin typeface="Century Gothic" pitchFamily="34" charset="0"/>
                </a:rPr>
                <a:t>Ground reaction forces and moments measured at 2000 Hz using over-ground force plates</a:t>
              </a:r>
            </a:p>
            <a:p>
              <a:pPr marL="685800" lvl="0" indent="-381000">
                <a:buFont typeface="Arial" pitchFamily="34" charset="0"/>
                <a:buChar char="•"/>
              </a:pPr>
              <a:r>
                <a:rPr lang="en-US" sz="2400" dirty="0" err="1" smtClean="0">
                  <a:latin typeface="Century Gothic" pitchFamily="34" charset="0"/>
                </a:rPr>
                <a:t>Musculotendon</a:t>
              </a:r>
              <a:r>
                <a:rPr lang="en-US" sz="2400" dirty="0" smtClean="0">
                  <a:latin typeface="Century Gothic" pitchFamily="34" charset="0"/>
                </a:rPr>
                <a:t> parameters derived from previous anatomical measurements of 21 cadaver specimens and magnetic resonance images of 24 young healthy subjects</a:t>
              </a:r>
            </a:p>
            <a:p>
              <a:pPr marL="685800" lvl="0" indent="-381000">
                <a:buFont typeface="Arial" pitchFamily="34" charset="0"/>
                <a:buChar char="•"/>
              </a:pPr>
              <a:r>
                <a:rPr lang="en-US" sz="2400" dirty="0" smtClean="0">
                  <a:latin typeface="Century Gothic" pitchFamily="34" charset="0"/>
                </a:rPr>
                <a:t>Expected variability in the data is provided in Supplemental Table I of </a:t>
              </a:r>
              <a:r>
                <a:rPr lang="en-US" sz="2400" dirty="0" err="1" smtClean="0">
                  <a:latin typeface="Century Gothic" pitchFamily="34" charset="0"/>
                </a:rPr>
                <a:t>Rajagopal</a:t>
              </a:r>
              <a:r>
                <a:rPr lang="en-US" sz="2400" dirty="0" smtClean="0">
                  <a:latin typeface="Century Gothic" pitchFamily="34" charset="0"/>
                </a:rPr>
                <a:t> et al. [8]</a:t>
              </a:r>
            </a:p>
            <a:p>
              <a:pPr>
                <a:spcBef>
                  <a:spcPts val="1200"/>
                </a:spcBef>
              </a:pPr>
              <a:r>
                <a:rPr lang="en-US" sz="2400" b="1" dirty="0" smtClean="0">
                  <a:latin typeface="Century Gothic" pitchFamily="34" charset="0"/>
                </a:rPr>
                <a:t>Data  used to validate the model:</a:t>
              </a:r>
            </a:p>
            <a:p>
              <a:r>
                <a:rPr lang="en-US" sz="2400" dirty="0" smtClean="0">
                  <a:latin typeface="Century Gothic" pitchFamily="34" charset="0"/>
                </a:rPr>
                <a:t>Experimental electromyography (EMG) data for the gluteus </a:t>
              </a:r>
              <a:r>
                <a:rPr lang="en-US" sz="2400" dirty="0" err="1" smtClean="0">
                  <a:latin typeface="Century Gothic" pitchFamily="34" charset="0"/>
                </a:rPr>
                <a:t>maximus</a:t>
              </a:r>
              <a:r>
                <a:rPr lang="en-US" sz="2400" dirty="0" smtClean="0">
                  <a:latin typeface="Century Gothic" pitchFamily="34" charset="0"/>
                </a:rPr>
                <a:t>, gluteus </a:t>
              </a:r>
              <a:r>
                <a:rPr lang="en-US" sz="2400" dirty="0" err="1" smtClean="0">
                  <a:latin typeface="Century Gothic" pitchFamily="34" charset="0"/>
                </a:rPr>
                <a:t>minimus</a:t>
              </a:r>
              <a:r>
                <a:rPr lang="en-US" sz="2400" dirty="0" smtClean="0">
                  <a:latin typeface="Century Gothic" pitchFamily="34" charset="0"/>
                </a:rPr>
                <a:t>, rectus </a:t>
              </a:r>
              <a:r>
                <a:rPr lang="en-US" sz="2400" dirty="0" err="1" smtClean="0">
                  <a:latin typeface="Century Gothic" pitchFamily="34" charset="0"/>
                </a:rPr>
                <a:t>femoris</a:t>
              </a:r>
              <a:r>
                <a:rPr lang="en-US" sz="2400" dirty="0" smtClean="0">
                  <a:latin typeface="Century Gothic" pitchFamily="34" charset="0"/>
                </a:rPr>
                <a:t>, </a:t>
              </a:r>
              <a:r>
                <a:rPr lang="en-US" sz="2400" dirty="0" err="1" smtClean="0">
                  <a:latin typeface="Century Gothic" pitchFamily="34" charset="0"/>
                </a:rPr>
                <a:t>vastus</a:t>
              </a:r>
              <a:r>
                <a:rPr lang="en-US" sz="2400" dirty="0" smtClean="0">
                  <a:latin typeface="Century Gothic" pitchFamily="34" charset="0"/>
                </a:rPr>
                <a:t> </a:t>
              </a:r>
              <a:r>
                <a:rPr lang="en-US" sz="2400" dirty="0" err="1" smtClean="0">
                  <a:latin typeface="Century Gothic" pitchFamily="34" charset="0"/>
                </a:rPr>
                <a:t>lateralis</a:t>
              </a:r>
              <a:r>
                <a:rPr lang="en-US" sz="2400" dirty="0" smtClean="0">
                  <a:latin typeface="Century Gothic" pitchFamily="34" charset="0"/>
                </a:rPr>
                <a:t>, biceps </a:t>
              </a:r>
              <a:r>
                <a:rPr lang="en-US" sz="2400" dirty="0" err="1" smtClean="0">
                  <a:latin typeface="Century Gothic" pitchFamily="34" charset="0"/>
                </a:rPr>
                <a:t>femoris</a:t>
              </a:r>
              <a:r>
                <a:rPr lang="en-US" sz="2400" dirty="0" smtClean="0">
                  <a:latin typeface="Century Gothic" pitchFamily="34" charset="0"/>
                </a:rPr>
                <a:t> long head, </a:t>
              </a:r>
              <a:r>
                <a:rPr lang="en-US" sz="2400" dirty="0" err="1" smtClean="0">
                  <a:latin typeface="Century Gothic" pitchFamily="34" charset="0"/>
                </a:rPr>
                <a:t>gastrocnemius</a:t>
              </a:r>
              <a:r>
                <a:rPr lang="en-US" sz="2400" dirty="0" smtClean="0">
                  <a:latin typeface="Century Gothic" pitchFamily="34" charset="0"/>
                </a:rPr>
                <a:t> </a:t>
              </a:r>
              <a:r>
                <a:rPr lang="en-US" sz="2400" dirty="0" err="1" smtClean="0">
                  <a:latin typeface="Century Gothic" pitchFamily="34" charset="0"/>
                </a:rPr>
                <a:t>lateralis</a:t>
              </a:r>
              <a:r>
                <a:rPr lang="en-US" sz="2400" dirty="0" smtClean="0">
                  <a:latin typeface="Century Gothic" pitchFamily="34" charset="0"/>
                </a:rPr>
                <a:t>, </a:t>
              </a:r>
              <a:r>
                <a:rPr lang="en-US" sz="2400" dirty="0" err="1" smtClean="0">
                  <a:latin typeface="Century Gothic" pitchFamily="34" charset="0"/>
                </a:rPr>
                <a:t>tibialis</a:t>
              </a:r>
              <a:r>
                <a:rPr lang="en-US" sz="2400" dirty="0" smtClean="0">
                  <a:latin typeface="Century Gothic" pitchFamily="34" charset="0"/>
                </a:rPr>
                <a:t> anterior, and </a:t>
              </a:r>
              <a:r>
                <a:rPr lang="en-US" sz="2400" dirty="0" err="1" smtClean="0">
                  <a:latin typeface="Century Gothic" pitchFamily="34" charset="0"/>
                </a:rPr>
                <a:t>soleus</a:t>
              </a:r>
              <a:endParaRPr lang="en-US" sz="2400" dirty="0">
                <a:latin typeface="Century Gothic" pitchFamily="34" charset="0"/>
              </a:endParaRPr>
            </a:p>
          </p:txBody>
        </p:sp>
        <p:sp>
          <p:nvSpPr>
            <p:cNvPr id="51" name="Rectangle 50"/>
            <p:cNvSpPr/>
            <p:nvPr/>
          </p:nvSpPr>
          <p:spPr>
            <a:xfrm>
              <a:off x="-11610128" y="25580280"/>
              <a:ext cx="5486400" cy="457200"/>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nSpc>
                  <a:spcPct val="115000"/>
                </a:lnSpc>
              </a:pPr>
              <a:r>
                <a:rPr lang="en-US" sz="3200" b="1" i="1" dirty="0" smtClean="0">
                  <a:latin typeface="Century Gothic" pitchFamily="34" charset="0"/>
                  <a:ea typeface="Times New Roman"/>
                </a:rPr>
                <a:t>R2 - Use appropriate data</a:t>
              </a:r>
              <a:endParaRPr lang="en-US" sz="3200" dirty="0">
                <a:latin typeface="Century Gothic" pitchFamily="34" charset="0"/>
                <a:ea typeface="Times New Roman"/>
              </a:endParaRPr>
            </a:p>
          </p:txBody>
        </p:sp>
      </p:grpSp>
      <p:grpSp>
        <p:nvGrpSpPr>
          <p:cNvPr id="55" name="Group 54"/>
          <p:cNvGrpSpPr/>
          <p:nvPr/>
        </p:nvGrpSpPr>
        <p:grpSpPr>
          <a:xfrm>
            <a:off x="22469944" y="11936488"/>
            <a:ext cx="20574000" cy="2952328"/>
            <a:chOff x="-11610128" y="25515168"/>
            <a:chExt cx="5486400" cy="2952328"/>
          </a:xfrm>
        </p:grpSpPr>
        <p:sp>
          <p:nvSpPr>
            <p:cNvPr id="60" name="Rectangle 59"/>
            <p:cNvSpPr/>
            <p:nvPr/>
          </p:nvSpPr>
          <p:spPr>
            <a:xfrm>
              <a:off x="-11610128" y="25978048"/>
              <a:ext cx="5486400" cy="2489448"/>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en-US" sz="2400" b="1" dirty="0" smtClean="0">
                  <a:latin typeface="Century Gothic" pitchFamily="34" charset="0"/>
                </a:rPr>
                <a:t>Develop an open-source, three-dimensional musculoskeletal model that:</a:t>
              </a:r>
            </a:p>
            <a:p>
              <a:pPr marL="746125" lvl="0" indent="-457200">
                <a:buFont typeface="+mj-lt"/>
                <a:buAutoNum type="arabicPeriod"/>
              </a:pPr>
              <a:r>
                <a:rPr lang="en-US" sz="2400" dirty="0" smtClean="0">
                  <a:latin typeface="Century Gothic" pitchFamily="34" charset="0"/>
                </a:rPr>
                <a:t>Has high-fidelity representations of the lower limb musculature of </a:t>
              </a:r>
              <a:r>
                <a:rPr lang="en-US" sz="2400" b="1" dirty="0" smtClean="0">
                  <a:latin typeface="Century Gothic" pitchFamily="34" charset="0"/>
                </a:rPr>
                <a:t>healthy, young adult individuals</a:t>
              </a:r>
              <a:r>
                <a:rPr lang="en-US" sz="2400" dirty="0" smtClean="0">
                  <a:latin typeface="Century Gothic" pitchFamily="34" charset="0"/>
                </a:rPr>
                <a:t> </a:t>
              </a:r>
            </a:p>
            <a:p>
              <a:pPr marL="746125" lvl="0" indent="-457200">
                <a:buFont typeface="+mj-lt"/>
                <a:buAutoNum type="arabicPeriod"/>
              </a:pPr>
              <a:r>
                <a:rPr lang="en-US" sz="2400" dirty="0" smtClean="0">
                  <a:latin typeface="Century Gothic" pitchFamily="34" charset="0"/>
                </a:rPr>
                <a:t>Is suitable for simulating </a:t>
              </a:r>
              <a:r>
                <a:rPr lang="en-US" sz="2400" b="1" dirty="0" smtClean="0">
                  <a:latin typeface="Century Gothic" pitchFamily="34" charset="0"/>
                </a:rPr>
                <a:t>normal gait </a:t>
              </a:r>
              <a:r>
                <a:rPr lang="en-US" sz="2400" dirty="0" smtClean="0">
                  <a:latin typeface="Century Gothic" pitchFamily="34" charset="0"/>
                </a:rPr>
                <a:t>– specifically for walking and jogging/running, but should be tested before use for activities that require high knee flexion such as sprinting and cycling</a:t>
              </a:r>
            </a:p>
            <a:p>
              <a:pPr marL="746125" indent="-457200">
                <a:buFont typeface="+mj-lt"/>
                <a:buAutoNum type="arabicPeriod"/>
              </a:pPr>
              <a:r>
                <a:rPr lang="en-US" sz="2400" dirty="0" smtClean="0">
                  <a:solidFill>
                    <a:schemeClr val="tx1"/>
                  </a:solidFill>
                  <a:latin typeface="Century Gothic" pitchFamily="34" charset="0"/>
                </a:rPr>
                <a:t>Is </a:t>
              </a:r>
              <a:r>
                <a:rPr lang="en-US" sz="2400" b="1" dirty="0" smtClean="0">
                  <a:solidFill>
                    <a:schemeClr val="tx1"/>
                  </a:solidFill>
                  <a:latin typeface="Century Gothic" pitchFamily="34" charset="0"/>
                </a:rPr>
                <a:t>computationally fast </a:t>
              </a:r>
              <a:r>
                <a:rPr lang="en-US" sz="2400" dirty="0" smtClean="0">
                  <a:solidFill>
                    <a:schemeClr val="tx1"/>
                  </a:solidFill>
                  <a:latin typeface="Century Gothic" pitchFamily="34" charset="0"/>
                </a:rPr>
                <a:t>enough for use in muscle-driven simulations.</a:t>
              </a:r>
            </a:p>
            <a:p>
              <a:pPr>
                <a:spcBef>
                  <a:spcPts val="1200"/>
                </a:spcBef>
              </a:pPr>
              <a:r>
                <a:rPr lang="en-US" sz="2400" b="1" i="1" dirty="0" smtClean="0">
                  <a:solidFill>
                    <a:schemeClr val="tx1"/>
                  </a:solidFill>
                  <a:latin typeface="Century Gothic" pitchFamily="34" charset="0"/>
                </a:rPr>
                <a:t>Example research application:</a:t>
              </a:r>
              <a:r>
                <a:rPr lang="en-US" sz="2400" i="1" dirty="0" smtClean="0">
                  <a:solidFill>
                    <a:schemeClr val="tx1"/>
                  </a:solidFill>
                  <a:latin typeface="Century Gothic" pitchFamily="34" charset="0"/>
                </a:rPr>
                <a:t> Investigating lower body joint load differences between heel-strike and </a:t>
              </a:r>
              <a:r>
                <a:rPr lang="en-US" sz="2400" i="1" dirty="0" err="1" smtClean="0">
                  <a:solidFill>
                    <a:schemeClr val="tx1"/>
                  </a:solidFill>
                  <a:latin typeface="Century Gothic" pitchFamily="34" charset="0"/>
                </a:rPr>
                <a:t>midfoot</a:t>
              </a:r>
              <a:r>
                <a:rPr lang="en-US" sz="2400" i="1" dirty="0" smtClean="0">
                  <a:solidFill>
                    <a:schemeClr val="tx1"/>
                  </a:solidFill>
                  <a:latin typeface="Century Gothic" pitchFamily="34" charset="0"/>
                </a:rPr>
                <a:t>-strike running techniques.</a:t>
              </a:r>
              <a:endParaRPr lang="en-US" sz="2400" b="1" i="1" dirty="0" smtClean="0">
                <a:solidFill>
                  <a:schemeClr val="tx1"/>
                </a:solidFill>
                <a:latin typeface="Century Gothic" pitchFamily="34" charset="0"/>
              </a:endParaRPr>
            </a:p>
          </p:txBody>
        </p:sp>
        <p:sp>
          <p:nvSpPr>
            <p:cNvPr id="62" name="Rectangle 61"/>
            <p:cNvSpPr/>
            <p:nvPr/>
          </p:nvSpPr>
          <p:spPr>
            <a:xfrm>
              <a:off x="-11610128" y="25515168"/>
              <a:ext cx="5486400" cy="457200"/>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nSpc>
                  <a:spcPct val="115000"/>
                </a:lnSpc>
              </a:pPr>
              <a:r>
                <a:rPr lang="en-US" sz="3200" b="1" dirty="0" smtClean="0">
                  <a:latin typeface="Century Gothic" pitchFamily="34" charset="0"/>
                  <a:ea typeface="Times New Roman"/>
                </a:rPr>
                <a:t>R1 - Define context clearly</a:t>
              </a:r>
              <a:endParaRPr lang="en-US" sz="3200" dirty="0">
                <a:latin typeface="Century Gothic" pitchFamily="34" charset="0"/>
                <a:ea typeface="Times New Roman"/>
              </a:endParaRPr>
            </a:p>
          </p:txBody>
        </p:sp>
      </p:grpSp>
      <p:grpSp>
        <p:nvGrpSpPr>
          <p:cNvPr id="63" name="Group 62"/>
          <p:cNvGrpSpPr/>
          <p:nvPr/>
        </p:nvGrpSpPr>
        <p:grpSpPr>
          <a:xfrm>
            <a:off x="35271544" y="26482104"/>
            <a:ext cx="7772400" cy="6537960"/>
            <a:chOff x="-11610128" y="25483120"/>
            <a:chExt cx="5486400" cy="6537960"/>
          </a:xfrm>
        </p:grpSpPr>
        <p:sp>
          <p:nvSpPr>
            <p:cNvPr id="64" name="Rectangle 63"/>
            <p:cNvSpPr/>
            <p:nvPr/>
          </p:nvSpPr>
          <p:spPr>
            <a:xfrm>
              <a:off x="-11610128" y="25940320"/>
              <a:ext cx="5486400" cy="60807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sz="2400" dirty="0" smtClean="0">
                  <a:latin typeface="Century Gothic" pitchFamily="34" charset="0"/>
                </a:rPr>
                <a:t>Prior to making the model publically available, the model was submitted for independent review in conjunction with publication review of their manuscript. During the initial submission of the manuscript and model:</a:t>
              </a:r>
            </a:p>
            <a:p>
              <a:pPr marL="342900" lvl="0" indent="-228600">
                <a:buFont typeface="Arial" pitchFamily="34" charset="0"/>
                <a:buChar char="•"/>
              </a:pPr>
              <a:r>
                <a:rPr lang="en-US" sz="2400" dirty="0" smtClean="0">
                  <a:latin typeface="Century Gothic" pitchFamily="34" charset="0"/>
                </a:rPr>
                <a:t>All four reviewers were able to reproduce the results reported in the manuscript</a:t>
              </a:r>
            </a:p>
            <a:p>
              <a:pPr marL="342900" lvl="0" indent="-228600">
                <a:buFont typeface="Arial" pitchFamily="34" charset="0"/>
                <a:buChar char="•"/>
              </a:pPr>
              <a:r>
                <a:rPr lang="en-US" sz="2400" dirty="0" smtClean="0">
                  <a:latin typeface="Century Gothic" pitchFamily="34" charset="0"/>
                </a:rPr>
                <a:t>Reviewers noted a need for more streamlined and documented process to re-run simulations</a:t>
              </a:r>
            </a:p>
            <a:p>
              <a:pPr marL="342900" lvl="0" indent="-228600">
                <a:buFont typeface="Arial" pitchFamily="34" charset="0"/>
                <a:buChar char="•"/>
              </a:pPr>
              <a:r>
                <a:rPr lang="en-US" sz="2400" dirty="0" smtClean="0">
                  <a:latin typeface="Century Gothic" pitchFamily="34" charset="0"/>
                </a:rPr>
                <a:t>Several data discrepancies were identified in the initial submission of the manuscript and model</a:t>
              </a:r>
            </a:p>
            <a:p>
              <a:pPr lvl="0"/>
              <a:endParaRPr lang="en-US" sz="2400" dirty="0" smtClean="0">
                <a:latin typeface="Century Gothic" pitchFamily="34" charset="0"/>
              </a:endParaRPr>
            </a:p>
            <a:p>
              <a:r>
                <a:rPr lang="en-US" sz="2400" dirty="0" smtClean="0">
                  <a:latin typeface="Century Gothic" pitchFamily="34" charset="0"/>
                </a:rPr>
                <a:t>With resubmission of the manuscript and model, </a:t>
              </a:r>
              <a:r>
                <a:rPr lang="en-US" sz="2400" dirty="0" err="1" smtClean="0">
                  <a:latin typeface="Century Gothic" pitchFamily="34" charset="0"/>
                </a:rPr>
                <a:t>Rajagopal</a:t>
              </a:r>
              <a:r>
                <a:rPr lang="en-US" sz="2400" dirty="0" smtClean="0">
                  <a:latin typeface="Century Gothic" pitchFamily="34" charset="0"/>
                </a:rPr>
                <a:t> et al. made several enhancements that improved the usability of the model and alleviated data discrepancies. [10]</a:t>
              </a:r>
              <a:endParaRPr lang="en-US" sz="2400" dirty="0">
                <a:latin typeface="Century Gothic" pitchFamily="34" charset="0"/>
              </a:endParaRPr>
            </a:p>
          </p:txBody>
        </p:sp>
        <p:sp>
          <p:nvSpPr>
            <p:cNvPr id="65" name="Rectangle 64"/>
            <p:cNvSpPr/>
            <p:nvPr/>
          </p:nvSpPr>
          <p:spPr>
            <a:xfrm>
              <a:off x="-11610128" y="25483120"/>
              <a:ext cx="5486400" cy="4572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nSpc>
                  <a:spcPct val="115000"/>
                </a:lnSpc>
              </a:pPr>
              <a:r>
                <a:rPr lang="en-US" sz="3200" b="1" i="1" dirty="0" smtClean="0">
                  <a:latin typeface="Century Gothic" pitchFamily="34" charset="0"/>
                  <a:ea typeface="Times New Roman"/>
                </a:rPr>
                <a:t>R8 - Get independent reviews</a:t>
              </a:r>
              <a:endParaRPr lang="en-US" sz="3200" dirty="0">
                <a:latin typeface="Century Gothic" pitchFamily="34" charset="0"/>
                <a:ea typeface="Times New Roman"/>
              </a:endParaRPr>
            </a:p>
          </p:txBody>
        </p:sp>
      </p:grpSp>
      <p:grpSp>
        <p:nvGrpSpPr>
          <p:cNvPr id="66" name="Group 65"/>
          <p:cNvGrpSpPr/>
          <p:nvPr/>
        </p:nvGrpSpPr>
        <p:grpSpPr>
          <a:xfrm>
            <a:off x="22469944" y="19353312"/>
            <a:ext cx="20574000" cy="3431232"/>
            <a:chOff x="-11610128" y="25518616"/>
            <a:chExt cx="5486400" cy="3431232"/>
          </a:xfrm>
        </p:grpSpPr>
        <p:sp>
          <p:nvSpPr>
            <p:cNvPr id="67" name="Rectangle 66"/>
            <p:cNvSpPr/>
            <p:nvPr/>
          </p:nvSpPr>
          <p:spPr>
            <a:xfrm>
              <a:off x="-11610128" y="25978048"/>
              <a:ext cx="5486400" cy="29718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en-US" sz="2400" b="1" dirty="0" smtClean="0">
                  <a:latin typeface="Century Gothic" pitchFamily="34" charset="0"/>
                </a:rPr>
                <a:t>Tested model fidelity criteria by:</a:t>
              </a:r>
            </a:p>
            <a:p>
              <a:pPr marL="971550" lvl="0" indent="-514350">
                <a:buFont typeface="+mj-lt"/>
                <a:buAutoNum type="arabicPeriod"/>
              </a:pPr>
              <a:r>
                <a:rPr lang="en-US" sz="2400" dirty="0" smtClean="0">
                  <a:latin typeface="Century Gothic" pitchFamily="34" charset="0"/>
                </a:rPr>
                <a:t>Qualitative comparison of musculoskeletal geometry of the model to experimental data</a:t>
              </a:r>
            </a:p>
            <a:p>
              <a:pPr marL="971550" lvl="0" indent="-514350">
                <a:buFont typeface="+mj-lt"/>
                <a:buAutoNum type="arabicPeriod"/>
              </a:pPr>
              <a:r>
                <a:rPr lang="en-US" sz="2400" dirty="0" smtClean="0">
                  <a:latin typeface="Century Gothic" pitchFamily="34" charset="0"/>
                </a:rPr>
                <a:t>Quantitative and qualitative verification of simulated muscle-generated joint moments to inverse dynamics joint moments</a:t>
              </a:r>
            </a:p>
            <a:p>
              <a:pPr marL="971550" lvl="0" indent="-514350">
                <a:buFont typeface="+mj-lt"/>
                <a:buAutoNum type="arabicPeriod"/>
              </a:pPr>
              <a:r>
                <a:rPr lang="en-US" sz="2400" dirty="0" smtClean="0">
                  <a:latin typeface="Century Gothic" pitchFamily="34" charset="0"/>
                </a:rPr>
                <a:t>Qualitative validation of simulated muscle activity to EMG data</a:t>
              </a:r>
            </a:p>
            <a:p>
              <a:r>
                <a:rPr lang="en-US" sz="2400" dirty="0" smtClean="0">
                  <a:latin typeface="Century Gothic" pitchFamily="34" charset="0"/>
                </a:rPr>
                <a:t>However, comprehensive testing and sensitivity analysis is still needed.</a:t>
              </a:r>
            </a:p>
            <a:p>
              <a:pPr>
                <a:spcBef>
                  <a:spcPts val="1800"/>
                </a:spcBef>
              </a:pPr>
              <a:r>
                <a:rPr lang="en-US" sz="2400" b="1" dirty="0" smtClean="0">
                  <a:latin typeface="Century Gothic" pitchFamily="34" charset="0"/>
                </a:rPr>
                <a:t>Tested computational speed </a:t>
              </a:r>
              <a:r>
                <a:rPr lang="en-US" sz="2400" dirty="0" smtClean="0">
                  <a:latin typeface="Century Gothic" pitchFamily="34" charset="0"/>
                </a:rPr>
                <a:t>by</a:t>
              </a:r>
              <a:r>
                <a:rPr lang="en-US" sz="2400" b="1" dirty="0" smtClean="0">
                  <a:latin typeface="Century Gothic" pitchFamily="34" charset="0"/>
                </a:rPr>
                <a:t> </a:t>
              </a:r>
              <a:r>
                <a:rPr lang="en-US" sz="2400" dirty="0" smtClean="0">
                  <a:latin typeface="Century Gothic" pitchFamily="34" charset="0"/>
                </a:rPr>
                <a:t>comparing the speed of the Full Body Model to generate a single gait cycle simulation relative to other frequently used musculoskeletal models.</a:t>
              </a:r>
              <a:endParaRPr lang="en-US" sz="2400" dirty="0">
                <a:latin typeface="Century Gothic" pitchFamily="34" charset="0"/>
              </a:endParaRPr>
            </a:p>
          </p:txBody>
        </p:sp>
        <p:sp>
          <p:nvSpPr>
            <p:cNvPr id="68" name="Rectangle 67"/>
            <p:cNvSpPr/>
            <p:nvPr/>
          </p:nvSpPr>
          <p:spPr>
            <a:xfrm>
              <a:off x="-11610128" y="25518616"/>
              <a:ext cx="5486400" cy="457200"/>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nSpc>
                  <a:spcPct val="115000"/>
                </a:lnSpc>
              </a:pPr>
              <a:r>
                <a:rPr lang="en-US" sz="3200" b="1" i="1" dirty="0" smtClean="0">
                  <a:latin typeface="Century Gothic" pitchFamily="34" charset="0"/>
                  <a:ea typeface="Times New Roman"/>
                </a:rPr>
                <a:t>R3 - Evaluate within context</a:t>
              </a:r>
              <a:endParaRPr lang="en-US" sz="3200" dirty="0">
                <a:latin typeface="Century Gothic" pitchFamily="34" charset="0"/>
                <a:ea typeface="Times New Roman"/>
              </a:endParaRPr>
            </a:p>
          </p:txBody>
        </p:sp>
      </p:grpSp>
      <p:grpSp>
        <p:nvGrpSpPr>
          <p:cNvPr id="69" name="Group 68"/>
          <p:cNvGrpSpPr/>
          <p:nvPr/>
        </p:nvGrpSpPr>
        <p:grpSpPr>
          <a:xfrm>
            <a:off x="22469944" y="26482104"/>
            <a:ext cx="7772400" cy="1819672"/>
            <a:chOff x="-11610128" y="25529976"/>
            <a:chExt cx="5486400" cy="1819672"/>
          </a:xfrm>
        </p:grpSpPr>
        <p:sp>
          <p:nvSpPr>
            <p:cNvPr id="70" name="Rectangle 69"/>
            <p:cNvSpPr/>
            <p:nvPr/>
          </p:nvSpPr>
          <p:spPr>
            <a:xfrm>
              <a:off x="-11610128" y="25978048"/>
              <a:ext cx="5486400"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sz="2400" dirty="0" smtClean="0">
                  <a:latin typeface="Century Gothic" pitchFamily="34" charset="0"/>
                </a:rPr>
                <a:t>All versions of the model, associated data, and documentation are managed using the subversion repository provided by </a:t>
              </a:r>
              <a:r>
                <a:rPr lang="en-US" sz="2400" dirty="0" err="1" smtClean="0">
                  <a:latin typeface="Century Gothic" pitchFamily="34" charset="0"/>
                </a:rPr>
                <a:t>SimTK</a:t>
              </a:r>
              <a:r>
                <a:rPr lang="en-US" sz="2400" dirty="0" smtClean="0">
                  <a:latin typeface="Century Gothic" pitchFamily="34" charset="0"/>
                </a:rPr>
                <a:t>. [9]</a:t>
              </a:r>
              <a:endParaRPr lang="en-US" sz="2400" dirty="0">
                <a:latin typeface="Century Gothic" pitchFamily="34" charset="0"/>
              </a:endParaRPr>
            </a:p>
          </p:txBody>
        </p:sp>
        <p:sp>
          <p:nvSpPr>
            <p:cNvPr id="71" name="Rectangle 70"/>
            <p:cNvSpPr/>
            <p:nvPr/>
          </p:nvSpPr>
          <p:spPr>
            <a:xfrm>
              <a:off x="-11610128" y="25529976"/>
              <a:ext cx="5486400" cy="4572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nSpc>
                  <a:spcPct val="115000"/>
                </a:lnSpc>
              </a:pPr>
              <a:r>
                <a:rPr lang="en-US" sz="3200" b="1" i="1" dirty="0" smtClean="0">
                  <a:latin typeface="Century Gothic" pitchFamily="34" charset="0"/>
                  <a:ea typeface="Times New Roman"/>
                </a:rPr>
                <a:t>R5 - Use version control</a:t>
              </a:r>
              <a:endParaRPr lang="en-US" sz="3200" dirty="0">
                <a:latin typeface="Century Gothic" pitchFamily="34" charset="0"/>
                <a:ea typeface="Times New Roman"/>
              </a:endParaRPr>
            </a:p>
          </p:txBody>
        </p:sp>
      </p:grpSp>
      <p:grpSp>
        <p:nvGrpSpPr>
          <p:cNvPr id="72" name="Group 71"/>
          <p:cNvGrpSpPr/>
          <p:nvPr/>
        </p:nvGrpSpPr>
        <p:grpSpPr>
          <a:xfrm>
            <a:off x="22469944" y="28498328"/>
            <a:ext cx="7772400" cy="1831032"/>
            <a:chOff x="-11610128" y="25555128"/>
            <a:chExt cx="5486400" cy="1831032"/>
          </a:xfrm>
        </p:grpSpPr>
        <p:sp>
          <p:nvSpPr>
            <p:cNvPr id="73" name="Rectangle 72"/>
            <p:cNvSpPr/>
            <p:nvPr/>
          </p:nvSpPr>
          <p:spPr>
            <a:xfrm>
              <a:off x="-11610128" y="26014560"/>
              <a:ext cx="5486400"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sz="2400" dirty="0" smtClean="0">
                  <a:latin typeface="Century Gothic" pitchFamily="34" charset="0"/>
                </a:rPr>
                <a:t>All associated documentation (e.g. readme file) and publications are freely available for download from the </a:t>
              </a:r>
              <a:r>
                <a:rPr lang="en-US" sz="2400" dirty="0" err="1" smtClean="0">
                  <a:latin typeface="Century Gothic" pitchFamily="34" charset="0"/>
                </a:rPr>
                <a:t>SimTK</a:t>
              </a:r>
              <a:r>
                <a:rPr lang="en-US" sz="2400" dirty="0" smtClean="0">
                  <a:latin typeface="Century Gothic" pitchFamily="34" charset="0"/>
                </a:rPr>
                <a:t> project site. [9]</a:t>
              </a:r>
              <a:endParaRPr lang="en-US" sz="2400" dirty="0">
                <a:latin typeface="Century Gothic" pitchFamily="34" charset="0"/>
              </a:endParaRPr>
            </a:p>
          </p:txBody>
        </p:sp>
        <p:sp>
          <p:nvSpPr>
            <p:cNvPr id="74" name="Rectangle 73"/>
            <p:cNvSpPr/>
            <p:nvPr/>
          </p:nvSpPr>
          <p:spPr>
            <a:xfrm>
              <a:off x="-11610128" y="25555128"/>
              <a:ext cx="5486400" cy="4572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nSpc>
                  <a:spcPct val="115000"/>
                </a:lnSpc>
              </a:pPr>
              <a:r>
                <a:rPr lang="en-US" sz="3200" b="1" i="1" dirty="0" smtClean="0">
                  <a:latin typeface="Century Gothic" pitchFamily="34" charset="0"/>
                  <a:ea typeface="Times New Roman"/>
                </a:rPr>
                <a:t>R6 - Document adequately</a:t>
              </a:r>
              <a:endParaRPr lang="en-US" sz="3200" dirty="0">
                <a:latin typeface="Century Gothic" pitchFamily="34" charset="0"/>
                <a:ea typeface="Times New Roman"/>
              </a:endParaRPr>
            </a:p>
          </p:txBody>
        </p:sp>
      </p:grpSp>
      <p:grpSp>
        <p:nvGrpSpPr>
          <p:cNvPr id="77" name="Group 76"/>
          <p:cNvGrpSpPr/>
          <p:nvPr/>
        </p:nvGrpSpPr>
        <p:grpSpPr>
          <a:xfrm>
            <a:off x="22469944" y="30514552"/>
            <a:ext cx="7772400" cy="2514600"/>
            <a:chOff x="-11610128" y="25483120"/>
            <a:chExt cx="5486400" cy="2514600"/>
          </a:xfrm>
        </p:grpSpPr>
        <p:sp>
          <p:nvSpPr>
            <p:cNvPr id="82" name="Rectangle 81"/>
            <p:cNvSpPr/>
            <p:nvPr/>
          </p:nvSpPr>
          <p:spPr>
            <a:xfrm>
              <a:off x="-11610128" y="25940320"/>
              <a:ext cx="5486400" cy="20574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sz="2400" dirty="0" smtClean="0">
                  <a:latin typeface="Century Gothic" pitchFamily="34" charset="0"/>
                </a:rPr>
                <a:t>The model, data used to create the simulations, documentation, and publications are freely available for download from the </a:t>
              </a:r>
              <a:r>
                <a:rPr lang="en-US" sz="2400" dirty="0" err="1" smtClean="0">
                  <a:latin typeface="Century Gothic" pitchFamily="34" charset="0"/>
                </a:rPr>
                <a:t>SimTK</a:t>
              </a:r>
              <a:r>
                <a:rPr lang="en-US" sz="2400" dirty="0" smtClean="0">
                  <a:latin typeface="Century Gothic" pitchFamily="34" charset="0"/>
                </a:rPr>
                <a:t> project site. The user community is also encouraged to make refinements and share them. [8-9] </a:t>
              </a:r>
              <a:endParaRPr lang="en-US" sz="2400" dirty="0">
                <a:latin typeface="Century Gothic" pitchFamily="34" charset="0"/>
              </a:endParaRPr>
            </a:p>
          </p:txBody>
        </p:sp>
        <p:sp>
          <p:nvSpPr>
            <p:cNvPr id="83" name="Rectangle 82"/>
            <p:cNvSpPr/>
            <p:nvPr/>
          </p:nvSpPr>
          <p:spPr>
            <a:xfrm>
              <a:off x="-11610128" y="25483120"/>
              <a:ext cx="5486400" cy="4572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nSpc>
                  <a:spcPct val="115000"/>
                </a:lnSpc>
              </a:pPr>
              <a:r>
                <a:rPr lang="en-US" sz="3200" b="1" i="1" dirty="0" smtClean="0">
                  <a:latin typeface="Century Gothic" pitchFamily="34" charset="0"/>
                  <a:ea typeface="Times New Roman"/>
                </a:rPr>
                <a:t>R7 -Disseminate broadly</a:t>
              </a:r>
              <a:endParaRPr lang="en-US" sz="3200" dirty="0">
                <a:latin typeface="Century Gothic" pitchFamily="34" charset="0"/>
                <a:ea typeface="Times New Roman"/>
              </a:endParaRPr>
            </a:p>
          </p:txBody>
        </p:sp>
      </p:grpSp>
      <p:grpSp>
        <p:nvGrpSpPr>
          <p:cNvPr id="84" name="Group 83"/>
          <p:cNvGrpSpPr/>
          <p:nvPr/>
        </p:nvGrpSpPr>
        <p:grpSpPr>
          <a:xfrm>
            <a:off x="22469944" y="23025720"/>
            <a:ext cx="20574000" cy="3240360"/>
            <a:chOff x="-11610128" y="25627136"/>
            <a:chExt cx="5486400" cy="3240360"/>
          </a:xfrm>
        </p:grpSpPr>
        <p:sp>
          <p:nvSpPr>
            <p:cNvPr id="85" name="Rectangle 84"/>
            <p:cNvSpPr/>
            <p:nvPr/>
          </p:nvSpPr>
          <p:spPr>
            <a:xfrm>
              <a:off x="-11610128" y="26036264"/>
              <a:ext cx="5486400" cy="2831232"/>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marL="628650" lvl="0" indent="-342900">
                <a:buFont typeface="Arial" pitchFamily="34" charset="0"/>
                <a:buChar char="•"/>
              </a:pPr>
              <a:r>
                <a:rPr lang="en-US" sz="2400" dirty="0" smtClean="0">
                  <a:latin typeface="Century Gothic" pitchFamily="34" charset="0"/>
                </a:rPr>
                <a:t>Model does not contain representations of all lower limb muscles or representations of ligaments or other soft tissues </a:t>
              </a:r>
            </a:p>
            <a:p>
              <a:pPr marL="628650" lvl="0" indent="-342900">
                <a:buFont typeface="Arial" pitchFamily="34" charset="0"/>
                <a:buChar char="•"/>
              </a:pPr>
              <a:r>
                <a:rPr lang="en-US" sz="2400" dirty="0" smtClean="0">
                  <a:solidFill>
                    <a:schemeClr val="tx1"/>
                  </a:solidFill>
                  <a:latin typeface="Century Gothic" pitchFamily="34" charset="0"/>
                </a:rPr>
                <a:t>Chosen </a:t>
              </a:r>
              <a:r>
                <a:rPr lang="en-US" sz="2400" dirty="0" err="1" smtClean="0">
                  <a:solidFill>
                    <a:schemeClr val="tx1"/>
                  </a:solidFill>
                  <a:latin typeface="Century Gothic" pitchFamily="34" charset="0"/>
                </a:rPr>
                <a:t>musculotendon</a:t>
              </a:r>
              <a:r>
                <a:rPr lang="en-US" sz="2400" dirty="0" smtClean="0">
                  <a:solidFill>
                    <a:schemeClr val="tx1"/>
                  </a:solidFill>
                  <a:latin typeface="Century Gothic" pitchFamily="34" charset="0"/>
                </a:rPr>
                <a:t> parameters represent an average individual based on experimental data from literature, and these data contain variability not captured in the model</a:t>
              </a:r>
            </a:p>
            <a:p>
              <a:pPr marL="628650" indent="-342900">
                <a:buFont typeface="Arial" pitchFamily="34" charset="0"/>
                <a:buChar char="•"/>
              </a:pPr>
              <a:r>
                <a:rPr lang="en-US" sz="2400" dirty="0" smtClean="0">
                  <a:latin typeface="Century Gothic" pitchFamily="34" charset="0"/>
                </a:rPr>
                <a:t>It is assumed that as a muscle-tendon unit changes length, all fibers in the muscle change length equally</a:t>
              </a:r>
            </a:p>
            <a:p>
              <a:pPr marL="628650" indent="-342900">
                <a:buFont typeface="Arial" pitchFamily="34" charset="0"/>
                <a:buChar char="•"/>
              </a:pPr>
              <a:r>
                <a:rPr lang="en-US" sz="2400" dirty="0" smtClean="0">
                  <a:latin typeface="Century Gothic" pitchFamily="34" charset="0"/>
                </a:rPr>
                <a:t>Model tested within defined ranges of motion: 40° </a:t>
              </a:r>
              <a:r>
                <a:rPr lang="en-US" sz="2400" dirty="0" err="1" smtClean="0">
                  <a:latin typeface="Century Gothic" pitchFamily="34" charset="0"/>
                </a:rPr>
                <a:t>plantarflexion</a:t>
              </a:r>
              <a:r>
                <a:rPr lang="en-US" sz="2400" dirty="0" smtClean="0">
                  <a:latin typeface="Century Gothic" pitchFamily="34" charset="0"/>
                </a:rPr>
                <a:t> to 30° dorsiflexion; 0° to 120° knee flexion; 30° hip extension to 120° hip flexion; 50° hip abduction to 30° hip adduction; and 40°hip external rotation to 40° hip internal hip rotation</a:t>
              </a:r>
            </a:p>
            <a:p>
              <a:pPr marL="628650" indent="-342900">
                <a:buFont typeface="Arial" pitchFamily="34" charset="0"/>
                <a:buChar char="•"/>
              </a:pPr>
              <a:r>
                <a:rPr lang="en-US" sz="2400" dirty="0" smtClean="0">
                  <a:latin typeface="Century Gothic" pitchFamily="34" charset="0"/>
                </a:rPr>
                <a:t>Users should always test within kinematic space the model will be used – particularly for movement with higher knee flexion angles</a:t>
              </a:r>
            </a:p>
          </p:txBody>
        </p:sp>
        <p:sp>
          <p:nvSpPr>
            <p:cNvPr id="86" name="Rectangle 85"/>
            <p:cNvSpPr/>
            <p:nvPr/>
          </p:nvSpPr>
          <p:spPr>
            <a:xfrm>
              <a:off x="-11610128" y="25627136"/>
              <a:ext cx="5486400" cy="457200"/>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nSpc>
                  <a:spcPct val="115000"/>
                </a:lnSpc>
              </a:pPr>
              <a:r>
                <a:rPr lang="en-US" sz="3200" b="1" i="1" dirty="0" smtClean="0">
                  <a:latin typeface="Century Gothic" pitchFamily="34" charset="0"/>
                  <a:ea typeface="Times New Roman"/>
                </a:rPr>
                <a:t>R4 - List limitations explicitly</a:t>
              </a:r>
              <a:endParaRPr lang="en-US" sz="3200" dirty="0">
                <a:latin typeface="Century Gothic" pitchFamily="34" charset="0"/>
                <a:ea typeface="Times New Roman"/>
              </a:endParaRPr>
            </a:p>
          </p:txBody>
        </p:sp>
      </p:grpSp>
      <p:grpSp>
        <p:nvGrpSpPr>
          <p:cNvPr id="87" name="Group 86"/>
          <p:cNvGrpSpPr/>
          <p:nvPr/>
        </p:nvGrpSpPr>
        <p:grpSpPr>
          <a:xfrm>
            <a:off x="22449656" y="33250856"/>
            <a:ext cx="20574000" cy="1828800"/>
            <a:chOff x="-11610128" y="25483120"/>
            <a:chExt cx="5486400" cy="1828800"/>
          </a:xfrm>
        </p:grpSpPr>
        <p:sp>
          <p:nvSpPr>
            <p:cNvPr id="88" name="Rectangle 87"/>
            <p:cNvSpPr/>
            <p:nvPr/>
          </p:nvSpPr>
          <p:spPr>
            <a:xfrm>
              <a:off x="-11610128" y="25940320"/>
              <a:ext cx="5486400"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sz="2400" dirty="0" smtClean="0">
                  <a:latin typeface="Century Gothic" pitchFamily="34" charset="0"/>
                </a:rPr>
                <a:t>Simulation computation time of the model was compared to two other commonly used </a:t>
              </a:r>
              <a:r>
                <a:rPr lang="en-US" sz="2400" dirty="0" err="1" smtClean="0">
                  <a:latin typeface="Century Gothic" pitchFamily="34" charset="0"/>
                </a:rPr>
                <a:t>OpenSim</a:t>
              </a:r>
              <a:r>
                <a:rPr lang="en-US" sz="2400" dirty="0" smtClean="0">
                  <a:latin typeface="Century Gothic" pitchFamily="34" charset="0"/>
                </a:rPr>
                <a:t> models:  the </a:t>
              </a:r>
              <a:r>
                <a:rPr lang="en-US" sz="2400" dirty="0" err="1" smtClean="0">
                  <a:latin typeface="Century Gothic" pitchFamily="34" charset="0"/>
                </a:rPr>
                <a:t>Delp</a:t>
              </a:r>
              <a:r>
                <a:rPr lang="en-US" sz="2400" dirty="0" smtClean="0">
                  <a:latin typeface="Century Gothic" pitchFamily="34" charset="0"/>
                </a:rPr>
                <a:t> model modified to include arms, and the Arnold model</a:t>
              </a:r>
            </a:p>
            <a:p>
              <a:pPr>
                <a:spcBef>
                  <a:spcPts val="1200"/>
                </a:spcBef>
              </a:pPr>
              <a:r>
                <a:rPr lang="en-US" sz="2400" dirty="0" smtClean="0">
                  <a:latin typeface="Century Gothic" pitchFamily="34" charset="0"/>
                </a:rPr>
                <a:t>Model’s fidelity to simulate normal gait was not compared with these two commonly used models or any other model. </a:t>
              </a:r>
              <a:endParaRPr lang="en-US" sz="2400" dirty="0">
                <a:latin typeface="Century Gothic" pitchFamily="34" charset="0"/>
              </a:endParaRPr>
            </a:p>
          </p:txBody>
        </p:sp>
        <p:sp>
          <p:nvSpPr>
            <p:cNvPr id="89" name="Rectangle 88"/>
            <p:cNvSpPr/>
            <p:nvPr/>
          </p:nvSpPr>
          <p:spPr>
            <a:xfrm>
              <a:off x="-11610128" y="25483120"/>
              <a:ext cx="5486400" cy="4572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nSpc>
                  <a:spcPct val="115000"/>
                </a:lnSpc>
              </a:pPr>
              <a:r>
                <a:rPr lang="en-US" sz="3200" b="1" i="1" dirty="0" smtClean="0">
                  <a:latin typeface="Century Gothic" pitchFamily="34" charset="0"/>
                  <a:ea typeface="Times New Roman"/>
                </a:rPr>
                <a:t>R9- Test competing implementations</a:t>
              </a:r>
              <a:endParaRPr lang="en-US" sz="3200" dirty="0">
                <a:latin typeface="Century Gothic" pitchFamily="34" charset="0"/>
                <a:ea typeface="Times New Roman"/>
              </a:endParaRPr>
            </a:p>
          </p:txBody>
        </p:sp>
      </p:grpSp>
      <p:grpSp>
        <p:nvGrpSpPr>
          <p:cNvPr id="90" name="Group 89"/>
          <p:cNvGrpSpPr/>
          <p:nvPr/>
        </p:nvGrpSpPr>
        <p:grpSpPr>
          <a:xfrm>
            <a:off x="22449656" y="35297912"/>
            <a:ext cx="20574000" cy="2057400"/>
            <a:chOff x="-11610128" y="25483120"/>
            <a:chExt cx="5486400" cy="2057400"/>
          </a:xfrm>
        </p:grpSpPr>
        <p:sp>
          <p:nvSpPr>
            <p:cNvPr id="91" name="Rectangle 90"/>
            <p:cNvSpPr/>
            <p:nvPr/>
          </p:nvSpPr>
          <p:spPr>
            <a:xfrm>
              <a:off x="-11610128" y="25940320"/>
              <a:ext cx="5486400" cy="16002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marL="400050" indent="-228600">
                <a:buFont typeface="Arial" pitchFamily="34" charset="0"/>
                <a:buChar char="•"/>
              </a:pPr>
              <a:r>
                <a:rPr lang="en-US" sz="2400" dirty="0" smtClean="0">
                  <a:latin typeface="Century Gothic" pitchFamily="34" charset="0"/>
                </a:rPr>
                <a:t>Model testing conformed to published guidelines for best practices “Best practices for verification and validation of musculoskeletal models and simulations of human movement” [11]</a:t>
              </a:r>
            </a:p>
            <a:p>
              <a:pPr marL="400050" indent="-228600">
                <a:buFont typeface="Arial" pitchFamily="34" charset="0"/>
                <a:buChar char="•"/>
              </a:pPr>
              <a:r>
                <a:rPr lang="en-US" sz="2400" dirty="0" smtClean="0">
                  <a:latin typeface="Century Gothic" pitchFamily="34" charset="0"/>
                </a:rPr>
                <a:t>Human subject testing was carried out with Institutional Review Board approval</a:t>
              </a:r>
            </a:p>
            <a:p>
              <a:pPr marL="400050" indent="-228600">
                <a:buFont typeface="Arial" pitchFamily="34" charset="0"/>
                <a:buChar char="•"/>
              </a:pPr>
              <a:r>
                <a:rPr lang="en-US" sz="2400" dirty="0" smtClean="0">
                  <a:latin typeface="Century Gothic" pitchFamily="34" charset="0"/>
                </a:rPr>
                <a:t>Data collection, processing, and reporting methods conformed to practices generally accepted by the biomechanics community.</a:t>
              </a:r>
              <a:endParaRPr lang="en-US" sz="2400" dirty="0">
                <a:latin typeface="Century Gothic" pitchFamily="34" charset="0"/>
              </a:endParaRPr>
            </a:p>
          </p:txBody>
        </p:sp>
        <p:sp>
          <p:nvSpPr>
            <p:cNvPr id="92" name="Rectangle 91"/>
            <p:cNvSpPr/>
            <p:nvPr/>
          </p:nvSpPr>
          <p:spPr>
            <a:xfrm>
              <a:off x="-11610128" y="25483120"/>
              <a:ext cx="5486400" cy="4572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nSpc>
                  <a:spcPct val="115000"/>
                </a:lnSpc>
              </a:pPr>
              <a:r>
                <a:rPr lang="en-US" sz="3200" b="1" i="1" dirty="0" smtClean="0">
                  <a:latin typeface="Century Gothic" pitchFamily="34" charset="0"/>
                  <a:ea typeface="Times New Roman"/>
                </a:rPr>
                <a:t>R10 - Conform to standards</a:t>
              </a:r>
              <a:endParaRPr lang="en-US" sz="3200" dirty="0">
                <a:latin typeface="Century Gothic" pitchFamily="34" charset="0"/>
                <a:ea typeface="Times New Roman"/>
              </a:endParaRPr>
            </a:p>
          </p:txBody>
        </p:sp>
      </p:grpSp>
      <p:grpSp>
        <p:nvGrpSpPr>
          <p:cNvPr id="127" name="Group 126"/>
          <p:cNvGrpSpPr/>
          <p:nvPr/>
        </p:nvGrpSpPr>
        <p:grpSpPr>
          <a:xfrm>
            <a:off x="30658568" y="26410096"/>
            <a:ext cx="4136050" cy="6611104"/>
            <a:chOff x="30370536" y="25185960"/>
            <a:chExt cx="4136050" cy="6611104"/>
          </a:xfrm>
        </p:grpSpPr>
        <p:sp>
          <p:nvSpPr>
            <p:cNvPr id="48" name="Rectangle 47"/>
            <p:cNvSpPr/>
            <p:nvPr/>
          </p:nvSpPr>
          <p:spPr>
            <a:xfrm>
              <a:off x="30370536" y="25185960"/>
              <a:ext cx="4104456" cy="523220"/>
            </a:xfrm>
            <a:prstGeom prst="rect">
              <a:avLst/>
            </a:prstGeom>
          </p:spPr>
          <p:txBody>
            <a:bodyPr wrap="square">
              <a:spAutoFit/>
            </a:bodyPr>
            <a:lstStyle/>
            <a:p>
              <a:pPr algn="ctr"/>
              <a:r>
                <a:rPr lang="en-US" sz="2800" b="1" dirty="0" smtClean="0">
                  <a:latin typeface="Century Gothic" pitchFamily="34" charset="0"/>
                </a:rPr>
                <a:t>Full Body Model [8]</a:t>
              </a:r>
              <a:endParaRPr lang="en-US" sz="2800" b="1" dirty="0">
                <a:latin typeface="Century Gothic" pitchFamily="34" charset="0"/>
              </a:endParaRPr>
            </a:p>
          </p:txBody>
        </p:sp>
        <p:pic>
          <p:nvPicPr>
            <p:cNvPr id="2" name="Picture 2" descr="C:\Users\Lealem\Documents\CPMS\IMAG MSM\IMAG MSM 2017\Full Body Model Front.PNG"/>
            <p:cNvPicPr>
              <a:picLocks noChangeAspect="1" noChangeArrowheads="1"/>
            </p:cNvPicPr>
            <p:nvPr/>
          </p:nvPicPr>
          <p:blipFill>
            <a:blip r:embed="rId17" cstate="print"/>
            <a:srcRect l="3452" t="1329" b="1682"/>
            <a:stretch>
              <a:fillRect/>
            </a:stretch>
          </p:blipFill>
          <p:spPr bwMode="auto">
            <a:xfrm>
              <a:off x="30514552" y="25762024"/>
              <a:ext cx="2312222" cy="6035040"/>
            </a:xfrm>
            <a:prstGeom prst="rect">
              <a:avLst/>
            </a:prstGeom>
            <a:noFill/>
          </p:spPr>
        </p:pic>
        <p:pic>
          <p:nvPicPr>
            <p:cNvPr id="1027" name="Picture 3" descr="C:\Users\Lealem\Documents\CPMS\IMAG MSM\IMAG MSM 2017\Full Body Model Side.PNG"/>
            <p:cNvPicPr>
              <a:picLocks noChangeAspect="1" noChangeArrowheads="1"/>
            </p:cNvPicPr>
            <p:nvPr/>
          </p:nvPicPr>
          <p:blipFill>
            <a:blip r:embed="rId18" cstate="print"/>
            <a:srcRect l="5108" t="637" b="638"/>
            <a:stretch>
              <a:fillRect/>
            </a:stretch>
          </p:blipFill>
          <p:spPr bwMode="auto">
            <a:xfrm>
              <a:off x="32970790" y="25762024"/>
              <a:ext cx="1535796" cy="6035040"/>
            </a:xfrm>
            <a:prstGeom prst="rect">
              <a:avLst/>
            </a:prstGeom>
            <a:noFill/>
          </p:spPr>
        </p:pic>
      </p:grpSp>
      <p:sp>
        <p:nvSpPr>
          <p:cNvPr id="128" name="Rectangle 127"/>
          <p:cNvSpPr/>
          <p:nvPr/>
        </p:nvSpPr>
        <p:spPr>
          <a:xfrm>
            <a:off x="22305640" y="8264080"/>
            <a:ext cx="20921472" cy="3631763"/>
          </a:xfrm>
          <a:prstGeom prst="rect">
            <a:avLst/>
          </a:prstGeom>
        </p:spPr>
        <p:txBody>
          <a:bodyPr>
            <a:spAutoFit/>
          </a:bodyPr>
          <a:lstStyle/>
          <a:p>
            <a:r>
              <a:rPr lang="en-US" sz="3000" dirty="0" smtClean="0">
                <a:latin typeface="Century Gothic" pitchFamily="34" charset="0"/>
              </a:rPr>
              <a:t>The M&amp;S workflow used by </a:t>
            </a:r>
            <a:r>
              <a:rPr lang="en-US" sz="3000" dirty="0" err="1" smtClean="0">
                <a:latin typeface="Century Gothic" pitchFamily="34" charset="0"/>
              </a:rPr>
              <a:t>Rajagopal</a:t>
            </a:r>
            <a:r>
              <a:rPr lang="en-US" sz="3000" dirty="0" smtClean="0">
                <a:latin typeface="Century Gothic" pitchFamily="34" charset="0"/>
              </a:rPr>
              <a:t> et al. [8] to develop, evaluate and publish a full body musculoskeletal model illustrate the spirit behind the Committee’s Ten Simples of Credible Practice. Therefore, with permission from </a:t>
            </a:r>
            <a:r>
              <a:rPr lang="en-US" sz="3000" dirty="0" err="1" smtClean="0">
                <a:latin typeface="Century Gothic" pitchFamily="34" charset="0"/>
              </a:rPr>
              <a:t>Rajagopal</a:t>
            </a:r>
            <a:r>
              <a:rPr lang="en-US" sz="3000" dirty="0" smtClean="0">
                <a:latin typeface="Century Gothic" pitchFamily="34" charset="0"/>
              </a:rPr>
              <a:t> et al., we selected their work to demonstrate how the essential elements of the ten simple rules may be implemented.</a:t>
            </a:r>
          </a:p>
          <a:p>
            <a:pPr>
              <a:spcBef>
                <a:spcPts val="1800"/>
              </a:spcBef>
            </a:pPr>
            <a:r>
              <a:rPr lang="en-US" sz="3000" b="1" dirty="0" smtClean="0">
                <a:latin typeface="Century Gothic" pitchFamily="34" charset="0"/>
              </a:rPr>
              <a:t>DISCLAIMER: </a:t>
            </a:r>
            <a:r>
              <a:rPr lang="en-US" sz="3000" dirty="0" smtClean="0">
                <a:latin typeface="Century Gothic" pitchFamily="34" charset="0"/>
              </a:rPr>
              <a:t>This example does not necessarily demonstrate the level of detail required to fully satisfy the Committee’s credibility guidelines. The granularity of how each rule is applied is solely dependent on the needs of each M&amp;S project.</a:t>
            </a:r>
          </a:p>
        </p:txBody>
      </p:sp>
      <p:grpSp>
        <p:nvGrpSpPr>
          <p:cNvPr id="129" name="Group 128"/>
          <p:cNvGrpSpPr/>
          <p:nvPr/>
        </p:nvGrpSpPr>
        <p:grpSpPr>
          <a:xfrm>
            <a:off x="22266488" y="37859369"/>
            <a:ext cx="20921472" cy="5328591"/>
            <a:chOff x="685800" y="7289068"/>
            <a:chExt cx="20921472" cy="3432952"/>
          </a:xfrm>
        </p:grpSpPr>
        <p:sp>
          <p:nvSpPr>
            <p:cNvPr id="130" name="TextBox 129"/>
            <p:cNvSpPr txBox="1"/>
            <p:nvPr/>
          </p:nvSpPr>
          <p:spPr>
            <a:xfrm>
              <a:off x="685800" y="7289068"/>
              <a:ext cx="5136342" cy="479988"/>
            </a:xfrm>
            <a:prstGeom prst="rect">
              <a:avLst/>
            </a:prstGeom>
            <a:ln/>
          </p:spPr>
          <p:style>
            <a:lnRef idx="1">
              <a:schemeClr val="accent2"/>
            </a:lnRef>
            <a:fillRef idx="3">
              <a:schemeClr val="accent2"/>
            </a:fillRef>
            <a:effectRef idx="2">
              <a:schemeClr val="accent2"/>
            </a:effectRef>
            <a:fontRef idx="minor">
              <a:schemeClr val="lt1"/>
            </a:fontRef>
          </p:style>
          <p:txBody>
            <a:bodyPr wrap="none" rtlCol="0">
              <a:spAutoFit/>
            </a:bodyPr>
            <a:lstStyle/>
            <a:p>
              <a:r>
                <a:rPr lang="en-US" sz="4800" b="1" cap="all" dirty="0" smtClean="0">
                  <a:solidFill>
                    <a:schemeClr val="bg1"/>
                  </a:solidFill>
                  <a:latin typeface="Century Gothic" pitchFamily="34" charset="0"/>
                  <a:ea typeface="Times New Roman"/>
                </a:rPr>
                <a:t>Forward Work</a:t>
              </a:r>
              <a:endParaRPr lang="en-US" sz="4800" b="1" dirty="0">
                <a:latin typeface="Century Gothic" panose="020B0502020202020204" pitchFamily="34" charset="0"/>
              </a:endParaRPr>
            </a:p>
          </p:txBody>
        </p:sp>
        <p:sp>
          <p:nvSpPr>
            <p:cNvPr id="131" name="Rectangle 130"/>
            <p:cNvSpPr/>
            <p:nvPr/>
          </p:nvSpPr>
          <p:spPr>
            <a:xfrm>
              <a:off x="685800" y="7769055"/>
              <a:ext cx="20921472" cy="2952965"/>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marL="628650" indent="-285750">
                <a:buFont typeface="Arial" pitchFamily="34" charset="0"/>
                <a:buChar char="•"/>
              </a:pPr>
              <a:r>
                <a:rPr lang="en-US" sz="3200" dirty="0" smtClean="0">
                  <a:latin typeface="Century Gothic" pitchFamily="34" charset="0"/>
                </a:rPr>
                <a:t>We anticipate the guidance provided by the Committee will evolve with the further penetration of M&amp;S into healthcare.</a:t>
              </a:r>
            </a:p>
            <a:p>
              <a:pPr marL="628650" indent="-285750">
                <a:buFont typeface="Arial" pitchFamily="34" charset="0"/>
                <a:buChar char="•"/>
              </a:pPr>
              <a:r>
                <a:rPr lang="en-US" sz="3200" dirty="0" smtClean="0">
                  <a:latin typeface="Century Gothic" pitchFamily="34" charset="0"/>
                </a:rPr>
                <a:t>The Committee will continue to provide support to the IMAG/MSM community through its efforts to develop consistent terminology, illustrative workflows, and resources for promoting credible practice of modeling and simulation in healthcare.  </a:t>
              </a:r>
            </a:p>
            <a:p>
              <a:pPr marL="628650" indent="-285750">
                <a:buFont typeface="Arial" pitchFamily="34" charset="0"/>
                <a:buChar char="•"/>
              </a:pPr>
              <a:r>
                <a:rPr lang="en-US" sz="3200" dirty="0" smtClean="0">
                  <a:latin typeface="Century Gothic" pitchFamily="34" charset="0"/>
                </a:rPr>
                <a:t>Projected outcomes of the glossary initiative are a peer-reviewed manuscript and contribution to the Medical Dictionary maintained by the National Library of Medicine.</a:t>
              </a:r>
            </a:p>
            <a:p>
              <a:pPr marL="628650" indent="-285750">
                <a:buFont typeface="Arial" pitchFamily="34" charset="0"/>
                <a:buChar char="•"/>
              </a:pPr>
              <a:r>
                <a:rPr lang="en-US" sz="3200" dirty="0" smtClean="0">
                  <a:latin typeface="Century Gothic" pitchFamily="34" charset="0"/>
                </a:rPr>
                <a:t>The result of the other two synergistic initiatives will augment the guideline and a proposed Model Certification Process.</a:t>
              </a:r>
              <a:endParaRPr lang="en-US" sz="3200" dirty="0">
                <a:latin typeface="Century Gothic" pitchFamily="34" charset="0"/>
              </a:endParaRPr>
            </a:p>
          </p:txBody>
        </p:sp>
      </p:grpSp>
      <p:grpSp>
        <p:nvGrpSpPr>
          <p:cNvPr id="210" name="Group 209"/>
          <p:cNvGrpSpPr/>
          <p:nvPr/>
        </p:nvGrpSpPr>
        <p:grpSpPr>
          <a:xfrm>
            <a:off x="11527347" y="14348574"/>
            <a:ext cx="10414573" cy="6156866"/>
            <a:chOff x="228600" y="1066800"/>
            <a:chExt cx="9074726" cy="5364778"/>
          </a:xfrm>
        </p:grpSpPr>
        <p:grpSp>
          <p:nvGrpSpPr>
            <p:cNvPr id="211" name="Group 7"/>
            <p:cNvGrpSpPr/>
            <p:nvPr/>
          </p:nvGrpSpPr>
          <p:grpSpPr>
            <a:xfrm>
              <a:off x="228600" y="1066800"/>
              <a:ext cx="9074726" cy="5364778"/>
              <a:chOff x="228600" y="1066800"/>
              <a:chExt cx="9074726" cy="5364778"/>
            </a:xfrm>
          </p:grpSpPr>
          <p:grpSp>
            <p:nvGrpSpPr>
              <p:cNvPr id="219" name="Group 5"/>
              <p:cNvGrpSpPr/>
              <p:nvPr/>
            </p:nvGrpSpPr>
            <p:grpSpPr>
              <a:xfrm>
                <a:off x="228600" y="1066802"/>
                <a:ext cx="8686798" cy="5334000"/>
                <a:chOff x="472441" y="1057660"/>
                <a:chExt cx="8686798" cy="5334000"/>
              </a:xfrm>
            </p:grpSpPr>
            <p:sp>
              <p:nvSpPr>
                <p:cNvPr id="241" name="Rectangle 240"/>
                <p:cNvSpPr/>
                <p:nvPr/>
              </p:nvSpPr>
              <p:spPr>
                <a:xfrm rot="5400000">
                  <a:off x="5641849" y="216409"/>
                  <a:ext cx="2676140" cy="4358641"/>
                </a:xfrm>
                <a:prstGeom prst="rect">
                  <a:avLst/>
                </a:prstGeom>
                <a:solidFill>
                  <a:schemeClr val="accent3">
                    <a:lumMod val="20000"/>
                    <a:lumOff val="80000"/>
                  </a:schemeClr>
                </a:solidFill>
                <a:ln>
                  <a:noFill/>
                </a:ln>
              </p:spPr>
              <p:style>
                <a:lnRef idx="1">
                  <a:schemeClr val="accent3"/>
                </a:lnRef>
                <a:fillRef idx="3">
                  <a:schemeClr val="accent3"/>
                </a:fillRef>
                <a:effectRef idx="2">
                  <a:schemeClr val="accent3"/>
                </a:effectRef>
                <a:fontRef idx="minor">
                  <a:schemeClr val="lt1"/>
                </a:fontRef>
              </p:style>
            </p:sp>
            <p:sp>
              <p:nvSpPr>
                <p:cNvPr id="242" name="Rectangle 241"/>
                <p:cNvSpPr/>
                <p:nvPr/>
              </p:nvSpPr>
              <p:spPr>
                <a:xfrm rot="5400000">
                  <a:off x="1306309" y="223793"/>
                  <a:ext cx="2676139" cy="4343875"/>
                </a:xfrm>
                <a:prstGeom prst="rect">
                  <a:avLst/>
                </a:prstGeom>
                <a:solidFill>
                  <a:schemeClr val="accent2">
                    <a:lumMod val="40000"/>
                    <a:lumOff val="60000"/>
                  </a:schemeClr>
                </a:solidFill>
                <a:ln>
                  <a:noFill/>
                </a:ln>
              </p:spPr>
              <p:style>
                <a:lnRef idx="1">
                  <a:schemeClr val="accent3"/>
                </a:lnRef>
                <a:fillRef idx="3">
                  <a:schemeClr val="accent3"/>
                </a:fillRef>
                <a:effectRef idx="2">
                  <a:schemeClr val="accent3"/>
                </a:effectRef>
                <a:fontRef idx="minor">
                  <a:schemeClr val="lt1"/>
                </a:fontRef>
              </p:style>
            </p:sp>
            <p:sp>
              <p:nvSpPr>
                <p:cNvPr id="243" name="Rectangle 242"/>
                <p:cNvSpPr/>
                <p:nvPr/>
              </p:nvSpPr>
              <p:spPr>
                <a:xfrm rot="5400000">
                  <a:off x="5657615" y="2890035"/>
                  <a:ext cx="2657860" cy="4345389"/>
                </a:xfrm>
                <a:prstGeom prst="rect">
                  <a:avLst/>
                </a:prstGeom>
                <a:solidFill>
                  <a:schemeClr val="accent4">
                    <a:lumMod val="40000"/>
                    <a:lumOff val="60000"/>
                  </a:schemeClr>
                </a:solidFill>
                <a:ln>
                  <a:noFill/>
                </a:ln>
              </p:spPr>
              <p:style>
                <a:lnRef idx="1">
                  <a:schemeClr val="accent3"/>
                </a:lnRef>
                <a:fillRef idx="3">
                  <a:schemeClr val="accent3"/>
                </a:fillRef>
                <a:effectRef idx="2">
                  <a:schemeClr val="accent3"/>
                </a:effectRef>
                <a:fontRef idx="minor">
                  <a:schemeClr val="lt1"/>
                </a:fontRef>
              </p:style>
            </p:sp>
            <p:sp>
              <p:nvSpPr>
                <p:cNvPr id="244" name="Rectangle 243"/>
                <p:cNvSpPr/>
                <p:nvPr/>
              </p:nvSpPr>
              <p:spPr>
                <a:xfrm rot="5400000">
                  <a:off x="1315450" y="2890791"/>
                  <a:ext cx="2657857" cy="4343875"/>
                </a:xfrm>
                <a:prstGeom prst="rect">
                  <a:avLst/>
                </a:prstGeom>
                <a:solidFill>
                  <a:schemeClr val="accent1">
                    <a:lumMod val="40000"/>
                    <a:lumOff val="60000"/>
                  </a:schemeClr>
                </a:solidFill>
                <a:ln>
                  <a:noFill/>
                </a:ln>
              </p:spPr>
              <p:style>
                <a:lnRef idx="1">
                  <a:schemeClr val="accent3"/>
                </a:lnRef>
                <a:fillRef idx="3">
                  <a:schemeClr val="accent3"/>
                </a:fillRef>
                <a:effectRef idx="2">
                  <a:schemeClr val="accent3"/>
                </a:effectRef>
                <a:fontRef idx="minor">
                  <a:schemeClr val="lt1"/>
                </a:fontRef>
              </p:style>
            </p:sp>
          </p:grpSp>
          <p:sp>
            <p:nvSpPr>
              <p:cNvPr id="220" name="Rectangle 219"/>
              <p:cNvSpPr/>
              <p:nvPr/>
            </p:nvSpPr>
            <p:spPr>
              <a:xfrm>
                <a:off x="334129" y="1447800"/>
                <a:ext cx="2028070" cy="2292946"/>
              </a:xfrm>
              <a:prstGeom prst="rect">
                <a:avLst/>
              </a:prstGeom>
            </p:spPr>
            <p:txBody>
              <a:bodyPr wrap="square">
                <a:spAutoFit/>
              </a:bodyPr>
              <a:lstStyle/>
              <a:p>
                <a:pPr algn="r">
                  <a:spcAft>
                    <a:spcPts val="1200"/>
                  </a:spcAft>
                </a:pPr>
                <a:r>
                  <a:rPr lang="en-US" sz="2000" dirty="0">
                    <a:latin typeface="Century Gothic" panose="020B0502020202020204" pitchFamily="34" charset="0"/>
                  </a:rPr>
                  <a:t>Mathematics </a:t>
                </a:r>
                <a:endParaRPr lang="en-US" sz="2000" dirty="0" smtClean="0">
                  <a:latin typeface="Century Gothic" panose="020B0502020202020204" pitchFamily="34" charset="0"/>
                </a:endParaRPr>
              </a:p>
              <a:p>
                <a:pPr algn="r">
                  <a:spcAft>
                    <a:spcPts val="1200"/>
                  </a:spcAft>
                </a:pPr>
                <a:r>
                  <a:rPr lang="en-US" sz="2000" dirty="0" smtClean="0">
                    <a:latin typeface="Century Gothic" panose="020B0502020202020204" pitchFamily="34" charset="0"/>
                  </a:rPr>
                  <a:t>Life sciences</a:t>
                </a:r>
                <a:endParaRPr lang="en-US" sz="2000" dirty="0">
                  <a:latin typeface="Century Gothic" panose="020B0502020202020204" pitchFamily="34" charset="0"/>
                </a:endParaRPr>
              </a:p>
              <a:p>
                <a:pPr algn="r">
                  <a:spcAft>
                    <a:spcPts val="1200"/>
                  </a:spcAft>
                </a:pPr>
                <a:r>
                  <a:rPr lang="en-US" sz="2000" dirty="0" smtClean="0">
                    <a:latin typeface="Century Gothic" panose="020B0502020202020204" pitchFamily="34" charset="0"/>
                  </a:rPr>
                  <a:t>Engineering</a:t>
                </a:r>
              </a:p>
              <a:p>
                <a:pPr algn="r">
                  <a:spcAft>
                    <a:spcPts val="1200"/>
                  </a:spcAft>
                </a:pPr>
                <a:r>
                  <a:rPr lang="en-US" sz="2000" dirty="0" smtClean="0">
                    <a:latin typeface="Century Gothic" panose="020B0502020202020204" pitchFamily="34" charset="0"/>
                  </a:rPr>
                  <a:t>Computing</a:t>
                </a:r>
                <a:endParaRPr lang="en-US" sz="2000" dirty="0">
                  <a:latin typeface="Century Gothic" panose="020B0502020202020204" pitchFamily="34" charset="0"/>
                </a:endParaRPr>
              </a:p>
              <a:p>
                <a:pPr algn="r">
                  <a:spcAft>
                    <a:spcPts val="600"/>
                  </a:spcAft>
                </a:pPr>
                <a:r>
                  <a:rPr lang="en-US" sz="2000" dirty="0" smtClean="0">
                    <a:latin typeface="Century Gothic" panose="020B0502020202020204" pitchFamily="34" charset="0"/>
                  </a:rPr>
                  <a:t>Medicine</a:t>
                </a:r>
              </a:p>
              <a:p>
                <a:pPr algn="r"/>
                <a:r>
                  <a:rPr lang="en-US" sz="2000" dirty="0" smtClean="0">
                    <a:latin typeface="Century Gothic" panose="020B0502020202020204" pitchFamily="34" charset="0"/>
                  </a:rPr>
                  <a:t>…</a:t>
                </a:r>
                <a:endParaRPr lang="en-US" sz="2000" dirty="0">
                  <a:latin typeface="Century Gothic" panose="020B0502020202020204" pitchFamily="34" charset="0"/>
                </a:endParaRPr>
              </a:p>
            </p:txBody>
          </p:sp>
          <p:sp>
            <p:nvSpPr>
              <p:cNvPr id="221" name="Rectangle 220"/>
              <p:cNvSpPr/>
              <p:nvPr/>
            </p:nvSpPr>
            <p:spPr>
              <a:xfrm>
                <a:off x="4663470" y="1066800"/>
                <a:ext cx="4217142" cy="402271"/>
              </a:xfrm>
              <a:prstGeom prst="rect">
                <a:avLst/>
              </a:prstGeom>
            </p:spPr>
            <p:txBody>
              <a:bodyPr wrap="none">
                <a:spAutoFit/>
              </a:bodyPr>
              <a:lstStyle/>
              <a:p>
                <a:r>
                  <a:rPr lang="en-US" sz="2400" b="1" dirty="0">
                    <a:latin typeface="Century Gothic" panose="020B0502020202020204" pitchFamily="34" charset="0"/>
                  </a:rPr>
                  <a:t>Engaging diverse organizations</a:t>
                </a:r>
                <a:endParaRPr lang="en-US" sz="2400" dirty="0">
                  <a:latin typeface="Century Gothic" panose="020B0502020202020204" pitchFamily="34" charset="0"/>
                </a:endParaRPr>
              </a:p>
            </p:txBody>
          </p:sp>
          <p:sp>
            <p:nvSpPr>
              <p:cNvPr id="222" name="Rectangle 221"/>
              <p:cNvSpPr/>
              <p:nvPr/>
            </p:nvSpPr>
            <p:spPr>
              <a:xfrm>
                <a:off x="228600" y="1066800"/>
                <a:ext cx="4067688" cy="375453"/>
              </a:xfrm>
              <a:prstGeom prst="rect">
                <a:avLst/>
              </a:prstGeom>
            </p:spPr>
            <p:txBody>
              <a:bodyPr wrap="none">
                <a:spAutoFit/>
              </a:bodyPr>
              <a:lstStyle/>
              <a:p>
                <a:r>
                  <a:rPr lang="en-US" sz="2200" b="1" dirty="0">
                    <a:latin typeface="Century Gothic" panose="020B0502020202020204" pitchFamily="34" charset="0"/>
                  </a:rPr>
                  <a:t>Integration of multiple disciplines</a:t>
                </a:r>
                <a:endParaRPr lang="en-US" sz="2200" dirty="0">
                  <a:latin typeface="Century Gothic" panose="020B0502020202020204" pitchFamily="34" charset="0"/>
                </a:endParaRPr>
              </a:p>
            </p:txBody>
          </p:sp>
          <p:sp>
            <p:nvSpPr>
              <p:cNvPr id="223" name="Rectangle 222"/>
              <p:cNvSpPr/>
              <p:nvPr/>
            </p:nvSpPr>
            <p:spPr>
              <a:xfrm>
                <a:off x="5249011" y="6031468"/>
                <a:ext cx="4054315" cy="400110"/>
              </a:xfrm>
              <a:prstGeom prst="rect">
                <a:avLst/>
              </a:prstGeom>
            </p:spPr>
            <p:txBody>
              <a:bodyPr wrap="none">
                <a:spAutoFit/>
              </a:bodyPr>
              <a:lstStyle/>
              <a:p>
                <a:r>
                  <a:rPr lang="en-US" sz="2000" b="1" dirty="0" smtClean="0">
                    <a:latin typeface="Century Gothic" panose="020B0502020202020204" pitchFamily="34" charset="0"/>
                  </a:rPr>
                  <a:t>Application across many areas</a:t>
                </a:r>
                <a:endParaRPr lang="en-US" sz="2000" dirty="0">
                  <a:latin typeface="Century Gothic" panose="020B0502020202020204" pitchFamily="34" charset="0"/>
                </a:endParaRPr>
              </a:p>
            </p:txBody>
          </p:sp>
          <p:sp>
            <p:nvSpPr>
              <p:cNvPr id="224" name="Rectangle 223"/>
              <p:cNvSpPr/>
              <p:nvPr/>
            </p:nvSpPr>
            <p:spPr>
              <a:xfrm>
                <a:off x="228600" y="6031468"/>
                <a:ext cx="4541628" cy="400110"/>
              </a:xfrm>
              <a:prstGeom prst="rect">
                <a:avLst/>
              </a:prstGeom>
            </p:spPr>
            <p:txBody>
              <a:bodyPr wrap="none">
                <a:spAutoFit/>
              </a:bodyPr>
              <a:lstStyle/>
              <a:p>
                <a:r>
                  <a:rPr lang="en-US" sz="2000" b="1" dirty="0">
                    <a:latin typeface="Century Gothic" panose="020B0502020202020204" pitchFamily="34" charset="0"/>
                  </a:rPr>
                  <a:t>Inclusive of </a:t>
                </a:r>
                <a:r>
                  <a:rPr lang="en-US" sz="2000" b="1" dirty="0" smtClean="0">
                    <a:latin typeface="Century Gothic" panose="020B0502020202020204" pitchFamily="34" charset="0"/>
                  </a:rPr>
                  <a:t>a variety of procedures</a:t>
                </a:r>
                <a:endParaRPr lang="en-US" sz="2000" dirty="0">
                  <a:latin typeface="Century Gothic" panose="020B0502020202020204" pitchFamily="34" charset="0"/>
                </a:endParaRPr>
              </a:p>
            </p:txBody>
          </p:sp>
          <p:sp>
            <p:nvSpPr>
              <p:cNvPr id="225" name="Rectangle 224"/>
              <p:cNvSpPr/>
              <p:nvPr/>
            </p:nvSpPr>
            <p:spPr>
              <a:xfrm>
                <a:off x="271384" y="3733800"/>
                <a:ext cx="2090815" cy="2292946"/>
              </a:xfrm>
              <a:prstGeom prst="rect">
                <a:avLst/>
              </a:prstGeom>
            </p:spPr>
            <p:txBody>
              <a:bodyPr wrap="square">
                <a:spAutoFit/>
              </a:bodyPr>
              <a:lstStyle/>
              <a:p>
                <a:pPr algn="r">
                  <a:spcBef>
                    <a:spcPts val="1200"/>
                  </a:spcBef>
                </a:pPr>
                <a:r>
                  <a:rPr lang="en-US" sz="2000" dirty="0" smtClean="0">
                    <a:latin typeface="Century Gothic" panose="020B0502020202020204" pitchFamily="34" charset="0"/>
                  </a:rPr>
                  <a:t>…</a:t>
                </a:r>
              </a:p>
              <a:p>
                <a:pPr algn="r">
                  <a:spcBef>
                    <a:spcPts val="600"/>
                  </a:spcBef>
                </a:pPr>
                <a:r>
                  <a:rPr lang="en-US" sz="2000" dirty="0" smtClean="0">
                    <a:latin typeface="Century Gothic" panose="020B0502020202020204" pitchFamily="34" charset="0"/>
                  </a:rPr>
                  <a:t>Reporting</a:t>
                </a:r>
                <a:endParaRPr lang="en-US" sz="2000" dirty="0">
                  <a:latin typeface="Century Gothic" panose="020B0502020202020204" pitchFamily="34" charset="0"/>
                </a:endParaRPr>
              </a:p>
              <a:p>
                <a:pPr algn="r">
                  <a:spcBef>
                    <a:spcPts val="1200"/>
                  </a:spcBef>
                </a:pPr>
                <a:r>
                  <a:rPr lang="en-US" sz="2000" dirty="0" smtClean="0">
                    <a:latin typeface="Century Gothic" panose="020B0502020202020204" pitchFamily="34" charset="0"/>
                  </a:rPr>
                  <a:t>Standards</a:t>
                </a:r>
              </a:p>
              <a:p>
                <a:pPr algn="r">
                  <a:spcBef>
                    <a:spcPts val="1200"/>
                  </a:spcBef>
                </a:pPr>
                <a:r>
                  <a:rPr lang="en-US" sz="2000" dirty="0" smtClean="0">
                    <a:latin typeface="Century Gothic" panose="020B0502020202020204" pitchFamily="34" charset="0"/>
                  </a:rPr>
                  <a:t>Validation</a:t>
                </a:r>
                <a:endParaRPr lang="en-US" sz="2000" dirty="0">
                  <a:latin typeface="Century Gothic" panose="020B0502020202020204" pitchFamily="34" charset="0"/>
                </a:endParaRPr>
              </a:p>
              <a:p>
                <a:pPr algn="r">
                  <a:spcBef>
                    <a:spcPts val="1200"/>
                  </a:spcBef>
                </a:pPr>
                <a:r>
                  <a:rPr lang="en-US" sz="2000" dirty="0" smtClean="0">
                    <a:latin typeface="Century Gothic" panose="020B0502020202020204" pitchFamily="34" charset="0"/>
                  </a:rPr>
                  <a:t>Verification</a:t>
                </a:r>
              </a:p>
              <a:p>
                <a:pPr algn="r">
                  <a:spcBef>
                    <a:spcPts val="1200"/>
                  </a:spcBef>
                </a:pPr>
                <a:r>
                  <a:rPr lang="en-US" sz="2000" dirty="0" smtClean="0">
                    <a:latin typeface="Century Gothic" panose="020B0502020202020204" pitchFamily="34" charset="0"/>
                  </a:rPr>
                  <a:t>Repeatability</a:t>
                </a:r>
              </a:p>
            </p:txBody>
          </p:sp>
          <p:sp>
            <p:nvSpPr>
              <p:cNvPr id="226" name="Rectangle 225"/>
              <p:cNvSpPr/>
              <p:nvPr/>
            </p:nvSpPr>
            <p:spPr>
              <a:xfrm>
                <a:off x="6781799" y="1524000"/>
                <a:ext cx="2022781" cy="1890674"/>
              </a:xfrm>
              <a:prstGeom prst="rect">
                <a:avLst/>
              </a:prstGeom>
            </p:spPr>
            <p:txBody>
              <a:bodyPr wrap="square">
                <a:spAutoFit/>
              </a:bodyPr>
              <a:lstStyle/>
              <a:p>
                <a:pPr>
                  <a:spcAft>
                    <a:spcPts val="1200"/>
                  </a:spcAft>
                </a:pPr>
                <a:r>
                  <a:rPr lang="en-US" sz="2000" dirty="0">
                    <a:latin typeface="Century Gothic" panose="020B0502020202020204" pitchFamily="34" charset="0"/>
                  </a:rPr>
                  <a:t>Government</a:t>
                </a:r>
              </a:p>
              <a:p>
                <a:pPr>
                  <a:spcAft>
                    <a:spcPts val="1200"/>
                  </a:spcAft>
                </a:pPr>
                <a:r>
                  <a:rPr lang="en-US" sz="2000" dirty="0">
                    <a:latin typeface="Century Gothic" panose="020B0502020202020204" pitchFamily="34" charset="0"/>
                  </a:rPr>
                  <a:t>Academia</a:t>
                </a:r>
              </a:p>
              <a:p>
                <a:pPr>
                  <a:spcAft>
                    <a:spcPts val="1200"/>
                  </a:spcAft>
                </a:pPr>
                <a:r>
                  <a:rPr lang="en-US" sz="2000" dirty="0">
                    <a:latin typeface="Century Gothic" panose="020B0502020202020204" pitchFamily="34" charset="0"/>
                  </a:rPr>
                  <a:t>Hospitals</a:t>
                </a:r>
              </a:p>
              <a:p>
                <a:pPr>
                  <a:spcAft>
                    <a:spcPts val="600"/>
                  </a:spcAft>
                </a:pPr>
                <a:r>
                  <a:rPr lang="en-US" sz="2000" dirty="0" smtClean="0">
                    <a:latin typeface="Century Gothic" panose="020B0502020202020204" pitchFamily="34" charset="0"/>
                  </a:rPr>
                  <a:t>Industry</a:t>
                </a:r>
              </a:p>
              <a:p>
                <a:pPr>
                  <a:spcAft>
                    <a:spcPts val="1200"/>
                  </a:spcAft>
                </a:pPr>
                <a:r>
                  <a:rPr lang="en-US" sz="2000" dirty="0" smtClean="0">
                    <a:latin typeface="Century Gothic" panose="020B0502020202020204" pitchFamily="34" charset="0"/>
                  </a:rPr>
                  <a:t>…</a:t>
                </a:r>
                <a:endParaRPr lang="en-US" sz="2000" dirty="0">
                  <a:latin typeface="Century Gothic" panose="020B0502020202020204" pitchFamily="34" charset="0"/>
                </a:endParaRPr>
              </a:p>
            </p:txBody>
          </p:sp>
          <p:sp>
            <p:nvSpPr>
              <p:cNvPr id="227" name="Rectangle 226"/>
              <p:cNvSpPr/>
              <p:nvPr/>
            </p:nvSpPr>
            <p:spPr>
              <a:xfrm>
                <a:off x="6781799" y="3733800"/>
                <a:ext cx="2209801" cy="2132037"/>
              </a:xfrm>
              <a:prstGeom prst="rect">
                <a:avLst/>
              </a:prstGeom>
            </p:spPr>
            <p:txBody>
              <a:bodyPr wrap="square">
                <a:spAutoFit/>
              </a:bodyPr>
              <a:lstStyle/>
              <a:p>
                <a:pPr>
                  <a:spcBef>
                    <a:spcPts val="600"/>
                  </a:spcBef>
                </a:pPr>
                <a:r>
                  <a:rPr lang="en-US" sz="1800" dirty="0" smtClean="0">
                    <a:latin typeface="Century Gothic" panose="020B0502020202020204" pitchFamily="34" charset="0"/>
                  </a:rPr>
                  <a:t>…</a:t>
                </a:r>
              </a:p>
              <a:p>
                <a:pPr>
                  <a:spcBef>
                    <a:spcPts val="600"/>
                  </a:spcBef>
                </a:pPr>
                <a:r>
                  <a:rPr lang="en-US" sz="1800" dirty="0" smtClean="0">
                    <a:latin typeface="Century Gothic" panose="020B0502020202020204" pitchFamily="34" charset="0"/>
                  </a:rPr>
                  <a:t>Diagnosis</a:t>
                </a:r>
                <a:endParaRPr lang="en-US" sz="1800" dirty="0">
                  <a:latin typeface="Century Gothic" panose="020B0502020202020204" pitchFamily="34" charset="0"/>
                </a:endParaRPr>
              </a:p>
              <a:p>
                <a:pPr>
                  <a:spcBef>
                    <a:spcPts val="1200"/>
                  </a:spcBef>
                </a:pPr>
                <a:r>
                  <a:rPr lang="en-US" sz="1800" dirty="0" smtClean="0">
                    <a:latin typeface="Century Gothic" panose="020B0502020202020204" pitchFamily="34" charset="0"/>
                  </a:rPr>
                  <a:t>Clinical research</a:t>
                </a:r>
              </a:p>
              <a:p>
                <a:pPr>
                  <a:spcBef>
                    <a:spcPts val="1200"/>
                  </a:spcBef>
                </a:pPr>
                <a:r>
                  <a:rPr lang="en-US" sz="1800" dirty="0" smtClean="0">
                    <a:latin typeface="Century Gothic" panose="020B0502020202020204" pitchFamily="34" charset="0"/>
                  </a:rPr>
                  <a:t>Disease pathway</a:t>
                </a:r>
              </a:p>
              <a:p>
                <a:pPr>
                  <a:spcBef>
                    <a:spcPts val="1200"/>
                  </a:spcBef>
                </a:pPr>
                <a:r>
                  <a:rPr lang="en-US" sz="1800" dirty="0" smtClean="0">
                    <a:latin typeface="Century Gothic" panose="020B0502020202020204" pitchFamily="34" charset="0"/>
                  </a:rPr>
                  <a:t>Drug development</a:t>
                </a:r>
              </a:p>
              <a:p>
                <a:pPr>
                  <a:spcBef>
                    <a:spcPts val="1200"/>
                  </a:spcBef>
                </a:pPr>
                <a:r>
                  <a:rPr lang="en-US" sz="1800" dirty="0">
                    <a:latin typeface="Century Gothic" panose="020B0502020202020204" pitchFamily="34" charset="0"/>
                  </a:rPr>
                  <a:t>Therapeutics </a:t>
                </a:r>
                <a:r>
                  <a:rPr lang="en-US" sz="1800" dirty="0" smtClean="0">
                    <a:latin typeface="Century Gothic" panose="020B0502020202020204" pitchFamily="34" charset="0"/>
                  </a:rPr>
                  <a:t>design</a:t>
                </a:r>
                <a:endParaRPr lang="en-US" sz="1800" dirty="0">
                  <a:latin typeface="Century Gothic" panose="020B0502020202020204" pitchFamily="34" charset="0"/>
                </a:endParaRPr>
              </a:p>
            </p:txBody>
          </p:sp>
          <p:grpSp>
            <p:nvGrpSpPr>
              <p:cNvPr id="228" name="Group 1"/>
              <p:cNvGrpSpPr/>
              <p:nvPr/>
            </p:nvGrpSpPr>
            <p:grpSpPr>
              <a:xfrm>
                <a:off x="2362199" y="1513876"/>
                <a:ext cx="4425826" cy="4450044"/>
                <a:chOff x="8305800" y="1732142"/>
                <a:chExt cx="4425826" cy="4450044"/>
              </a:xfrm>
            </p:grpSpPr>
            <p:grpSp>
              <p:nvGrpSpPr>
                <p:cNvPr id="229" name="Group 23"/>
                <p:cNvGrpSpPr/>
                <p:nvPr/>
              </p:nvGrpSpPr>
              <p:grpSpPr>
                <a:xfrm>
                  <a:off x="8305800" y="1732142"/>
                  <a:ext cx="2162305" cy="2162305"/>
                  <a:chOff x="1032371" y="391267"/>
                  <a:chExt cx="2162305" cy="2162305"/>
                </a:xfrm>
              </p:grpSpPr>
              <p:sp>
                <p:nvSpPr>
                  <p:cNvPr id="239" name="Rectangle 238"/>
                  <p:cNvSpPr/>
                  <p:nvPr/>
                </p:nvSpPr>
                <p:spPr>
                  <a:xfrm>
                    <a:off x="1032371" y="391267"/>
                    <a:ext cx="2162305" cy="2162305"/>
                  </a:xfrm>
                  <a:prstGeom prst="rect">
                    <a:avLst/>
                  </a:prstGeom>
                  <a:gradFill flip="none" rotWithShape="1">
                    <a:lin ang="16200000" scaled="1"/>
                    <a:tileRect/>
                  </a:gradFill>
                  <a:ln>
                    <a:noFill/>
                  </a:ln>
                </p:spPr>
                <p:style>
                  <a:lnRef idx="1">
                    <a:schemeClr val="accent2"/>
                  </a:lnRef>
                  <a:fillRef idx="3">
                    <a:schemeClr val="accent2"/>
                  </a:fillRef>
                  <a:effectRef idx="2">
                    <a:schemeClr val="accent2"/>
                  </a:effectRef>
                  <a:fontRef idx="minor">
                    <a:schemeClr val="lt1"/>
                  </a:fontRef>
                </p:style>
              </p:sp>
              <p:sp>
                <p:nvSpPr>
                  <p:cNvPr id="240" name="Rectangle 239"/>
                  <p:cNvSpPr/>
                  <p:nvPr/>
                </p:nvSpPr>
                <p:spPr>
                  <a:xfrm>
                    <a:off x="1032371" y="391267"/>
                    <a:ext cx="2162305" cy="216230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endParaRPr lang="en-US" sz="1900" kern="1200" dirty="0">
                      <a:latin typeface="Century Gothic" panose="020B0502020202020204" pitchFamily="34" charset="0"/>
                    </a:endParaRPr>
                  </a:p>
                </p:txBody>
              </p:sp>
            </p:grpSp>
            <p:grpSp>
              <p:nvGrpSpPr>
                <p:cNvPr id="230" name="Group 24"/>
                <p:cNvGrpSpPr/>
                <p:nvPr/>
              </p:nvGrpSpPr>
              <p:grpSpPr>
                <a:xfrm>
                  <a:off x="10569320" y="1732142"/>
                  <a:ext cx="2162306" cy="2187863"/>
                  <a:chOff x="3295891" y="391267"/>
                  <a:chExt cx="2162306" cy="2187863"/>
                </a:xfrm>
              </p:grpSpPr>
              <p:sp>
                <p:nvSpPr>
                  <p:cNvPr id="237" name="Rectangle 236"/>
                  <p:cNvSpPr/>
                  <p:nvPr/>
                </p:nvSpPr>
                <p:spPr>
                  <a:xfrm rot="5400000">
                    <a:off x="3295891" y="391267"/>
                    <a:ext cx="2162305" cy="2162305"/>
                  </a:xfrm>
                  <a:prstGeom prst="rect">
                    <a:avLst/>
                  </a:prstGeom>
                  <a:gradFill flip="none" rotWithShape="1">
                    <a:lin ang="13500000" scaled="1"/>
                    <a:tileRect/>
                  </a:gradFill>
                  <a:ln>
                    <a:noFill/>
                  </a:ln>
                </p:spPr>
                <p:style>
                  <a:lnRef idx="1">
                    <a:schemeClr val="accent3"/>
                  </a:lnRef>
                  <a:fillRef idx="3">
                    <a:schemeClr val="accent3"/>
                  </a:fillRef>
                  <a:effectRef idx="2">
                    <a:schemeClr val="accent3"/>
                  </a:effectRef>
                  <a:fontRef idx="minor">
                    <a:schemeClr val="lt1"/>
                  </a:fontRef>
                </p:style>
              </p:sp>
              <p:sp>
                <p:nvSpPr>
                  <p:cNvPr id="238" name="Rectangle 237"/>
                  <p:cNvSpPr/>
                  <p:nvPr/>
                </p:nvSpPr>
                <p:spPr>
                  <a:xfrm>
                    <a:off x="3295892" y="416825"/>
                    <a:ext cx="2162305" cy="216230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endParaRPr lang="en-US" sz="1900" kern="1200" dirty="0">
                      <a:latin typeface="Century Gothic" panose="020B0502020202020204" pitchFamily="34" charset="0"/>
                    </a:endParaRPr>
                  </a:p>
                </p:txBody>
              </p:sp>
            </p:grpSp>
            <p:grpSp>
              <p:nvGrpSpPr>
                <p:cNvPr id="231" name="Group 25"/>
                <p:cNvGrpSpPr/>
                <p:nvPr/>
              </p:nvGrpSpPr>
              <p:grpSpPr>
                <a:xfrm>
                  <a:off x="10569321" y="4019881"/>
                  <a:ext cx="2162305" cy="2162305"/>
                  <a:chOff x="3295892" y="2679006"/>
                  <a:chExt cx="2162305" cy="2162305"/>
                </a:xfrm>
              </p:grpSpPr>
              <p:sp>
                <p:nvSpPr>
                  <p:cNvPr id="235" name="Rectangle 234"/>
                  <p:cNvSpPr/>
                  <p:nvPr/>
                </p:nvSpPr>
                <p:spPr>
                  <a:xfrm rot="10800000">
                    <a:off x="3295892" y="2679006"/>
                    <a:ext cx="2162305" cy="2162305"/>
                  </a:xfrm>
                  <a:prstGeom prst="rect">
                    <a:avLst/>
                  </a:prstGeom>
                  <a:gradFill flip="none" rotWithShape="1">
                    <a:lin ang="16200000" scaled="1"/>
                    <a:tileRect/>
                  </a:gradFill>
                  <a:ln>
                    <a:noFill/>
                  </a:ln>
                </p:spPr>
                <p:style>
                  <a:lnRef idx="1">
                    <a:schemeClr val="accent4"/>
                  </a:lnRef>
                  <a:fillRef idx="3">
                    <a:schemeClr val="accent4"/>
                  </a:fillRef>
                  <a:effectRef idx="2">
                    <a:schemeClr val="accent4"/>
                  </a:effectRef>
                  <a:fontRef idx="minor">
                    <a:schemeClr val="lt1"/>
                  </a:fontRef>
                </p:style>
              </p:sp>
              <p:sp>
                <p:nvSpPr>
                  <p:cNvPr id="236" name="Rectangle 235"/>
                  <p:cNvSpPr/>
                  <p:nvPr/>
                </p:nvSpPr>
                <p:spPr>
                  <a:xfrm rot="21600000">
                    <a:off x="3295892" y="2679006"/>
                    <a:ext cx="2162305" cy="216230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endParaRPr lang="en-US" sz="1900" kern="1200" dirty="0">
                      <a:latin typeface="Century Gothic" panose="020B0502020202020204" pitchFamily="34" charset="0"/>
                    </a:endParaRPr>
                  </a:p>
                </p:txBody>
              </p:sp>
            </p:grpSp>
            <p:grpSp>
              <p:nvGrpSpPr>
                <p:cNvPr id="232" name="Group 26"/>
                <p:cNvGrpSpPr/>
                <p:nvPr/>
              </p:nvGrpSpPr>
              <p:grpSpPr>
                <a:xfrm>
                  <a:off x="8307140" y="4019881"/>
                  <a:ext cx="2162305" cy="2162305"/>
                  <a:chOff x="1033711" y="2679006"/>
                  <a:chExt cx="2162305" cy="2162305"/>
                </a:xfrm>
              </p:grpSpPr>
              <p:sp>
                <p:nvSpPr>
                  <p:cNvPr id="233" name="Rectangle 232"/>
                  <p:cNvSpPr/>
                  <p:nvPr/>
                </p:nvSpPr>
                <p:spPr>
                  <a:xfrm rot="16200000">
                    <a:off x="1033711" y="2679006"/>
                    <a:ext cx="2162305" cy="2162305"/>
                  </a:xfrm>
                  <a:prstGeom prst="rect">
                    <a:avLst/>
                  </a:prstGeom>
                  <a:gradFill flip="none" rotWithShape="1">
                    <a:lin ang="10800000" scaled="1"/>
                    <a:tileRect/>
                  </a:gradFill>
                  <a:ln>
                    <a:noFill/>
                  </a:ln>
                </p:spPr>
                <p:style>
                  <a:lnRef idx="1">
                    <a:schemeClr val="accent1"/>
                  </a:lnRef>
                  <a:fillRef idx="3">
                    <a:schemeClr val="accent1"/>
                  </a:fillRef>
                  <a:effectRef idx="2">
                    <a:schemeClr val="accent1"/>
                  </a:effectRef>
                  <a:fontRef idx="minor">
                    <a:schemeClr val="lt1"/>
                  </a:fontRef>
                </p:style>
              </p:sp>
              <p:sp>
                <p:nvSpPr>
                  <p:cNvPr id="234" name="Rectangle 233"/>
                  <p:cNvSpPr/>
                  <p:nvPr/>
                </p:nvSpPr>
                <p:spPr>
                  <a:xfrm rot="21600000">
                    <a:off x="1033711" y="2679006"/>
                    <a:ext cx="2162305" cy="216230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endParaRPr lang="en-US" sz="1900" kern="1200" dirty="0">
                      <a:latin typeface="Century Gothic" panose="020B0502020202020204" pitchFamily="34" charset="0"/>
                    </a:endParaRPr>
                  </a:p>
                </p:txBody>
              </p:sp>
            </p:grpSp>
          </p:grpSp>
        </p:grpSp>
        <p:grpSp>
          <p:nvGrpSpPr>
            <p:cNvPr id="212" name="Group 10"/>
            <p:cNvGrpSpPr/>
            <p:nvPr/>
          </p:nvGrpSpPr>
          <p:grpSpPr>
            <a:xfrm>
              <a:off x="3642357" y="2752343"/>
              <a:ext cx="1828800" cy="1981200"/>
              <a:chOff x="-1600200" y="2819400"/>
              <a:chExt cx="1828800" cy="1981200"/>
            </a:xfrm>
          </p:grpSpPr>
          <p:sp>
            <p:nvSpPr>
              <p:cNvPr id="217" name="Circular Arrow 216"/>
              <p:cNvSpPr/>
              <p:nvPr/>
            </p:nvSpPr>
            <p:spPr>
              <a:xfrm>
                <a:off x="-1600200" y="2819400"/>
                <a:ext cx="1828800" cy="1828800"/>
              </a:xfrm>
              <a:prstGeom prst="circular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solidFill>
                    <a:schemeClr val="tx1"/>
                  </a:solidFill>
                </a:endParaRPr>
              </a:p>
            </p:txBody>
          </p:sp>
          <p:sp>
            <p:nvSpPr>
              <p:cNvPr id="218" name="Circular Arrow 217"/>
              <p:cNvSpPr/>
              <p:nvPr/>
            </p:nvSpPr>
            <p:spPr>
              <a:xfrm rot="10800000">
                <a:off x="-1600200" y="2971800"/>
                <a:ext cx="1828800" cy="1828800"/>
              </a:xfrm>
              <a:prstGeom prst="circular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solidFill>
                    <a:schemeClr val="tx1"/>
                  </a:solidFill>
                </a:endParaRPr>
              </a:p>
            </p:txBody>
          </p:sp>
        </p:grpSp>
        <p:sp>
          <p:nvSpPr>
            <p:cNvPr id="213" name="Rectangle 212"/>
            <p:cNvSpPr/>
            <p:nvPr/>
          </p:nvSpPr>
          <p:spPr>
            <a:xfrm rot="18811167">
              <a:off x="2100675" y="2375738"/>
              <a:ext cx="2685352" cy="438582"/>
            </a:xfrm>
            <a:prstGeom prst="rect">
              <a:avLst/>
            </a:prstGeom>
          </p:spPr>
          <p:txBody>
            <a:bodyPr wrap="none">
              <a:spAutoFit/>
            </a:bodyPr>
            <a:lstStyle/>
            <a:p>
              <a:pPr lvl="0" algn="ctr" defTabSz="844550">
                <a:lnSpc>
                  <a:spcPct val="90000"/>
                </a:lnSpc>
                <a:spcBef>
                  <a:spcPct val="0"/>
                </a:spcBef>
                <a:spcAft>
                  <a:spcPct val="35000"/>
                </a:spcAft>
              </a:pPr>
              <a:r>
                <a:rPr lang="en-US" sz="2400" b="1" dirty="0">
                  <a:solidFill>
                    <a:schemeClr val="bg1"/>
                  </a:solidFill>
                  <a:latin typeface="Century Gothic" panose="020B0502020202020204" pitchFamily="34" charset="0"/>
                </a:rPr>
                <a:t>Multidisciplinary</a:t>
              </a:r>
            </a:p>
          </p:txBody>
        </p:sp>
        <p:sp>
          <p:nvSpPr>
            <p:cNvPr id="214" name="Rectangle 213"/>
            <p:cNvSpPr/>
            <p:nvPr/>
          </p:nvSpPr>
          <p:spPr>
            <a:xfrm rot="2589306">
              <a:off x="4082068" y="2382662"/>
              <a:ext cx="3249608" cy="424732"/>
            </a:xfrm>
            <a:prstGeom prst="rect">
              <a:avLst/>
            </a:prstGeom>
          </p:spPr>
          <p:txBody>
            <a:bodyPr wrap="none">
              <a:spAutoFit/>
            </a:bodyPr>
            <a:lstStyle/>
            <a:p>
              <a:pPr lvl="0" algn="ctr" defTabSz="844550">
                <a:lnSpc>
                  <a:spcPct val="90000"/>
                </a:lnSpc>
                <a:spcBef>
                  <a:spcPct val="0"/>
                </a:spcBef>
                <a:spcAft>
                  <a:spcPct val="35000"/>
                </a:spcAft>
              </a:pPr>
              <a:r>
                <a:rPr lang="en-US" sz="2400" b="1" dirty="0" smtClean="0">
                  <a:solidFill>
                    <a:schemeClr val="bg1"/>
                  </a:solidFill>
                  <a:latin typeface="Century Gothic" panose="020B0502020202020204" pitchFamily="34" charset="0"/>
                </a:rPr>
                <a:t>Cross-organizational</a:t>
              </a:r>
              <a:endParaRPr lang="en-US" sz="2400" b="1" dirty="0">
                <a:solidFill>
                  <a:schemeClr val="bg1"/>
                </a:solidFill>
                <a:latin typeface="Century Gothic" panose="020B0502020202020204" pitchFamily="34" charset="0"/>
              </a:endParaRPr>
            </a:p>
          </p:txBody>
        </p:sp>
        <p:sp>
          <p:nvSpPr>
            <p:cNvPr id="215" name="Rectangle 214"/>
            <p:cNvSpPr/>
            <p:nvPr/>
          </p:nvSpPr>
          <p:spPr>
            <a:xfrm rot="18811167">
              <a:off x="4598234" y="4439570"/>
              <a:ext cx="2217274" cy="886397"/>
            </a:xfrm>
            <a:prstGeom prst="rect">
              <a:avLst/>
            </a:prstGeom>
          </p:spPr>
          <p:txBody>
            <a:bodyPr wrap="none">
              <a:spAutoFit/>
            </a:bodyPr>
            <a:lstStyle/>
            <a:p>
              <a:pPr lvl="0" algn="ctr" defTabSz="844550">
                <a:lnSpc>
                  <a:spcPct val="90000"/>
                </a:lnSpc>
                <a:spcBef>
                  <a:spcPct val="0"/>
                </a:spcBef>
                <a:spcAft>
                  <a:spcPct val="35000"/>
                </a:spcAft>
              </a:pPr>
              <a:r>
                <a:rPr lang="en-US" sz="2400" b="1" dirty="0" smtClean="0">
                  <a:solidFill>
                    <a:schemeClr val="bg1"/>
                  </a:solidFill>
                  <a:latin typeface="Century Gothic" panose="020B0502020202020204" pitchFamily="34" charset="0"/>
                </a:rPr>
                <a:t>Wide-ranging</a:t>
              </a:r>
            </a:p>
            <a:p>
              <a:pPr lvl="0" algn="ctr" defTabSz="844550">
                <a:lnSpc>
                  <a:spcPct val="90000"/>
                </a:lnSpc>
                <a:spcBef>
                  <a:spcPct val="0"/>
                </a:spcBef>
                <a:spcAft>
                  <a:spcPct val="35000"/>
                </a:spcAft>
              </a:pPr>
              <a:r>
                <a:rPr lang="en-US" sz="2400" b="1" dirty="0" smtClean="0">
                  <a:solidFill>
                    <a:schemeClr val="bg1"/>
                  </a:solidFill>
                  <a:latin typeface="Century Gothic" panose="020B0502020202020204" pitchFamily="34" charset="0"/>
                </a:rPr>
                <a:t>Applications</a:t>
              </a:r>
              <a:endParaRPr lang="en-US" sz="2400" b="1" dirty="0">
                <a:solidFill>
                  <a:schemeClr val="bg1"/>
                </a:solidFill>
                <a:latin typeface="Century Gothic" panose="020B0502020202020204" pitchFamily="34" charset="0"/>
              </a:endParaRPr>
            </a:p>
          </p:txBody>
        </p:sp>
        <p:sp>
          <p:nvSpPr>
            <p:cNvPr id="216" name="Rectangle 215"/>
            <p:cNvSpPr/>
            <p:nvPr/>
          </p:nvSpPr>
          <p:spPr>
            <a:xfrm rot="2589306">
              <a:off x="2058737" y="4439569"/>
              <a:ext cx="2771913" cy="886397"/>
            </a:xfrm>
            <a:prstGeom prst="rect">
              <a:avLst/>
            </a:prstGeom>
          </p:spPr>
          <p:txBody>
            <a:bodyPr wrap="none">
              <a:spAutoFit/>
            </a:bodyPr>
            <a:lstStyle/>
            <a:p>
              <a:pPr lvl="0" algn="ctr" defTabSz="844550">
                <a:lnSpc>
                  <a:spcPct val="90000"/>
                </a:lnSpc>
                <a:spcBef>
                  <a:spcPct val="0"/>
                </a:spcBef>
                <a:spcAft>
                  <a:spcPct val="35000"/>
                </a:spcAft>
              </a:pPr>
              <a:r>
                <a:rPr lang="en-US" sz="2400" b="1" dirty="0" smtClean="0">
                  <a:solidFill>
                    <a:schemeClr val="bg1"/>
                  </a:solidFill>
                  <a:latin typeface="Century Gothic" panose="020B0502020202020204" pitchFamily="34" charset="0"/>
                </a:rPr>
                <a:t>Leverage Existing</a:t>
              </a:r>
            </a:p>
            <a:p>
              <a:pPr lvl="0" algn="ctr" defTabSz="844550">
                <a:lnSpc>
                  <a:spcPct val="90000"/>
                </a:lnSpc>
                <a:spcBef>
                  <a:spcPct val="0"/>
                </a:spcBef>
                <a:spcAft>
                  <a:spcPct val="35000"/>
                </a:spcAft>
              </a:pPr>
              <a:r>
                <a:rPr lang="en-US" sz="2400" b="1" dirty="0" smtClean="0">
                  <a:solidFill>
                    <a:schemeClr val="bg1"/>
                  </a:solidFill>
                  <a:latin typeface="Century Gothic" panose="020B0502020202020204" pitchFamily="34" charset="0"/>
                </a:rPr>
                <a:t>Procedures</a:t>
              </a:r>
              <a:endParaRPr lang="en-US" sz="2400" b="1" dirty="0">
                <a:solidFill>
                  <a:schemeClr val="bg1"/>
                </a:solidFill>
                <a:latin typeface="Century Gothic" panose="020B0502020202020204" pitchFamily="34" charset="0"/>
              </a:endParaRPr>
            </a:p>
          </p:txBody>
        </p:sp>
      </p:grpSp>
      <p:grpSp>
        <p:nvGrpSpPr>
          <p:cNvPr id="260" name="Group 259"/>
          <p:cNvGrpSpPr/>
          <p:nvPr/>
        </p:nvGrpSpPr>
        <p:grpSpPr>
          <a:xfrm>
            <a:off x="991272" y="14024720"/>
            <a:ext cx="10225136" cy="6912768"/>
            <a:chOff x="991272" y="14024720"/>
            <a:chExt cx="10225136" cy="6912768"/>
          </a:xfrm>
        </p:grpSpPr>
        <p:grpSp>
          <p:nvGrpSpPr>
            <p:cNvPr id="259" name="Group 258"/>
            <p:cNvGrpSpPr/>
            <p:nvPr/>
          </p:nvGrpSpPr>
          <p:grpSpPr>
            <a:xfrm>
              <a:off x="991272" y="17121064"/>
              <a:ext cx="10225136" cy="3816424"/>
              <a:chOff x="991272" y="17121064"/>
              <a:chExt cx="10225136" cy="3816424"/>
            </a:xfrm>
          </p:grpSpPr>
          <p:sp>
            <p:nvSpPr>
              <p:cNvPr id="137" name="Up-Down Arrow 136"/>
              <p:cNvSpPr/>
              <p:nvPr/>
            </p:nvSpPr>
            <p:spPr>
              <a:xfrm>
                <a:off x="5720122" y="17121064"/>
                <a:ext cx="455726" cy="684401"/>
              </a:xfrm>
              <a:prstGeom prst="up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600"/>
              </a:p>
            </p:txBody>
          </p:sp>
          <p:grpSp>
            <p:nvGrpSpPr>
              <p:cNvPr id="138" name="Group 80"/>
              <p:cNvGrpSpPr/>
              <p:nvPr/>
            </p:nvGrpSpPr>
            <p:grpSpPr>
              <a:xfrm>
                <a:off x="991272" y="17805465"/>
                <a:ext cx="10225136" cy="3132023"/>
                <a:chOff x="315183" y="4156918"/>
                <a:chExt cx="8522285" cy="2446867"/>
              </a:xfrm>
            </p:grpSpPr>
            <p:sp>
              <p:nvSpPr>
                <p:cNvPr id="207" name="Rectangle 206"/>
                <p:cNvSpPr/>
                <p:nvPr/>
              </p:nvSpPr>
              <p:spPr>
                <a:xfrm>
                  <a:off x="315183" y="4156918"/>
                  <a:ext cx="8522285" cy="34544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cap="small" dirty="0" smtClean="0">
                      <a:latin typeface="Century Gothic" panose="020B0502020202020204" pitchFamily="34" charset="0"/>
                    </a:rPr>
                    <a:t>Advisory Council (Review &amp; Advise)</a:t>
                  </a:r>
                  <a:endParaRPr lang="en-US" sz="3200" b="1" cap="small" dirty="0">
                    <a:latin typeface="Century Gothic" panose="020B0502020202020204" pitchFamily="34" charset="0"/>
                  </a:endParaRPr>
                </a:p>
              </p:txBody>
            </p:sp>
            <p:sp>
              <p:nvSpPr>
                <p:cNvPr id="208" name="Rectangle 207"/>
                <p:cNvSpPr/>
                <p:nvPr/>
              </p:nvSpPr>
              <p:spPr>
                <a:xfrm>
                  <a:off x="315183" y="4495801"/>
                  <a:ext cx="8522285" cy="2107984"/>
                </a:xfrm>
                <a:prstGeom prst="rect">
                  <a:avLst/>
                </a:prstGeom>
                <a:solidFill>
                  <a:schemeClr val="bg1"/>
                </a:solidFill>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grpSp>
          <p:sp>
            <p:nvSpPr>
              <p:cNvPr id="139" name="TextBox 138"/>
              <p:cNvSpPr txBox="1"/>
              <p:nvPr/>
            </p:nvSpPr>
            <p:spPr>
              <a:xfrm>
                <a:off x="2791472" y="17193072"/>
                <a:ext cx="6143028" cy="523220"/>
              </a:xfrm>
              <a:prstGeom prst="rect">
                <a:avLst/>
              </a:prstGeom>
              <a:noFill/>
            </p:spPr>
            <p:txBody>
              <a:bodyPr wrap="none" rtlCol="0">
                <a:spAutoFit/>
              </a:bodyPr>
              <a:lstStyle/>
              <a:p>
                <a:r>
                  <a:rPr lang="en-US" sz="2800" b="1" cap="small" dirty="0" smtClean="0">
                    <a:latin typeface="Century Gothic" panose="020B0502020202020204" pitchFamily="34" charset="0"/>
                  </a:rPr>
                  <a:t>Communication         Accountability</a:t>
                </a:r>
                <a:endParaRPr lang="en-US" sz="2800" b="1" cap="small" dirty="0">
                  <a:latin typeface="Century Gothic" panose="020B0502020202020204" pitchFamily="34" charset="0"/>
                </a:endParaRPr>
              </a:p>
            </p:txBody>
          </p:sp>
          <p:grpSp>
            <p:nvGrpSpPr>
              <p:cNvPr id="143" name="Group 86"/>
              <p:cNvGrpSpPr/>
              <p:nvPr/>
            </p:nvGrpSpPr>
            <p:grpSpPr>
              <a:xfrm>
                <a:off x="5887816" y="18314063"/>
                <a:ext cx="1024818" cy="1236168"/>
                <a:chOff x="3634176" y="1281408"/>
                <a:chExt cx="847726" cy="1022554"/>
              </a:xfrm>
            </p:grpSpPr>
            <p:sp>
              <p:nvSpPr>
                <p:cNvPr id="199" name="Rectangle 198"/>
                <p:cNvSpPr/>
                <p:nvPr/>
              </p:nvSpPr>
              <p:spPr>
                <a:xfrm>
                  <a:off x="3634176" y="1996185"/>
                  <a:ext cx="847726" cy="307777"/>
                </a:xfrm>
                <a:prstGeom prst="rect">
                  <a:avLst/>
                </a:prstGeom>
                <a:solidFill>
                  <a:schemeClr val="accent1">
                    <a:lumMod val="20000"/>
                    <a:lumOff val="80000"/>
                  </a:schemeClr>
                </a:solidFill>
              </p:spPr>
              <p:txBody>
                <a:bodyPr wrap="square" lIns="0" tIns="0" rIns="0" bIns="0">
                  <a:spAutoFit/>
                </a:bodyPr>
                <a:lstStyle/>
                <a:p>
                  <a:r>
                    <a:rPr lang="en-US" sz="1200" b="1" dirty="0" smtClean="0"/>
                    <a:t>G. An, MD </a:t>
                  </a:r>
                </a:p>
                <a:p>
                  <a:r>
                    <a:rPr lang="en-US" sz="1200" dirty="0" smtClean="0"/>
                    <a:t>U. </a:t>
                  </a:r>
                  <a:r>
                    <a:rPr lang="en-US" sz="1200" dirty="0"/>
                    <a:t>of Chicago</a:t>
                  </a:r>
                </a:p>
              </p:txBody>
            </p:sp>
            <p:pic>
              <p:nvPicPr>
                <p:cNvPr id="200" name="Picture 8" descr="Gary An"/>
                <p:cNvPicPr>
                  <a:picLocks noChangeAspect="1" noChangeArrowheads="1"/>
                </p:cNvPicPr>
                <p:nvPr/>
              </p:nvPicPr>
              <p:blipFill>
                <a:blip r:embed="rId19" cstate="print">
                  <a:extLst>
                    <a:ext uri="{28A0092B-C50C-407E-A947-70E740481C1C}">
                      <a14:useLocalDpi xmlns:a14="http://schemas.microsoft.com/office/drawing/2010/main" xmlns="" val="0"/>
                    </a:ext>
                  </a:extLst>
                </a:blip>
                <a:srcRect/>
                <a:stretch>
                  <a:fillRect/>
                </a:stretch>
              </p:blipFill>
              <p:spPr bwMode="auto">
                <a:xfrm>
                  <a:off x="3752676" y="1281408"/>
                  <a:ext cx="596277" cy="680750"/>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149" name="Group 92"/>
              <p:cNvGrpSpPr/>
              <p:nvPr/>
            </p:nvGrpSpPr>
            <p:grpSpPr>
              <a:xfrm>
                <a:off x="2935488" y="19684690"/>
                <a:ext cx="1656184" cy="1215656"/>
                <a:chOff x="1924315" y="4056003"/>
                <a:chExt cx="1369991" cy="1005585"/>
              </a:xfrm>
            </p:grpSpPr>
            <p:sp>
              <p:nvSpPr>
                <p:cNvPr id="187" name="Rectangle 186"/>
                <p:cNvSpPr/>
                <p:nvPr/>
              </p:nvSpPr>
              <p:spPr>
                <a:xfrm>
                  <a:off x="1924315" y="4756078"/>
                  <a:ext cx="1369991" cy="305510"/>
                </a:xfrm>
                <a:prstGeom prst="rect">
                  <a:avLst/>
                </a:prstGeom>
                <a:solidFill>
                  <a:schemeClr val="accent1">
                    <a:lumMod val="20000"/>
                    <a:lumOff val="80000"/>
                  </a:schemeClr>
                </a:solidFill>
              </p:spPr>
              <p:txBody>
                <a:bodyPr wrap="square" lIns="0" tIns="0" rIns="0" bIns="0">
                  <a:spAutoFit/>
                </a:bodyPr>
                <a:lstStyle/>
                <a:p>
                  <a:r>
                    <a:rPr lang="en-US" sz="1200" b="1" dirty="0" smtClean="0"/>
                    <a:t>D. </a:t>
                  </a:r>
                  <a:r>
                    <a:rPr lang="en-US" sz="1200" b="1" dirty="0" err="1"/>
                    <a:t>Eckmann</a:t>
                  </a:r>
                  <a:r>
                    <a:rPr lang="en-US" sz="1200" b="1" dirty="0"/>
                    <a:t>, M.D., Ph.D</a:t>
                  </a:r>
                  <a:r>
                    <a:rPr lang="en-US" sz="1200" b="1" dirty="0" smtClean="0"/>
                    <a:t>.</a:t>
                  </a:r>
                </a:p>
                <a:p>
                  <a:r>
                    <a:rPr lang="en-US" sz="1200" dirty="0"/>
                    <a:t>University of Pennsylvania</a:t>
                  </a:r>
                </a:p>
              </p:txBody>
            </p:sp>
            <p:pic>
              <p:nvPicPr>
                <p:cNvPr id="188" name="Picture 26" descr="David Eckmann"/>
                <p:cNvPicPr>
                  <a:picLocks noChangeAspect="1" noChangeArrowheads="1"/>
                </p:cNvPicPr>
                <p:nvPr/>
              </p:nvPicPr>
              <p:blipFill rotWithShape="1">
                <a:blip r:embed="rId20" cstate="print">
                  <a:extLst>
                    <a:ext uri="{28A0092B-C50C-407E-A947-70E740481C1C}">
                      <a14:useLocalDpi xmlns:a14="http://schemas.microsoft.com/office/drawing/2010/main" xmlns="" val="0"/>
                    </a:ext>
                  </a:extLst>
                </a:blip>
                <a:srcRect b="25871"/>
                <a:stretch/>
              </p:blipFill>
              <p:spPr bwMode="auto">
                <a:xfrm>
                  <a:off x="2300088" y="4056003"/>
                  <a:ext cx="609600" cy="677841"/>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150" name="Group 93"/>
              <p:cNvGrpSpPr/>
              <p:nvPr/>
            </p:nvGrpSpPr>
            <p:grpSpPr>
              <a:xfrm>
                <a:off x="2906343" y="18358179"/>
                <a:ext cx="1105420" cy="1199660"/>
                <a:chOff x="180465" y="3850428"/>
                <a:chExt cx="914400" cy="992354"/>
              </a:xfrm>
            </p:grpSpPr>
            <p:sp>
              <p:nvSpPr>
                <p:cNvPr id="185" name="Rectangle 184"/>
                <p:cNvSpPr/>
                <p:nvPr/>
              </p:nvSpPr>
              <p:spPr>
                <a:xfrm>
                  <a:off x="180465" y="4537272"/>
                  <a:ext cx="914400" cy="305510"/>
                </a:xfrm>
                <a:prstGeom prst="rect">
                  <a:avLst/>
                </a:prstGeom>
                <a:solidFill>
                  <a:schemeClr val="accent1">
                    <a:lumMod val="20000"/>
                    <a:lumOff val="80000"/>
                  </a:schemeClr>
                </a:solidFill>
              </p:spPr>
              <p:txBody>
                <a:bodyPr wrap="square" lIns="0" tIns="0" rIns="0" bIns="0">
                  <a:spAutoFit/>
                </a:bodyPr>
                <a:lstStyle/>
                <a:p>
                  <a:r>
                    <a:rPr lang="en-US" sz="1200" b="1" dirty="0" smtClean="0"/>
                    <a:t>J. </a:t>
                  </a:r>
                  <a:r>
                    <a:rPr lang="en-US" sz="1200" b="1" dirty="0"/>
                    <a:t>Bischoff, </a:t>
                  </a:r>
                  <a:r>
                    <a:rPr lang="en-US" sz="1200" b="1" dirty="0" smtClean="0"/>
                    <a:t>Ph.D.</a:t>
                  </a:r>
                </a:p>
                <a:p>
                  <a:r>
                    <a:rPr lang="en-US" sz="1200" dirty="0" smtClean="0"/>
                    <a:t>Zimmer</a:t>
                  </a:r>
                </a:p>
              </p:txBody>
            </p:sp>
            <p:pic>
              <p:nvPicPr>
                <p:cNvPr id="186" name="Picture 28" descr="http://www.me.sc.edu/fs/images/bischoff-jeff.jpg"/>
                <p:cNvPicPr>
                  <a:picLocks noChangeAspect="1" noChangeArrowheads="1"/>
                </p:cNvPicPr>
                <p:nvPr/>
              </p:nvPicPr>
              <p:blipFill rotWithShape="1">
                <a:blip r:embed="rId21" cstate="print">
                  <a:extLst>
                    <a:ext uri="{28A0092B-C50C-407E-A947-70E740481C1C}">
                      <a14:useLocalDpi xmlns:a14="http://schemas.microsoft.com/office/drawing/2010/main" xmlns="" val="0"/>
                    </a:ext>
                  </a:extLst>
                </a:blip>
                <a:srcRect t="4999" b="14867"/>
                <a:stretch/>
              </p:blipFill>
              <p:spPr bwMode="auto">
                <a:xfrm>
                  <a:off x="353897" y="3850428"/>
                  <a:ext cx="588568" cy="640080"/>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151" name="Group 95"/>
              <p:cNvGrpSpPr/>
              <p:nvPr/>
            </p:nvGrpSpPr>
            <p:grpSpPr>
              <a:xfrm>
                <a:off x="1365369" y="19647837"/>
                <a:ext cx="1354095" cy="1224409"/>
                <a:chOff x="1380550" y="4037840"/>
                <a:chExt cx="1120102" cy="1012826"/>
              </a:xfrm>
            </p:grpSpPr>
            <p:sp>
              <p:nvSpPr>
                <p:cNvPr id="183" name="Rectangle 182"/>
                <p:cNvSpPr/>
                <p:nvPr/>
              </p:nvSpPr>
              <p:spPr>
                <a:xfrm>
                  <a:off x="1380550" y="4745156"/>
                  <a:ext cx="1120102" cy="305510"/>
                </a:xfrm>
                <a:prstGeom prst="rect">
                  <a:avLst/>
                </a:prstGeom>
                <a:solidFill>
                  <a:schemeClr val="accent1">
                    <a:lumMod val="20000"/>
                    <a:lumOff val="80000"/>
                  </a:schemeClr>
                </a:solidFill>
              </p:spPr>
              <p:txBody>
                <a:bodyPr wrap="square" lIns="0" tIns="0" rIns="0" bIns="0">
                  <a:spAutoFit/>
                </a:bodyPr>
                <a:lstStyle/>
                <a:p>
                  <a:r>
                    <a:rPr lang="en-US" sz="1200" b="1" dirty="0" smtClean="0"/>
                    <a:t>A. </a:t>
                  </a:r>
                  <a:r>
                    <a:rPr lang="en-US" sz="1200" b="1" dirty="0"/>
                    <a:t>Hunt, Ph.D</a:t>
                  </a:r>
                  <a:r>
                    <a:rPr lang="en-US" sz="1200" b="1" dirty="0" smtClean="0"/>
                    <a:t>.</a:t>
                  </a:r>
                </a:p>
                <a:p>
                  <a:r>
                    <a:rPr lang="en-US" sz="1200" dirty="0" smtClean="0"/>
                    <a:t>U. </a:t>
                  </a:r>
                  <a:r>
                    <a:rPr lang="en-US" sz="1200" dirty="0"/>
                    <a:t>of California, </a:t>
                  </a:r>
                  <a:r>
                    <a:rPr lang="en-US" sz="1200" dirty="0" smtClean="0"/>
                    <a:t>SF</a:t>
                  </a:r>
                </a:p>
              </p:txBody>
            </p:sp>
            <p:pic>
              <p:nvPicPr>
                <p:cNvPr id="184" name="Picture 32" descr="Anthony Hunt"/>
                <p:cNvPicPr>
                  <a:picLocks noChangeAspect="1" noChangeArrowheads="1"/>
                </p:cNvPicPr>
                <p:nvPr/>
              </p:nvPicPr>
              <p:blipFill rotWithShape="1">
                <a:blip r:embed="rId22" cstate="print">
                  <a:extLst>
                    <a:ext uri="{28A0092B-C50C-407E-A947-70E740481C1C}">
                      <a14:useLocalDpi xmlns:a14="http://schemas.microsoft.com/office/drawing/2010/main" xmlns="" val="0"/>
                    </a:ext>
                  </a:extLst>
                </a:blip>
                <a:srcRect t="6931" b="20332"/>
                <a:stretch/>
              </p:blipFill>
              <p:spPr bwMode="auto">
                <a:xfrm>
                  <a:off x="1594446" y="4037840"/>
                  <a:ext cx="681540" cy="665101"/>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153" name="Group 97"/>
              <p:cNvGrpSpPr/>
              <p:nvPr/>
            </p:nvGrpSpPr>
            <p:grpSpPr>
              <a:xfrm>
                <a:off x="8913449" y="18358179"/>
                <a:ext cx="1566144" cy="1194797"/>
                <a:chOff x="6019745" y="3699675"/>
                <a:chExt cx="1295509" cy="988332"/>
              </a:xfrm>
            </p:grpSpPr>
            <p:sp>
              <p:nvSpPr>
                <p:cNvPr id="179" name="Rectangle 178"/>
                <p:cNvSpPr/>
                <p:nvPr/>
              </p:nvSpPr>
              <p:spPr>
                <a:xfrm>
                  <a:off x="6019745" y="4382497"/>
                  <a:ext cx="1295509" cy="305510"/>
                </a:xfrm>
                <a:prstGeom prst="rect">
                  <a:avLst/>
                </a:prstGeom>
                <a:solidFill>
                  <a:schemeClr val="accent1">
                    <a:lumMod val="20000"/>
                    <a:lumOff val="80000"/>
                  </a:schemeClr>
                </a:solidFill>
              </p:spPr>
              <p:txBody>
                <a:bodyPr wrap="square" lIns="0" tIns="0" rIns="0" bIns="0">
                  <a:spAutoFit/>
                </a:bodyPr>
                <a:lstStyle/>
                <a:p>
                  <a:r>
                    <a:rPr lang="en-US" sz="1200" b="1" dirty="0" smtClean="0"/>
                    <a:t>V. </a:t>
                  </a:r>
                  <a:r>
                    <a:rPr lang="en-US" sz="1200" b="1" dirty="0" err="1"/>
                    <a:t>Marmarelis</a:t>
                  </a:r>
                  <a:r>
                    <a:rPr lang="en-US" sz="1200" b="1" dirty="0"/>
                    <a:t>, Ph.D. </a:t>
                  </a:r>
                  <a:endParaRPr lang="en-US" sz="1200" b="1" dirty="0" smtClean="0"/>
                </a:p>
                <a:p>
                  <a:r>
                    <a:rPr lang="en-US" sz="1200" dirty="0" smtClean="0"/>
                    <a:t>U. of Southern California</a:t>
                  </a:r>
                </a:p>
              </p:txBody>
            </p:sp>
            <p:pic>
              <p:nvPicPr>
                <p:cNvPr id="180" name="Picture 36" descr="Vasilis Marmarelis"/>
                <p:cNvPicPr>
                  <a:picLocks noChangeAspect="1" noChangeArrowheads="1"/>
                </p:cNvPicPr>
                <p:nvPr/>
              </p:nvPicPr>
              <p:blipFill rotWithShape="1">
                <a:blip r:embed="rId23" cstate="print">
                  <a:extLst>
                    <a:ext uri="{28A0092B-C50C-407E-A947-70E740481C1C}">
                      <a14:useLocalDpi xmlns:a14="http://schemas.microsoft.com/office/drawing/2010/main" xmlns="" val="0"/>
                    </a:ext>
                  </a:extLst>
                </a:blip>
                <a:srcRect b="16947"/>
                <a:stretch/>
              </p:blipFill>
              <p:spPr bwMode="auto">
                <a:xfrm>
                  <a:off x="6221451" y="3699675"/>
                  <a:ext cx="751893" cy="640080"/>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154" name="Group 98"/>
              <p:cNvGrpSpPr/>
              <p:nvPr/>
            </p:nvGrpSpPr>
            <p:grpSpPr>
              <a:xfrm>
                <a:off x="6700880" y="19604203"/>
                <a:ext cx="1536703" cy="1281480"/>
                <a:chOff x="6255046" y="4863573"/>
                <a:chExt cx="1271155" cy="1060036"/>
              </a:xfrm>
            </p:grpSpPr>
            <p:sp>
              <p:nvSpPr>
                <p:cNvPr id="177" name="Rectangle 176"/>
                <p:cNvSpPr/>
                <p:nvPr/>
              </p:nvSpPr>
              <p:spPr>
                <a:xfrm>
                  <a:off x="6255046" y="5618099"/>
                  <a:ext cx="1271155" cy="305510"/>
                </a:xfrm>
                <a:prstGeom prst="rect">
                  <a:avLst/>
                </a:prstGeom>
                <a:solidFill>
                  <a:schemeClr val="accent1">
                    <a:lumMod val="20000"/>
                    <a:lumOff val="80000"/>
                  </a:schemeClr>
                </a:solidFill>
              </p:spPr>
              <p:txBody>
                <a:bodyPr wrap="none" lIns="0" tIns="0" rIns="0" bIns="0">
                  <a:spAutoFit/>
                </a:bodyPr>
                <a:lstStyle/>
                <a:p>
                  <a:r>
                    <a:rPr lang="en-US" sz="1200" b="1" dirty="0" smtClean="0"/>
                    <a:t>P. </a:t>
                  </a:r>
                  <a:r>
                    <a:rPr lang="en-US" sz="1200" b="1" dirty="0" err="1"/>
                    <a:t>Pathmanathan</a:t>
                  </a:r>
                  <a:r>
                    <a:rPr lang="en-US" sz="1200" b="1" dirty="0"/>
                    <a:t>, Ph.D. </a:t>
                  </a:r>
                  <a:endParaRPr lang="en-US" sz="1200" b="1" dirty="0" smtClean="0"/>
                </a:p>
                <a:p>
                  <a:r>
                    <a:rPr lang="en-US" sz="1200" dirty="0" smtClean="0"/>
                    <a:t>FDA</a:t>
                  </a:r>
                </a:p>
              </p:txBody>
            </p:sp>
            <p:pic>
              <p:nvPicPr>
                <p:cNvPr id="178" name="Picture 38" descr="Pras Pathmanathan"/>
                <p:cNvPicPr>
                  <a:picLocks noChangeAspect="1" noChangeArrowheads="1"/>
                </p:cNvPicPr>
                <p:nvPr/>
              </p:nvPicPr>
              <p:blipFill rotWithShape="1">
                <a:blip r:embed="rId24" cstate="print">
                  <a:extLst>
                    <a:ext uri="{28A0092B-C50C-407E-A947-70E740481C1C}">
                      <a14:useLocalDpi xmlns:a14="http://schemas.microsoft.com/office/drawing/2010/main" xmlns="" val="0"/>
                    </a:ext>
                  </a:extLst>
                </a:blip>
                <a:srcRect t="4387" b="16191"/>
                <a:stretch/>
              </p:blipFill>
              <p:spPr bwMode="auto">
                <a:xfrm>
                  <a:off x="6582652" y="4863573"/>
                  <a:ext cx="641684" cy="726240"/>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155" name="Group 99"/>
              <p:cNvGrpSpPr/>
              <p:nvPr/>
            </p:nvGrpSpPr>
            <p:grpSpPr>
              <a:xfrm>
                <a:off x="4500215" y="18358176"/>
                <a:ext cx="908454" cy="1198394"/>
                <a:chOff x="6830909" y="4876800"/>
                <a:chExt cx="751470" cy="991308"/>
              </a:xfrm>
            </p:grpSpPr>
            <p:sp>
              <p:nvSpPr>
                <p:cNvPr id="175" name="Rectangle 174"/>
                <p:cNvSpPr/>
                <p:nvPr/>
              </p:nvSpPr>
              <p:spPr>
                <a:xfrm>
                  <a:off x="6830909" y="5562598"/>
                  <a:ext cx="751470" cy="305510"/>
                </a:xfrm>
                <a:prstGeom prst="rect">
                  <a:avLst/>
                </a:prstGeom>
                <a:solidFill>
                  <a:schemeClr val="accent1">
                    <a:lumMod val="20000"/>
                    <a:lumOff val="80000"/>
                  </a:schemeClr>
                </a:solidFill>
              </p:spPr>
              <p:txBody>
                <a:bodyPr wrap="none" lIns="0" tIns="0" rIns="0" bIns="0">
                  <a:spAutoFit/>
                </a:bodyPr>
                <a:lstStyle/>
                <a:p>
                  <a:r>
                    <a:rPr lang="en-US" sz="1200" b="1" dirty="0" smtClean="0"/>
                    <a:t>G. </a:t>
                  </a:r>
                  <a:r>
                    <a:rPr lang="en-US" sz="1200" b="1" dirty="0"/>
                    <a:t>Peng, Ph.D</a:t>
                  </a:r>
                  <a:r>
                    <a:rPr lang="en-US" sz="1200" b="1" dirty="0" smtClean="0"/>
                    <a:t>.</a:t>
                  </a:r>
                </a:p>
                <a:p>
                  <a:r>
                    <a:rPr lang="en-US" sz="1200" dirty="0" smtClean="0"/>
                    <a:t>NIH</a:t>
                  </a:r>
                </a:p>
              </p:txBody>
            </p:sp>
            <p:pic>
              <p:nvPicPr>
                <p:cNvPr id="176" name="Picture 40" descr="Grace Peng"/>
                <p:cNvPicPr>
                  <a:picLocks noChangeAspect="1" noChangeArrowheads="1"/>
                </p:cNvPicPr>
                <p:nvPr/>
              </p:nvPicPr>
              <p:blipFill rotWithShape="1">
                <a:blip r:embed="rId25" cstate="print">
                  <a:extLst>
                    <a:ext uri="{28A0092B-C50C-407E-A947-70E740481C1C}">
                      <a14:useLocalDpi xmlns:a14="http://schemas.microsoft.com/office/drawing/2010/main" xmlns="" val="0"/>
                    </a:ext>
                  </a:extLst>
                </a:blip>
                <a:srcRect b="18705"/>
                <a:stretch/>
              </p:blipFill>
              <p:spPr bwMode="auto">
                <a:xfrm>
                  <a:off x="6879844" y="4876800"/>
                  <a:ext cx="629882" cy="640080"/>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156" name="Group 100"/>
              <p:cNvGrpSpPr/>
              <p:nvPr/>
            </p:nvGrpSpPr>
            <p:grpSpPr>
              <a:xfrm>
                <a:off x="8480615" y="19652697"/>
                <a:ext cx="1077663" cy="1262874"/>
                <a:chOff x="6032193" y="3348010"/>
                <a:chExt cx="891439" cy="1044645"/>
              </a:xfrm>
            </p:grpSpPr>
            <p:sp>
              <p:nvSpPr>
                <p:cNvPr id="173" name="Rectangle 172"/>
                <p:cNvSpPr/>
                <p:nvPr/>
              </p:nvSpPr>
              <p:spPr>
                <a:xfrm>
                  <a:off x="6032193" y="4087145"/>
                  <a:ext cx="891439" cy="305510"/>
                </a:xfrm>
                <a:prstGeom prst="rect">
                  <a:avLst/>
                </a:prstGeom>
                <a:solidFill>
                  <a:schemeClr val="accent1">
                    <a:lumMod val="20000"/>
                    <a:lumOff val="80000"/>
                  </a:schemeClr>
                </a:solidFill>
              </p:spPr>
              <p:txBody>
                <a:bodyPr wrap="square" lIns="0" tIns="0" rIns="0" bIns="0">
                  <a:spAutoFit/>
                </a:bodyPr>
                <a:lstStyle/>
                <a:p>
                  <a:r>
                    <a:rPr lang="en-US" sz="1200" b="1" dirty="0" smtClean="0"/>
                    <a:t>M. </a:t>
                  </a:r>
                  <a:r>
                    <a:rPr lang="en-US" sz="1200" b="1" dirty="0"/>
                    <a:t>Steele, Ph.D. </a:t>
                  </a:r>
                  <a:endParaRPr lang="en-US" sz="1200" b="1" dirty="0" smtClean="0"/>
                </a:p>
                <a:p>
                  <a:r>
                    <a:rPr lang="en-US" sz="1200" dirty="0" smtClean="0"/>
                    <a:t>NASA</a:t>
                  </a:r>
                </a:p>
              </p:txBody>
            </p:sp>
            <p:pic>
              <p:nvPicPr>
                <p:cNvPr id="174" name="Picture 42" descr="Martin Steele"/>
                <p:cNvPicPr>
                  <a:picLocks noChangeAspect="1" noChangeArrowheads="1"/>
                </p:cNvPicPr>
                <p:nvPr/>
              </p:nvPicPr>
              <p:blipFill rotWithShape="1">
                <a:blip r:embed="rId26" cstate="print">
                  <a:extLst>
                    <a:ext uri="{28A0092B-C50C-407E-A947-70E740481C1C}">
                      <a14:useLocalDpi xmlns:a14="http://schemas.microsoft.com/office/drawing/2010/main" xmlns="" val="0"/>
                    </a:ext>
                  </a:extLst>
                </a:blip>
                <a:srcRect t="7028" b="15405"/>
                <a:stretch/>
              </p:blipFill>
              <p:spPr bwMode="auto">
                <a:xfrm>
                  <a:off x="6151340" y="3348010"/>
                  <a:ext cx="653143" cy="709268"/>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158" name="Group 102"/>
              <p:cNvGrpSpPr/>
              <p:nvPr/>
            </p:nvGrpSpPr>
            <p:grpSpPr>
              <a:xfrm>
                <a:off x="9781002" y="19604203"/>
                <a:ext cx="1130887" cy="1238425"/>
                <a:chOff x="4437719" y="4507914"/>
                <a:chExt cx="935466" cy="1024421"/>
              </a:xfrm>
            </p:grpSpPr>
            <p:sp>
              <p:nvSpPr>
                <p:cNvPr id="169" name="Rectangle 168"/>
                <p:cNvSpPr/>
                <p:nvPr/>
              </p:nvSpPr>
              <p:spPr>
                <a:xfrm>
                  <a:off x="4437719" y="5226825"/>
                  <a:ext cx="935466" cy="305510"/>
                </a:xfrm>
                <a:prstGeom prst="rect">
                  <a:avLst/>
                </a:prstGeom>
                <a:solidFill>
                  <a:schemeClr val="accent1">
                    <a:lumMod val="20000"/>
                    <a:lumOff val="80000"/>
                  </a:schemeClr>
                </a:solidFill>
              </p:spPr>
              <p:txBody>
                <a:bodyPr wrap="none" lIns="0" tIns="0" rIns="0" bIns="0">
                  <a:spAutoFit/>
                </a:bodyPr>
                <a:lstStyle/>
                <a:p>
                  <a:r>
                    <a:rPr lang="en-US" sz="1200" b="1" dirty="0" smtClean="0"/>
                    <a:t>M. </a:t>
                  </a:r>
                  <a:r>
                    <a:rPr lang="en-US" sz="1200" b="1" dirty="0"/>
                    <a:t>Walton, Ph.D. </a:t>
                  </a:r>
                  <a:endParaRPr lang="en-US" sz="1200" b="1" dirty="0" smtClean="0"/>
                </a:p>
                <a:p>
                  <a:r>
                    <a:rPr lang="en-US" sz="1200" dirty="0" smtClean="0"/>
                    <a:t>Wyle</a:t>
                  </a:r>
                </a:p>
              </p:txBody>
            </p:sp>
            <p:pic>
              <p:nvPicPr>
                <p:cNvPr id="170" name="Picture 46" descr="Marlei Walton"/>
                <p:cNvPicPr>
                  <a:picLocks noChangeAspect="1" noChangeArrowheads="1"/>
                </p:cNvPicPr>
                <p:nvPr/>
              </p:nvPicPr>
              <p:blipFill rotWithShape="1">
                <a:blip r:embed="rId27" cstate="print">
                  <a:extLst>
                    <a:ext uri="{28A0092B-C50C-407E-A947-70E740481C1C}">
                      <a14:useLocalDpi xmlns:a14="http://schemas.microsoft.com/office/drawing/2010/main" xmlns="" val="0"/>
                    </a:ext>
                  </a:extLst>
                </a:blip>
                <a:srcRect b="24999"/>
                <a:stretch/>
              </p:blipFill>
              <p:spPr bwMode="auto">
                <a:xfrm>
                  <a:off x="4529607" y="4507914"/>
                  <a:ext cx="761999" cy="685801"/>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159" name="Group 103"/>
              <p:cNvGrpSpPr/>
              <p:nvPr/>
            </p:nvGrpSpPr>
            <p:grpSpPr>
              <a:xfrm>
                <a:off x="7531674" y="18321331"/>
                <a:ext cx="804871" cy="1194797"/>
                <a:chOff x="6829166" y="3686751"/>
                <a:chExt cx="665787" cy="988332"/>
              </a:xfrm>
            </p:grpSpPr>
            <p:sp>
              <p:nvSpPr>
                <p:cNvPr id="167" name="Rectangle 166"/>
                <p:cNvSpPr/>
                <p:nvPr/>
              </p:nvSpPr>
              <p:spPr>
                <a:xfrm>
                  <a:off x="6829166" y="4369573"/>
                  <a:ext cx="665787" cy="305510"/>
                </a:xfrm>
                <a:prstGeom prst="rect">
                  <a:avLst/>
                </a:prstGeom>
                <a:solidFill>
                  <a:schemeClr val="accent1">
                    <a:lumMod val="20000"/>
                    <a:lumOff val="80000"/>
                  </a:schemeClr>
                </a:solidFill>
              </p:spPr>
              <p:txBody>
                <a:bodyPr wrap="square" lIns="0" tIns="0" rIns="0" bIns="0">
                  <a:spAutoFit/>
                </a:bodyPr>
                <a:lstStyle/>
                <a:p>
                  <a:r>
                    <a:rPr lang="en-US" sz="1200" b="1" dirty="0" smtClean="0"/>
                    <a:t>D. </a:t>
                  </a:r>
                  <a:r>
                    <a:rPr lang="en-US" sz="1200" b="1" dirty="0" err="1"/>
                    <a:t>Lochner</a:t>
                  </a:r>
                  <a:r>
                    <a:rPr lang="en-US" sz="1200" b="1" dirty="0"/>
                    <a:t> </a:t>
                  </a:r>
                  <a:endParaRPr lang="en-US" sz="1200" b="1" dirty="0" smtClean="0"/>
                </a:p>
                <a:p>
                  <a:r>
                    <a:rPr lang="en-US" sz="1200" dirty="0" smtClean="0"/>
                    <a:t>FDA</a:t>
                  </a:r>
                </a:p>
              </p:txBody>
            </p:sp>
            <p:pic>
              <p:nvPicPr>
                <p:cNvPr id="168" name="Picture 47" descr="C:\Users\mulugeta\Documents\Temp Work\CPMS\Repository\doc\bios\photos\DLochner.jpg"/>
                <p:cNvPicPr>
                  <a:picLocks noChangeAspect="1" noChangeArrowheads="1"/>
                </p:cNvPicPr>
                <p:nvPr/>
              </p:nvPicPr>
              <p:blipFill rotWithShape="1">
                <a:blip r:embed="rId28" cstate="print">
                  <a:extLst>
                    <a:ext uri="{28A0092B-C50C-407E-A947-70E740481C1C}">
                      <a14:useLocalDpi xmlns:a14="http://schemas.microsoft.com/office/drawing/2010/main" xmlns="" val="0"/>
                    </a:ext>
                  </a:extLst>
                </a:blip>
                <a:srcRect t="3725" b="14924"/>
                <a:stretch/>
              </p:blipFill>
              <p:spPr bwMode="auto">
                <a:xfrm>
                  <a:off x="6842760" y="3686751"/>
                  <a:ext cx="640080" cy="651732"/>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245" name="Group 244"/>
              <p:cNvGrpSpPr/>
              <p:nvPr/>
            </p:nvGrpSpPr>
            <p:grpSpPr>
              <a:xfrm>
                <a:off x="1273251" y="18314063"/>
                <a:ext cx="1183620" cy="1238738"/>
                <a:chOff x="1273251" y="17481104"/>
                <a:chExt cx="1183620" cy="1238738"/>
              </a:xfrm>
            </p:grpSpPr>
            <p:sp>
              <p:nvSpPr>
                <p:cNvPr id="181" name="Rectangle 180"/>
                <p:cNvSpPr/>
                <p:nvPr/>
              </p:nvSpPr>
              <p:spPr>
                <a:xfrm>
                  <a:off x="1273251" y="18350510"/>
                  <a:ext cx="1183620" cy="369332"/>
                </a:xfrm>
                <a:prstGeom prst="rect">
                  <a:avLst/>
                </a:prstGeom>
                <a:solidFill>
                  <a:schemeClr val="accent1">
                    <a:lumMod val="20000"/>
                    <a:lumOff val="80000"/>
                  </a:schemeClr>
                </a:solidFill>
              </p:spPr>
              <p:txBody>
                <a:bodyPr wrap="square" lIns="0" tIns="0" rIns="0" bIns="0">
                  <a:spAutoFit/>
                </a:bodyPr>
                <a:lstStyle/>
                <a:p>
                  <a:r>
                    <a:rPr lang="en-US" sz="1200" b="1" dirty="0" smtClean="0"/>
                    <a:t>A. Marsden, Ph.D. </a:t>
                  </a:r>
                  <a:r>
                    <a:rPr lang="en-US" sz="1200" dirty="0" smtClean="0"/>
                    <a:t>Stanford U.</a:t>
                  </a:r>
                </a:p>
              </p:txBody>
            </p:sp>
            <p:pic>
              <p:nvPicPr>
                <p:cNvPr id="1031" name="Picture 7" descr="https://simtk.org/plugins/moinmoin/cpms/CPMS%20Members?action=AttachFile&amp;do=get&amp;target=AMarsden.jpg"/>
                <p:cNvPicPr>
                  <a:picLocks noChangeAspect="1" noChangeArrowheads="1"/>
                </p:cNvPicPr>
                <p:nvPr/>
              </p:nvPicPr>
              <p:blipFill>
                <a:blip r:embed="rId29" cstate="print"/>
                <a:srcRect/>
                <a:stretch>
                  <a:fillRect/>
                </a:stretch>
              </p:blipFill>
              <p:spPr bwMode="auto">
                <a:xfrm>
                  <a:off x="1351312" y="17481104"/>
                  <a:ext cx="908234" cy="822960"/>
                </a:xfrm>
                <a:prstGeom prst="rect">
                  <a:avLst/>
                </a:prstGeom>
                <a:noFill/>
              </p:spPr>
            </p:pic>
          </p:grpSp>
          <p:grpSp>
            <p:nvGrpSpPr>
              <p:cNvPr id="246" name="Group 245"/>
              <p:cNvGrpSpPr/>
              <p:nvPr/>
            </p:nvGrpSpPr>
            <p:grpSpPr>
              <a:xfrm>
                <a:off x="4964038" y="19667946"/>
                <a:ext cx="1211810" cy="1227952"/>
                <a:chOff x="4676006" y="18834987"/>
                <a:chExt cx="1211810" cy="1227952"/>
              </a:xfrm>
            </p:grpSpPr>
            <p:sp>
              <p:nvSpPr>
                <p:cNvPr id="162" name="Rectangle 161"/>
                <p:cNvSpPr/>
                <p:nvPr/>
              </p:nvSpPr>
              <p:spPr>
                <a:xfrm>
                  <a:off x="4676006" y="19693607"/>
                  <a:ext cx="1211810" cy="369332"/>
                </a:xfrm>
                <a:prstGeom prst="rect">
                  <a:avLst/>
                </a:prstGeom>
                <a:solidFill>
                  <a:schemeClr val="accent1">
                    <a:lumMod val="20000"/>
                    <a:lumOff val="80000"/>
                  </a:schemeClr>
                </a:solidFill>
              </p:spPr>
              <p:txBody>
                <a:bodyPr wrap="square" lIns="0" tIns="0" rIns="0" bIns="0">
                  <a:spAutoFit/>
                </a:bodyPr>
                <a:lstStyle/>
                <a:p>
                  <a:r>
                    <a:rPr lang="en-US" sz="1200" b="1" dirty="0" smtClean="0"/>
                    <a:t>G. </a:t>
                  </a:r>
                  <a:r>
                    <a:rPr lang="en-US" sz="1200" b="1" dirty="0" err="1" smtClean="0"/>
                    <a:t>Pradhan</a:t>
                  </a:r>
                  <a:r>
                    <a:rPr lang="en-US" sz="1200" b="1" dirty="0" smtClean="0"/>
                    <a:t>, </a:t>
                  </a:r>
                  <a:r>
                    <a:rPr lang="en-US" sz="1200" b="1" dirty="0"/>
                    <a:t>Ph.D</a:t>
                  </a:r>
                  <a:r>
                    <a:rPr lang="en-US" sz="1200" b="1" dirty="0" smtClean="0"/>
                    <a:t>.</a:t>
                  </a:r>
                </a:p>
                <a:p>
                  <a:r>
                    <a:rPr lang="en-US" sz="1200" dirty="0" smtClean="0"/>
                    <a:t>Mayo Clinic</a:t>
                  </a:r>
                </a:p>
              </p:txBody>
            </p:sp>
            <p:pic>
              <p:nvPicPr>
                <p:cNvPr id="1033" name="Picture 9" descr="Gary Pradhan"/>
                <p:cNvPicPr>
                  <a:picLocks noChangeAspect="1" noChangeArrowheads="1"/>
                </p:cNvPicPr>
                <p:nvPr/>
              </p:nvPicPr>
              <p:blipFill>
                <a:blip r:embed="rId30" cstate="print"/>
                <a:srcRect/>
                <a:stretch>
                  <a:fillRect/>
                </a:stretch>
              </p:blipFill>
              <p:spPr bwMode="auto">
                <a:xfrm>
                  <a:off x="4807696" y="18834987"/>
                  <a:ext cx="949568" cy="822960"/>
                </a:xfrm>
                <a:prstGeom prst="rect">
                  <a:avLst/>
                </a:prstGeom>
                <a:noFill/>
              </p:spPr>
            </p:pic>
          </p:grpSp>
        </p:grpSp>
        <p:grpSp>
          <p:nvGrpSpPr>
            <p:cNvPr id="258" name="Group 257"/>
            <p:cNvGrpSpPr/>
            <p:nvPr/>
          </p:nvGrpSpPr>
          <p:grpSpPr>
            <a:xfrm>
              <a:off x="991272" y="14024720"/>
              <a:ext cx="10225136" cy="3096344"/>
              <a:chOff x="991272" y="14024720"/>
              <a:chExt cx="10225136" cy="3096344"/>
            </a:xfrm>
          </p:grpSpPr>
          <p:grpSp>
            <p:nvGrpSpPr>
              <p:cNvPr id="140" name="Group 83"/>
              <p:cNvGrpSpPr/>
              <p:nvPr/>
            </p:nvGrpSpPr>
            <p:grpSpPr>
              <a:xfrm>
                <a:off x="991272" y="14024720"/>
                <a:ext cx="10225136" cy="3096344"/>
                <a:chOff x="375920" y="1062567"/>
                <a:chExt cx="8317230" cy="2703580"/>
              </a:xfrm>
            </p:grpSpPr>
            <p:sp>
              <p:nvSpPr>
                <p:cNvPr id="205" name="Rectangle 204"/>
                <p:cNvSpPr/>
                <p:nvPr/>
              </p:nvSpPr>
              <p:spPr>
                <a:xfrm>
                  <a:off x="375920" y="1062567"/>
                  <a:ext cx="8317230" cy="386080"/>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3200" b="1" cap="small" dirty="0" smtClean="0">
                      <a:latin typeface="Century Gothic" panose="020B0502020202020204" pitchFamily="34" charset="0"/>
                    </a:rPr>
                    <a:t>Committee Executive Members (Execute &amp; Charge)</a:t>
                  </a:r>
                  <a:endParaRPr lang="en-US" sz="3200" b="1" cap="small" dirty="0">
                    <a:latin typeface="Century Gothic" panose="020B0502020202020204" pitchFamily="34" charset="0"/>
                  </a:endParaRPr>
                </a:p>
              </p:txBody>
            </p:sp>
            <p:sp>
              <p:nvSpPr>
                <p:cNvPr id="206" name="Rectangle 205"/>
                <p:cNvSpPr/>
                <p:nvPr/>
              </p:nvSpPr>
              <p:spPr>
                <a:xfrm>
                  <a:off x="375920" y="1447802"/>
                  <a:ext cx="8317230" cy="2318345"/>
                </a:xfrm>
                <a:prstGeom prst="rect">
                  <a:avLst/>
                </a:prstGeom>
                <a:solidFill>
                  <a:schemeClr val="bg1"/>
                </a:solidFill>
                <a:ln>
                  <a:solidFill>
                    <a:schemeClr val="accent4"/>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grpSp>
          <p:grpSp>
            <p:nvGrpSpPr>
              <p:cNvPr id="141" name="Group 84"/>
              <p:cNvGrpSpPr/>
              <p:nvPr/>
            </p:nvGrpSpPr>
            <p:grpSpPr>
              <a:xfrm>
                <a:off x="1063280" y="15312516"/>
                <a:ext cx="1124385" cy="1736540"/>
                <a:chOff x="224189" y="760789"/>
                <a:chExt cx="930088" cy="1436461"/>
              </a:xfrm>
            </p:grpSpPr>
            <p:sp>
              <p:nvSpPr>
                <p:cNvPr id="203" name="Rectangle 202"/>
                <p:cNvSpPr/>
                <p:nvPr/>
              </p:nvSpPr>
              <p:spPr>
                <a:xfrm>
                  <a:off x="224189" y="1735585"/>
                  <a:ext cx="930088" cy="461665"/>
                </a:xfrm>
                <a:prstGeom prst="rect">
                  <a:avLst/>
                </a:prstGeom>
                <a:solidFill>
                  <a:schemeClr val="accent4">
                    <a:lumMod val="20000"/>
                    <a:lumOff val="80000"/>
                  </a:schemeClr>
                </a:solidFill>
              </p:spPr>
              <p:txBody>
                <a:bodyPr wrap="square" lIns="0" tIns="0" rIns="0" bIns="0">
                  <a:spAutoFit/>
                </a:bodyPr>
                <a:lstStyle/>
                <a:p>
                  <a:r>
                    <a:rPr lang="en-US" sz="1200" b="1" dirty="0" smtClean="0"/>
                    <a:t>A. Erdemir</a:t>
                  </a:r>
                  <a:r>
                    <a:rPr lang="en-US" sz="1200" b="1" dirty="0"/>
                    <a:t>, Ph.D. </a:t>
                  </a:r>
                </a:p>
                <a:p>
                  <a:r>
                    <a:rPr lang="en-US" sz="1200" b="1" dirty="0" smtClean="0"/>
                    <a:t>Co-Chair</a:t>
                  </a:r>
                </a:p>
                <a:p>
                  <a:r>
                    <a:rPr lang="en-US" sz="1200" dirty="0" smtClean="0"/>
                    <a:t>Cleveland Clinic</a:t>
                  </a:r>
                </a:p>
              </p:txBody>
            </p:sp>
            <p:pic>
              <p:nvPicPr>
                <p:cNvPr id="204" name="Picture 4" descr="Ahmet Erdemir"/>
                <p:cNvPicPr>
                  <a:picLocks noChangeAspect="1" noChangeArrowheads="1"/>
                </p:cNvPicPr>
                <p:nvPr/>
              </p:nvPicPr>
              <p:blipFill>
                <a:blip r:embed="rId31" cstate="print">
                  <a:extLst>
                    <a:ext uri="{28A0092B-C50C-407E-A947-70E740481C1C}">
                      <a14:useLocalDpi xmlns:a14="http://schemas.microsoft.com/office/drawing/2010/main" xmlns="" val="0"/>
                    </a:ext>
                  </a:extLst>
                </a:blip>
                <a:srcRect/>
                <a:stretch>
                  <a:fillRect/>
                </a:stretch>
              </p:blipFill>
              <p:spPr bwMode="auto">
                <a:xfrm>
                  <a:off x="340270" y="760789"/>
                  <a:ext cx="717827" cy="915231"/>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142" name="Group 85"/>
              <p:cNvGrpSpPr/>
              <p:nvPr/>
            </p:nvGrpSpPr>
            <p:grpSpPr>
              <a:xfrm>
                <a:off x="3199007" y="15320864"/>
                <a:ext cx="1392665" cy="1736540"/>
                <a:chOff x="2276992" y="1140560"/>
                <a:chExt cx="1152008" cy="1436460"/>
              </a:xfrm>
            </p:grpSpPr>
            <p:sp>
              <p:nvSpPr>
                <p:cNvPr id="201" name="Rectangle 200"/>
                <p:cNvSpPr/>
                <p:nvPr/>
              </p:nvSpPr>
              <p:spPr>
                <a:xfrm>
                  <a:off x="2276992" y="2115355"/>
                  <a:ext cx="1152008" cy="461665"/>
                </a:xfrm>
                <a:prstGeom prst="rect">
                  <a:avLst/>
                </a:prstGeom>
                <a:solidFill>
                  <a:schemeClr val="accent4">
                    <a:lumMod val="20000"/>
                    <a:lumOff val="80000"/>
                  </a:schemeClr>
                </a:solidFill>
              </p:spPr>
              <p:txBody>
                <a:bodyPr wrap="square" lIns="0" tIns="0" rIns="0" bIns="0">
                  <a:spAutoFit/>
                </a:bodyPr>
                <a:lstStyle/>
                <a:p>
                  <a:r>
                    <a:rPr lang="en-US" sz="1200" b="1" dirty="0" smtClean="0"/>
                    <a:t>W. </a:t>
                  </a:r>
                  <a:r>
                    <a:rPr lang="en-US" sz="1200" b="1" dirty="0"/>
                    <a:t>Lytton, M.D</a:t>
                  </a:r>
                  <a:r>
                    <a:rPr lang="en-US" sz="1200" b="1" dirty="0" smtClean="0"/>
                    <a:t>.</a:t>
                  </a:r>
                </a:p>
                <a:p>
                  <a:r>
                    <a:rPr lang="en-US" sz="1200" dirty="0" smtClean="0"/>
                    <a:t>Kings County Hosp. </a:t>
                  </a:r>
                </a:p>
                <a:p>
                  <a:r>
                    <a:rPr lang="en-US" sz="1200" dirty="0" smtClean="0"/>
                    <a:t>Downstate Med. </a:t>
                  </a:r>
                  <a:r>
                    <a:rPr lang="en-US" sz="1200" dirty="0" err="1" smtClean="0"/>
                    <a:t>Cntr</a:t>
                  </a:r>
                  <a:endParaRPr lang="en-US" sz="1200" dirty="0" smtClean="0"/>
                </a:p>
              </p:txBody>
            </p:sp>
            <p:pic>
              <p:nvPicPr>
                <p:cNvPr id="202" name="Picture 6" descr="William Lytton"/>
                <p:cNvPicPr>
                  <a:picLocks noChangeAspect="1" noChangeArrowheads="1"/>
                </p:cNvPicPr>
                <p:nvPr/>
              </p:nvPicPr>
              <p:blipFill>
                <a:blip r:embed="rId32" cstate="print">
                  <a:extLst>
                    <a:ext uri="{28A0092B-C50C-407E-A947-70E740481C1C}">
                      <a14:useLocalDpi xmlns:a14="http://schemas.microsoft.com/office/drawing/2010/main" xmlns="" val="0"/>
                    </a:ext>
                  </a:extLst>
                </a:blip>
                <a:srcRect/>
                <a:stretch>
                  <a:fillRect/>
                </a:stretch>
              </p:blipFill>
              <p:spPr bwMode="auto">
                <a:xfrm>
                  <a:off x="2455686" y="1140560"/>
                  <a:ext cx="722548" cy="915230"/>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144" name="Group 87"/>
              <p:cNvGrpSpPr/>
              <p:nvPr/>
            </p:nvGrpSpPr>
            <p:grpSpPr>
              <a:xfrm>
                <a:off x="8336088" y="14672792"/>
                <a:ext cx="829066" cy="1524201"/>
                <a:chOff x="-1408530" y="605025"/>
                <a:chExt cx="685801" cy="1260814"/>
              </a:xfrm>
            </p:grpSpPr>
            <p:sp>
              <p:nvSpPr>
                <p:cNvPr id="197" name="Rectangle 196"/>
                <p:cNvSpPr/>
                <p:nvPr/>
              </p:nvSpPr>
              <p:spPr>
                <a:xfrm>
                  <a:off x="-1408529" y="1558062"/>
                  <a:ext cx="685800" cy="307777"/>
                </a:xfrm>
                <a:prstGeom prst="rect">
                  <a:avLst/>
                </a:prstGeom>
                <a:solidFill>
                  <a:schemeClr val="accent4">
                    <a:lumMod val="20000"/>
                    <a:lumOff val="80000"/>
                  </a:schemeClr>
                </a:solidFill>
              </p:spPr>
              <p:txBody>
                <a:bodyPr wrap="square" lIns="0" tIns="0" rIns="0" bIns="0">
                  <a:spAutoFit/>
                </a:bodyPr>
                <a:lstStyle/>
                <a:p>
                  <a:r>
                    <a:rPr lang="en-US" sz="1200" b="1" dirty="0" smtClean="0"/>
                    <a:t>J. </a:t>
                  </a:r>
                  <a:r>
                    <a:rPr lang="en-US" sz="1200" b="1" dirty="0"/>
                    <a:t>Ku, Ph.D</a:t>
                  </a:r>
                  <a:r>
                    <a:rPr lang="en-US" sz="1200" b="1" dirty="0" smtClean="0"/>
                    <a:t>. </a:t>
                  </a:r>
                </a:p>
                <a:p>
                  <a:r>
                    <a:rPr lang="en-US" sz="1200" dirty="0" smtClean="0"/>
                    <a:t>Stanford U.</a:t>
                  </a:r>
                </a:p>
              </p:txBody>
            </p:sp>
            <p:pic>
              <p:nvPicPr>
                <p:cNvPr id="198" name="Picture 14" descr="Joy Ku"/>
                <p:cNvPicPr>
                  <a:picLocks noChangeAspect="1" noChangeArrowheads="1"/>
                </p:cNvPicPr>
                <p:nvPr/>
              </p:nvPicPr>
              <p:blipFill rotWithShape="1">
                <a:blip r:embed="rId33" cstate="print">
                  <a:extLst>
                    <a:ext uri="{28A0092B-C50C-407E-A947-70E740481C1C}">
                      <a14:useLocalDpi xmlns:a14="http://schemas.microsoft.com/office/drawing/2010/main" xmlns="" val="0"/>
                    </a:ext>
                  </a:extLst>
                </a:blip>
                <a:srcRect l="6858" r="4392"/>
                <a:stretch/>
              </p:blipFill>
              <p:spPr bwMode="auto">
                <a:xfrm>
                  <a:off x="-1408530" y="605025"/>
                  <a:ext cx="685801" cy="914400"/>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145" name="Group 88"/>
              <p:cNvGrpSpPr/>
              <p:nvPr/>
            </p:nvGrpSpPr>
            <p:grpSpPr>
              <a:xfrm>
                <a:off x="7255968" y="15536888"/>
                <a:ext cx="1174082" cy="1524200"/>
                <a:chOff x="-1666699" y="1394674"/>
                <a:chExt cx="971197" cy="1260813"/>
              </a:xfrm>
            </p:grpSpPr>
            <p:sp>
              <p:nvSpPr>
                <p:cNvPr id="195" name="Rectangle 194"/>
                <p:cNvSpPr/>
                <p:nvPr/>
              </p:nvSpPr>
              <p:spPr>
                <a:xfrm>
                  <a:off x="-1666699" y="2347710"/>
                  <a:ext cx="971197" cy="307777"/>
                </a:xfrm>
                <a:prstGeom prst="rect">
                  <a:avLst/>
                </a:prstGeom>
                <a:solidFill>
                  <a:schemeClr val="accent4">
                    <a:lumMod val="20000"/>
                    <a:lumOff val="80000"/>
                  </a:schemeClr>
                </a:solidFill>
              </p:spPr>
              <p:txBody>
                <a:bodyPr wrap="square" lIns="0" tIns="0" rIns="0" bIns="0">
                  <a:spAutoFit/>
                </a:bodyPr>
                <a:lstStyle/>
                <a:p>
                  <a:r>
                    <a:rPr lang="en-US" sz="1200" b="1" dirty="0" smtClean="0"/>
                    <a:t>T. </a:t>
                  </a:r>
                  <a:r>
                    <a:rPr lang="en-US" sz="1200" b="1" dirty="0"/>
                    <a:t>Morrison, Ph.D</a:t>
                  </a:r>
                  <a:r>
                    <a:rPr lang="en-US" sz="1200" b="1" dirty="0" smtClean="0"/>
                    <a:t>. </a:t>
                  </a:r>
                </a:p>
                <a:p>
                  <a:r>
                    <a:rPr lang="en-US" sz="1200" dirty="0" smtClean="0"/>
                    <a:t>FDA</a:t>
                  </a:r>
                </a:p>
              </p:txBody>
            </p:sp>
            <p:pic>
              <p:nvPicPr>
                <p:cNvPr id="196" name="Picture 16" descr="Tina Morrison"/>
                <p:cNvPicPr>
                  <a:picLocks noChangeAspect="1" noChangeArrowheads="1"/>
                </p:cNvPicPr>
                <p:nvPr/>
              </p:nvPicPr>
              <p:blipFill>
                <a:blip r:embed="rId34" cstate="print">
                  <a:extLst>
                    <a:ext uri="{28A0092B-C50C-407E-A947-70E740481C1C}">
                      <a14:useLocalDpi xmlns:a14="http://schemas.microsoft.com/office/drawing/2010/main" xmlns="" val="0"/>
                    </a:ext>
                  </a:extLst>
                </a:blip>
                <a:srcRect/>
                <a:stretch>
                  <a:fillRect/>
                </a:stretch>
              </p:blipFill>
              <p:spPr bwMode="auto">
                <a:xfrm>
                  <a:off x="-1524000" y="1394674"/>
                  <a:ext cx="685800" cy="914400"/>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146" name="Group 89"/>
              <p:cNvGrpSpPr/>
              <p:nvPr/>
            </p:nvGrpSpPr>
            <p:grpSpPr>
              <a:xfrm>
                <a:off x="6391872" y="14669548"/>
                <a:ext cx="949558" cy="1521651"/>
                <a:chOff x="4419600" y="1219200"/>
                <a:chExt cx="785471" cy="1258705"/>
              </a:xfrm>
            </p:grpSpPr>
            <p:sp>
              <p:nvSpPr>
                <p:cNvPr id="193" name="Rectangle 192"/>
                <p:cNvSpPr/>
                <p:nvPr/>
              </p:nvSpPr>
              <p:spPr>
                <a:xfrm>
                  <a:off x="4419600" y="2170128"/>
                  <a:ext cx="785471" cy="307777"/>
                </a:xfrm>
                <a:prstGeom prst="rect">
                  <a:avLst/>
                </a:prstGeom>
                <a:solidFill>
                  <a:schemeClr val="accent4">
                    <a:lumMod val="20000"/>
                    <a:lumOff val="80000"/>
                  </a:schemeClr>
                </a:solidFill>
              </p:spPr>
              <p:txBody>
                <a:bodyPr wrap="none" lIns="0" tIns="0" rIns="0" bIns="0">
                  <a:spAutoFit/>
                </a:bodyPr>
                <a:lstStyle/>
                <a:p>
                  <a:r>
                    <a:rPr lang="en-US" sz="1200" b="1" dirty="0" smtClean="0"/>
                    <a:t>J. </a:t>
                  </a:r>
                  <a:r>
                    <a:rPr lang="en-US" sz="1200" b="1" dirty="0"/>
                    <a:t>Myers, Ph.D</a:t>
                  </a:r>
                  <a:r>
                    <a:rPr lang="en-US" sz="1200" b="1" dirty="0" smtClean="0"/>
                    <a:t>.</a:t>
                  </a:r>
                </a:p>
                <a:p>
                  <a:r>
                    <a:rPr lang="en-US" sz="1200" dirty="0" smtClean="0"/>
                    <a:t>NASA</a:t>
                  </a:r>
                </a:p>
              </p:txBody>
            </p:sp>
            <p:pic>
              <p:nvPicPr>
                <p:cNvPr id="194" name="Picture 18" descr="Jerry Myers"/>
                <p:cNvPicPr>
                  <a:picLocks noChangeAspect="1" noChangeArrowheads="1"/>
                </p:cNvPicPr>
                <p:nvPr/>
              </p:nvPicPr>
              <p:blipFill>
                <a:blip r:embed="rId35" cstate="print">
                  <a:extLst>
                    <a:ext uri="{28A0092B-C50C-407E-A947-70E740481C1C}">
                      <a14:useLocalDpi xmlns:a14="http://schemas.microsoft.com/office/drawing/2010/main" xmlns="" val="0"/>
                    </a:ext>
                  </a:extLst>
                </a:blip>
                <a:srcRect/>
                <a:stretch>
                  <a:fillRect/>
                </a:stretch>
              </p:blipFill>
              <p:spPr bwMode="auto">
                <a:xfrm>
                  <a:off x="4448175" y="1219200"/>
                  <a:ext cx="731520" cy="914400"/>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147" name="Group 90"/>
              <p:cNvGrpSpPr/>
              <p:nvPr/>
            </p:nvGrpSpPr>
            <p:grpSpPr>
              <a:xfrm>
                <a:off x="10208296" y="14672792"/>
                <a:ext cx="921183" cy="1519690"/>
                <a:chOff x="6216650" y="1208103"/>
                <a:chExt cx="762000" cy="1257083"/>
              </a:xfrm>
            </p:grpSpPr>
            <p:sp>
              <p:nvSpPr>
                <p:cNvPr id="191" name="Rectangle 190"/>
                <p:cNvSpPr/>
                <p:nvPr/>
              </p:nvSpPr>
              <p:spPr>
                <a:xfrm>
                  <a:off x="6248400" y="2157409"/>
                  <a:ext cx="692497" cy="307777"/>
                </a:xfrm>
                <a:prstGeom prst="rect">
                  <a:avLst/>
                </a:prstGeom>
                <a:solidFill>
                  <a:schemeClr val="accent4">
                    <a:lumMod val="20000"/>
                    <a:lumOff val="80000"/>
                  </a:schemeClr>
                </a:solidFill>
              </p:spPr>
              <p:txBody>
                <a:bodyPr wrap="none" lIns="0" tIns="0" rIns="0" bIns="0">
                  <a:spAutoFit/>
                </a:bodyPr>
                <a:lstStyle/>
                <a:p>
                  <a:r>
                    <a:rPr lang="en-US" sz="1200" b="1" dirty="0" smtClean="0"/>
                    <a:t>L. </a:t>
                  </a:r>
                  <a:r>
                    <a:rPr lang="en-US" sz="1200" b="1" dirty="0"/>
                    <a:t>Tian, </a:t>
                  </a:r>
                  <a:r>
                    <a:rPr lang="en-US" sz="1200" b="1" dirty="0" smtClean="0"/>
                    <a:t>Ph.D.</a:t>
                  </a:r>
                </a:p>
                <a:p>
                  <a:r>
                    <a:rPr lang="en-US" sz="1200" dirty="0" smtClean="0"/>
                    <a:t>Stanford U.</a:t>
                  </a:r>
                </a:p>
              </p:txBody>
            </p:sp>
            <p:pic>
              <p:nvPicPr>
                <p:cNvPr id="192" name="Picture 20" descr="Lu Tian"/>
                <p:cNvPicPr>
                  <a:picLocks noChangeAspect="1" noChangeArrowheads="1"/>
                </p:cNvPicPr>
                <p:nvPr/>
              </p:nvPicPr>
              <p:blipFill rotWithShape="1">
                <a:blip r:embed="rId36" cstate="print">
                  <a:extLst>
                    <a:ext uri="{28A0092B-C50C-407E-A947-70E740481C1C}">
                      <a14:useLocalDpi xmlns:a14="http://schemas.microsoft.com/office/drawing/2010/main" xmlns="" val="0"/>
                    </a:ext>
                  </a:extLst>
                </a:blip>
                <a:srcRect l="13888"/>
                <a:stretch/>
              </p:blipFill>
              <p:spPr bwMode="auto">
                <a:xfrm>
                  <a:off x="6216650" y="1208103"/>
                  <a:ext cx="762000" cy="914400"/>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148" name="Group 91"/>
              <p:cNvGrpSpPr/>
              <p:nvPr/>
            </p:nvGrpSpPr>
            <p:grpSpPr>
              <a:xfrm>
                <a:off x="2177783" y="14574480"/>
                <a:ext cx="1189753" cy="1736540"/>
                <a:chOff x="1022529" y="1342852"/>
                <a:chExt cx="984160" cy="1436460"/>
              </a:xfrm>
            </p:grpSpPr>
            <p:sp>
              <p:nvSpPr>
                <p:cNvPr id="189" name="Rectangle 188"/>
                <p:cNvSpPr/>
                <p:nvPr/>
              </p:nvSpPr>
              <p:spPr>
                <a:xfrm>
                  <a:off x="1022529" y="2317647"/>
                  <a:ext cx="984160" cy="461665"/>
                </a:xfrm>
                <a:prstGeom prst="rect">
                  <a:avLst/>
                </a:prstGeom>
                <a:solidFill>
                  <a:schemeClr val="accent4">
                    <a:lumMod val="20000"/>
                    <a:lumOff val="80000"/>
                  </a:schemeClr>
                </a:solidFill>
              </p:spPr>
              <p:txBody>
                <a:bodyPr wrap="square" lIns="0" tIns="0" rIns="0" bIns="0">
                  <a:spAutoFit/>
                </a:bodyPr>
                <a:lstStyle/>
                <a:p>
                  <a:r>
                    <a:rPr lang="en-US" sz="1200" b="1" dirty="0" smtClean="0"/>
                    <a:t>L. Mulugeta, M.Sc.</a:t>
                  </a:r>
                </a:p>
                <a:p>
                  <a:r>
                    <a:rPr lang="en-US" sz="1200" b="1" dirty="0" smtClean="0"/>
                    <a:t>Co-Chair</a:t>
                  </a:r>
                  <a:endParaRPr lang="en-US" sz="1200" b="1" dirty="0"/>
                </a:p>
                <a:p>
                  <a:r>
                    <a:rPr lang="en-US" sz="1200" i="1" dirty="0" err="1" smtClean="0"/>
                    <a:t>InSilico</a:t>
                  </a:r>
                  <a:r>
                    <a:rPr lang="en-US" sz="1200" i="1" dirty="0" smtClean="0"/>
                    <a:t> </a:t>
                  </a:r>
                  <a:r>
                    <a:rPr lang="en-US" sz="1200" dirty="0" smtClean="0"/>
                    <a:t>Labs LLC</a:t>
                  </a:r>
                </a:p>
              </p:txBody>
            </p:sp>
            <p:pic>
              <p:nvPicPr>
                <p:cNvPr id="190" name="Picture 22" descr="Lealem Mulugeta"/>
                <p:cNvPicPr>
                  <a:picLocks noChangeAspect="1" noChangeArrowheads="1"/>
                </p:cNvPicPr>
                <p:nvPr/>
              </p:nvPicPr>
              <p:blipFill>
                <a:blip r:embed="rId37" cstate="print">
                  <a:extLst>
                    <a:ext uri="{28A0092B-C50C-407E-A947-70E740481C1C}">
                      <a14:useLocalDpi xmlns:a14="http://schemas.microsoft.com/office/drawing/2010/main" xmlns="" val="0"/>
                    </a:ext>
                  </a:extLst>
                </a:blip>
                <a:srcRect l="6508" r="8885"/>
                <a:stretch>
                  <a:fillRect/>
                </a:stretch>
              </p:blipFill>
              <p:spPr bwMode="auto">
                <a:xfrm>
                  <a:off x="1113217" y="1342852"/>
                  <a:ext cx="774342" cy="915230"/>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256" name="Group 255"/>
              <p:cNvGrpSpPr/>
              <p:nvPr/>
            </p:nvGrpSpPr>
            <p:grpSpPr>
              <a:xfrm>
                <a:off x="4375648" y="14591492"/>
                <a:ext cx="1106424" cy="1521460"/>
                <a:chOff x="-3977280" y="15392872"/>
                <a:chExt cx="1106424" cy="1521460"/>
              </a:xfrm>
            </p:grpSpPr>
            <p:sp>
              <p:nvSpPr>
                <p:cNvPr id="252" name="Rectangle 251"/>
                <p:cNvSpPr/>
                <p:nvPr/>
              </p:nvSpPr>
              <p:spPr>
                <a:xfrm>
                  <a:off x="-3977280" y="16545000"/>
                  <a:ext cx="1106424" cy="369332"/>
                </a:xfrm>
                <a:prstGeom prst="rect">
                  <a:avLst/>
                </a:prstGeom>
                <a:solidFill>
                  <a:schemeClr val="accent4">
                    <a:lumMod val="20000"/>
                    <a:lumOff val="80000"/>
                  </a:schemeClr>
                </a:solidFill>
              </p:spPr>
              <p:txBody>
                <a:bodyPr wrap="square" lIns="0" tIns="0" rIns="0" bIns="0">
                  <a:spAutoFit/>
                </a:bodyPr>
                <a:lstStyle/>
                <a:p>
                  <a:r>
                    <a:rPr lang="en-US" sz="1200" b="1" dirty="0" smtClean="0"/>
                    <a:t>A. </a:t>
                  </a:r>
                  <a:r>
                    <a:rPr lang="en-US" sz="1200" b="1" dirty="0" err="1" smtClean="0"/>
                    <a:t>Drach</a:t>
                  </a:r>
                  <a:r>
                    <a:rPr lang="en-US" sz="1200" b="1" dirty="0" smtClean="0"/>
                    <a:t>, Ph.D.</a:t>
                  </a:r>
                </a:p>
                <a:p>
                  <a:r>
                    <a:rPr lang="en-US" sz="1200" dirty="0" smtClean="0"/>
                    <a:t>U. of Texas</a:t>
                  </a:r>
                </a:p>
              </p:txBody>
            </p:sp>
            <p:pic>
              <p:nvPicPr>
                <p:cNvPr id="1037" name="Picture 13" descr="Andrew Drach"/>
                <p:cNvPicPr>
                  <a:picLocks noChangeAspect="1" noChangeArrowheads="1"/>
                </p:cNvPicPr>
                <p:nvPr/>
              </p:nvPicPr>
              <p:blipFill>
                <a:blip r:embed="rId38" cstate="print"/>
                <a:srcRect l="6508" r="8886"/>
                <a:stretch>
                  <a:fillRect/>
                </a:stretch>
              </p:blipFill>
              <p:spPr bwMode="auto">
                <a:xfrm>
                  <a:off x="-3905272" y="15392872"/>
                  <a:ext cx="936104" cy="1106424"/>
                </a:xfrm>
                <a:prstGeom prst="rect">
                  <a:avLst/>
                </a:prstGeom>
                <a:noFill/>
              </p:spPr>
            </p:pic>
          </p:grpSp>
          <p:grpSp>
            <p:nvGrpSpPr>
              <p:cNvPr id="255" name="Group 254"/>
              <p:cNvGrpSpPr/>
              <p:nvPr/>
            </p:nvGrpSpPr>
            <p:grpSpPr>
              <a:xfrm>
                <a:off x="9056168" y="15536888"/>
                <a:ext cx="1285673" cy="1521460"/>
                <a:chOff x="-3401216" y="17769136"/>
                <a:chExt cx="1285673" cy="1521460"/>
              </a:xfrm>
            </p:grpSpPr>
            <p:pic>
              <p:nvPicPr>
                <p:cNvPr id="1039" name="Picture 15" descr="Rajanikanth Vadigepalli"/>
                <p:cNvPicPr>
                  <a:picLocks noChangeAspect="1" noChangeArrowheads="1"/>
                </p:cNvPicPr>
                <p:nvPr/>
              </p:nvPicPr>
              <p:blipFill>
                <a:blip r:embed="rId39" cstate="print"/>
                <a:srcRect l="13016" r="8886"/>
                <a:stretch>
                  <a:fillRect/>
                </a:stretch>
              </p:blipFill>
              <p:spPr bwMode="auto">
                <a:xfrm>
                  <a:off x="-3185192" y="17769136"/>
                  <a:ext cx="864096" cy="1106424"/>
                </a:xfrm>
                <a:prstGeom prst="rect">
                  <a:avLst/>
                </a:prstGeom>
                <a:noFill/>
              </p:spPr>
            </p:pic>
            <p:sp>
              <p:nvSpPr>
                <p:cNvPr id="254" name="Rectangle 253"/>
                <p:cNvSpPr/>
                <p:nvPr/>
              </p:nvSpPr>
              <p:spPr>
                <a:xfrm>
                  <a:off x="-3401216" y="18921264"/>
                  <a:ext cx="1285673" cy="369332"/>
                </a:xfrm>
                <a:prstGeom prst="rect">
                  <a:avLst/>
                </a:prstGeom>
                <a:solidFill>
                  <a:schemeClr val="accent4">
                    <a:lumMod val="20000"/>
                    <a:lumOff val="80000"/>
                  </a:schemeClr>
                </a:solidFill>
              </p:spPr>
              <p:txBody>
                <a:bodyPr wrap="none" lIns="0" tIns="0" rIns="0" bIns="0">
                  <a:spAutoFit/>
                </a:bodyPr>
                <a:lstStyle/>
                <a:p>
                  <a:r>
                    <a:rPr lang="en-US" sz="1200" b="1" dirty="0" smtClean="0"/>
                    <a:t>R. </a:t>
                  </a:r>
                  <a:r>
                    <a:rPr lang="en-US" sz="1200" b="1" dirty="0" err="1" smtClean="0"/>
                    <a:t>Vadigepalli</a:t>
                  </a:r>
                  <a:r>
                    <a:rPr lang="en-US" sz="1200" b="1" dirty="0" smtClean="0"/>
                    <a:t>, Ph.D.</a:t>
                  </a:r>
                </a:p>
                <a:p>
                  <a:r>
                    <a:rPr lang="en-US" sz="1200" dirty="0" smtClean="0"/>
                    <a:t>Thomas Jefferson U.</a:t>
                  </a:r>
                </a:p>
              </p:txBody>
            </p:sp>
          </p:grpSp>
          <p:grpSp>
            <p:nvGrpSpPr>
              <p:cNvPr id="257" name="Group 256"/>
              <p:cNvGrpSpPr/>
              <p:nvPr/>
            </p:nvGrpSpPr>
            <p:grpSpPr>
              <a:xfrm>
                <a:off x="5383760" y="15527596"/>
                <a:ext cx="1106423" cy="1521460"/>
                <a:chOff x="4349345" y="14600784"/>
                <a:chExt cx="1106423" cy="1521460"/>
              </a:xfrm>
            </p:grpSpPr>
            <p:sp>
              <p:nvSpPr>
                <p:cNvPr id="248" name="Rectangle 247"/>
                <p:cNvSpPr/>
                <p:nvPr/>
              </p:nvSpPr>
              <p:spPr>
                <a:xfrm>
                  <a:off x="4349345" y="15752912"/>
                  <a:ext cx="1106423" cy="369332"/>
                </a:xfrm>
                <a:prstGeom prst="rect">
                  <a:avLst/>
                </a:prstGeom>
                <a:solidFill>
                  <a:schemeClr val="accent4">
                    <a:lumMod val="20000"/>
                    <a:lumOff val="80000"/>
                  </a:schemeClr>
                </a:solidFill>
              </p:spPr>
              <p:txBody>
                <a:bodyPr wrap="square" lIns="0" tIns="0" rIns="0" bIns="0">
                  <a:spAutoFit/>
                </a:bodyPr>
                <a:lstStyle/>
                <a:p>
                  <a:r>
                    <a:rPr lang="en-US" sz="1200" b="1" dirty="0" smtClean="0"/>
                    <a:t>M. Horner, </a:t>
                  </a:r>
                  <a:r>
                    <a:rPr lang="en-US" sz="1200" b="1" dirty="0"/>
                    <a:t>Ph.D</a:t>
                  </a:r>
                  <a:r>
                    <a:rPr lang="en-US" sz="1200" b="1" dirty="0" smtClean="0"/>
                    <a:t>.</a:t>
                  </a:r>
                </a:p>
                <a:p>
                  <a:r>
                    <a:rPr lang="en-US" sz="1200" dirty="0" smtClean="0"/>
                    <a:t>ANSYS, Inc.</a:t>
                  </a:r>
                </a:p>
              </p:txBody>
            </p:sp>
            <p:pic>
              <p:nvPicPr>
                <p:cNvPr id="1041" name="Picture 17" descr="https://media.licdn.com/mpr/mpr/shrinknp_200_200/p/3/000/107/1bc/351a26e.jpg"/>
                <p:cNvPicPr>
                  <a:picLocks noChangeAspect="1" noChangeArrowheads="1"/>
                </p:cNvPicPr>
                <p:nvPr/>
              </p:nvPicPr>
              <p:blipFill>
                <a:blip r:embed="rId40" cstate="print"/>
                <a:srcRect l="15957" r="16004"/>
                <a:stretch>
                  <a:fillRect/>
                </a:stretch>
              </p:blipFill>
              <p:spPr bwMode="auto">
                <a:xfrm>
                  <a:off x="4519664" y="14600784"/>
                  <a:ext cx="752800" cy="1106424"/>
                </a:xfrm>
                <a:prstGeom prst="rect">
                  <a:avLst/>
                </a:prstGeom>
                <a:noFill/>
              </p:spPr>
            </p:pic>
          </p:grpSp>
        </p:grpSp>
      </p:grpSp>
      <p:sp>
        <p:nvSpPr>
          <p:cNvPr id="264" name="Rectangle 263"/>
          <p:cNvSpPr/>
          <p:nvPr/>
        </p:nvSpPr>
        <p:spPr>
          <a:xfrm>
            <a:off x="703240" y="22305640"/>
            <a:ext cx="20921472" cy="1077218"/>
          </a:xfrm>
          <a:prstGeom prst="rect">
            <a:avLst/>
          </a:prstGeom>
        </p:spPr>
        <p:txBody>
          <a:bodyPr>
            <a:spAutoFit/>
          </a:bodyPr>
          <a:lstStyle/>
          <a:p>
            <a:r>
              <a:rPr lang="en-US" sz="3200" dirty="0" smtClean="0">
                <a:latin typeface="Century Gothic" pitchFamily="34" charset="0"/>
              </a:rPr>
              <a:t>Based on a survey of Committee members, the Committee has drafted its perspectives on “The Ten Simple Rules of Credible Practice of M&amp;S in Healthcare” (Table 1) [4]. </a:t>
            </a:r>
            <a:endParaRPr lang="en-US" sz="3200" dirty="0">
              <a:latin typeface="Century Gothic" pitchFamily="34" charset="0"/>
            </a:endParaRPr>
          </a:p>
        </p:txBody>
      </p:sp>
      <p:sp>
        <p:nvSpPr>
          <p:cNvPr id="265" name="Rectangle 264"/>
          <p:cNvSpPr/>
          <p:nvPr/>
        </p:nvSpPr>
        <p:spPr>
          <a:xfrm>
            <a:off x="631232" y="31810696"/>
            <a:ext cx="20993480" cy="3046988"/>
          </a:xfrm>
          <a:prstGeom prst="rect">
            <a:avLst/>
          </a:prstGeom>
        </p:spPr>
        <p:txBody>
          <a:bodyPr wrap="square">
            <a:spAutoFit/>
          </a:bodyPr>
          <a:lstStyle/>
          <a:p>
            <a:pPr marL="419100" indent="-304800">
              <a:buFont typeface="Arial" pitchFamily="34" charset="0"/>
              <a:buChar char="•"/>
            </a:pPr>
            <a:r>
              <a:rPr lang="en-US" sz="3200" dirty="0" smtClean="0">
                <a:latin typeface="Century Gothic" pitchFamily="34" charset="0"/>
              </a:rPr>
              <a:t>The Committee also surveyed the broader research community to ensure a balanced representation of the interests and perspectives of global stakeholders in healthcare M&amp;S. </a:t>
            </a:r>
          </a:p>
          <a:p>
            <a:pPr marL="419100" indent="-304800">
              <a:buFont typeface="Arial" pitchFamily="34" charset="0"/>
              <a:buChar char="•"/>
            </a:pPr>
            <a:r>
              <a:rPr lang="en-US" sz="3200" dirty="0" smtClean="0">
                <a:latin typeface="Century Gothic" pitchFamily="34" charset="0"/>
              </a:rPr>
              <a:t>The preliminary results show that both the Committee and the broader community agree that the four rules highlighted in Table 1 are necessary for credible practice of M&amp;S in healthcare. [5-6]</a:t>
            </a:r>
          </a:p>
          <a:p>
            <a:pPr marL="419100" indent="-304800">
              <a:buFont typeface="Arial" pitchFamily="34" charset="0"/>
              <a:buChar char="•"/>
            </a:pPr>
            <a:r>
              <a:rPr lang="en-US" sz="3200" dirty="0" smtClean="0">
                <a:latin typeface="Century Gothic" pitchFamily="34" charset="0"/>
              </a:rPr>
              <a:t>This has had an early impact in the field by informing the IMAG U01 funding program  [7]</a:t>
            </a:r>
          </a:p>
          <a:p>
            <a:pPr marL="419100" indent="-304800">
              <a:buFont typeface="Arial" pitchFamily="34" charset="0"/>
              <a:buChar char="•"/>
            </a:pPr>
            <a:r>
              <a:rPr lang="en-US" sz="3200" dirty="0" smtClean="0">
                <a:latin typeface="Century Gothic" pitchFamily="34" charset="0"/>
              </a:rPr>
              <a:t>Analysis of the global survey data and consolidation with the Committee’s perspective is still in progress.</a:t>
            </a:r>
          </a:p>
        </p:txBody>
      </p:sp>
      <p:graphicFrame>
        <p:nvGraphicFramePr>
          <p:cNvPr id="267" name="Table 266"/>
          <p:cNvGraphicFramePr>
            <a:graphicFrameLocks noGrp="1"/>
          </p:cNvGraphicFramePr>
          <p:nvPr/>
        </p:nvGraphicFramePr>
        <p:xfrm>
          <a:off x="919264" y="35135992"/>
          <a:ext cx="20450272" cy="1859280"/>
        </p:xfrm>
        <a:graphic>
          <a:graphicData uri="http://schemas.openxmlformats.org/drawingml/2006/table">
            <a:tbl>
              <a:tblPr firstRow="1" bandRow="1">
                <a:tableStyleId>{EB344D84-9AFB-497E-A393-DC336BA19D2E}</a:tableStyleId>
              </a:tblPr>
              <a:tblGrid>
                <a:gridCol w="9449945"/>
                <a:gridCol w="11000327"/>
              </a:tblGrid>
              <a:tr h="505871">
                <a:tc gridSpan="2">
                  <a:txBody>
                    <a:bodyPr/>
                    <a:lstStyle/>
                    <a:p>
                      <a:pPr algn="ctr"/>
                      <a:r>
                        <a:rPr lang="en-US" sz="3200" dirty="0" smtClean="0">
                          <a:solidFill>
                            <a:schemeClr val="tx1"/>
                          </a:solidFill>
                          <a:latin typeface="Century Gothic" pitchFamily="34" charset="0"/>
                        </a:rPr>
                        <a:t>Synergistic Initiatives in</a:t>
                      </a:r>
                      <a:r>
                        <a:rPr lang="en-US" sz="3200" baseline="0" dirty="0" smtClean="0">
                          <a:solidFill>
                            <a:schemeClr val="tx1"/>
                          </a:solidFill>
                          <a:latin typeface="Century Gothic" pitchFamily="34" charset="0"/>
                        </a:rPr>
                        <a:t> Progress</a:t>
                      </a:r>
                      <a:endParaRPr lang="en-US" sz="3200" dirty="0">
                        <a:solidFill>
                          <a:schemeClr val="tx1"/>
                        </a:solidFill>
                        <a:latin typeface="Century Gothic" pitchFamily="34" charset="0"/>
                      </a:endParaRPr>
                    </a:p>
                  </a:txBody>
                  <a:tcPr>
                    <a:solidFill>
                      <a:schemeClr val="accent1">
                        <a:lumMod val="60000"/>
                        <a:lumOff val="40000"/>
                      </a:schemeClr>
                    </a:solidFill>
                  </a:tcPr>
                </a:tc>
                <a:tc hMerge="1">
                  <a:txBody>
                    <a:bodyPr/>
                    <a:lstStyle/>
                    <a:p>
                      <a:endParaRPr lang="en-US"/>
                    </a:p>
                  </a:txBody>
                  <a:tcPr/>
                </a:tc>
              </a:tr>
              <a:tr h="526152">
                <a:tc>
                  <a:txBody>
                    <a:bodyPr/>
                    <a:lstStyle/>
                    <a:p>
                      <a:pPr marL="0" marR="0" lvl="0" indent="0">
                        <a:spcBef>
                          <a:spcPts val="0"/>
                        </a:spcBef>
                        <a:spcAft>
                          <a:spcPts val="0"/>
                        </a:spcAft>
                        <a:buFont typeface="+mj-lt"/>
                        <a:buNone/>
                      </a:pPr>
                      <a:r>
                        <a:rPr lang="en-US" sz="2400" b="1" i="0" dirty="0" smtClean="0">
                          <a:solidFill>
                            <a:schemeClr val="tx1"/>
                          </a:solidFill>
                          <a:latin typeface="Century Gothic" pitchFamily="34" charset="0"/>
                        </a:rPr>
                        <a:t>Glossary of Terms - </a:t>
                      </a:r>
                      <a:r>
                        <a:rPr lang="en-US" sz="2400" dirty="0" smtClean="0">
                          <a:solidFill>
                            <a:schemeClr val="tx1"/>
                          </a:solidFill>
                          <a:latin typeface="Century Gothic" pitchFamily="34" charset="0"/>
                        </a:rPr>
                        <a:t>Develop</a:t>
                      </a:r>
                      <a:r>
                        <a:rPr lang="en-US" sz="2400" baseline="0" dirty="0" smtClean="0">
                          <a:solidFill>
                            <a:schemeClr val="tx1"/>
                          </a:solidFill>
                          <a:latin typeface="Century Gothic" pitchFamily="34" charset="0"/>
                        </a:rPr>
                        <a:t> </a:t>
                      </a:r>
                      <a:r>
                        <a:rPr lang="en-US" sz="2400" u="sng" baseline="0" dirty="0" smtClean="0">
                          <a:solidFill>
                            <a:schemeClr val="tx1"/>
                          </a:solidFill>
                          <a:latin typeface="Century Gothic" pitchFamily="34" charset="0"/>
                        </a:rPr>
                        <a:t>consistent</a:t>
                      </a:r>
                      <a:r>
                        <a:rPr lang="en-US" sz="2400" u="sng" dirty="0" smtClean="0">
                          <a:solidFill>
                            <a:schemeClr val="tx1"/>
                          </a:solidFill>
                          <a:latin typeface="Century Gothic" pitchFamily="34" charset="0"/>
                        </a:rPr>
                        <a:t> terminology </a:t>
                      </a:r>
                      <a:r>
                        <a:rPr lang="en-US" sz="2400" dirty="0" smtClean="0">
                          <a:solidFill>
                            <a:schemeClr val="tx1"/>
                          </a:solidFill>
                          <a:latin typeface="Century Gothic" pitchFamily="34" charset="0"/>
                        </a:rPr>
                        <a:t>among stakeholders</a:t>
                      </a:r>
                      <a:endParaRPr lang="en-US" sz="2400" b="0" dirty="0" smtClean="0">
                        <a:solidFill>
                          <a:schemeClr val="tx1"/>
                        </a:solidFill>
                        <a:latin typeface="Century Gothic" pitchFamily="34" charset="0"/>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marL="174625" marR="0" lvl="0" indent="-14288">
                        <a:spcBef>
                          <a:spcPts val="0"/>
                        </a:spcBef>
                        <a:spcAft>
                          <a:spcPts val="0"/>
                        </a:spcAft>
                        <a:buFont typeface="+mj-lt"/>
                        <a:buNone/>
                      </a:pPr>
                      <a:r>
                        <a:rPr lang="en-US" sz="2400" b="1" i="0" dirty="0" smtClean="0">
                          <a:solidFill>
                            <a:schemeClr val="tx1"/>
                          </a:solidFill>
                          <a:latin typeface="Century Gothic" pitchFamily="34" charset="0"/>
                        </a:rPr>
                        <a:t>Promoting Good Practice - </a:t>
                      </a:r>
                      <a:r>
                        <a:rPr lang="en-US" sz="2400" b="0" i="0" dirty="0" smtClean="0">
                          <a:solidFill>
                            <a:schemeClr val="tx1"/>
                          </a:solidFill>
                          <a:latin typeface="Century Gothic" pitchFamily="34" charset="0"/>
                        </a:rPr>
                        <a:t>Promote good practice through webinars,</a:t>
                      </a:r>
                      <a:r>
                        <a:rPr lang="en-US" sz="2400" b="0" i="0" baseline="0" dirty="0" smtClean="0">
                          <a:solidFill>
                            <a:schemeClr val="tx1"/>
                          </a:solidFill>
                          <a:latin typeface="Century Gothic" pitchFamily="34" charset="0"/>
                        </a:rPr>
                        <a:t> presentations and professional engagements</a:t>
                      </a:r>
                      <a:endParaRPr lang="en-US" sz="2400" b="0" i="0" dirty="0" smtClean="0">
                        <a:solidFill>
                          <a:schemeClr val="tx1"/>
                        </a:solidFill>
                        <a:latin typeface="Century Gothic" pitchFamily="34" charset="0"/>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solidFill>
                  </a:tcPr>
                </a:tc>
              </a:tr>
              <a:tr h="164624">
                <a:tc gridSpan="2">
                  <a:txBody>
                    <a:bodyPr/>
                    <a:lstStyle/>
                    <a:p>
                      <a:pPr marL="0" marR="0" lvl="0" indent="0">
                        <a:spcBef>
                          <a:spcPts val="0"/>
                        </a:spcBef>
                        <a:spcAft>
                          <a:spcPts val="0"/>
                        </a:spcAft>
                        <a:buFont typeface="+mj-lt"/>
                        <a:buNone/>
                      </a:pPr>
                      <a:r>
                        <a:rPr lang="en-US" sz="2400" b="1" i="0" dirty="0" smtClean="0">
                          <a:solidFill>
                            <a:schemeClr val="tx1"/>
                          </a:solidFill>
                          <a:latin typeface="Century Gothic" pitchFamily="34" charset="0"/>
                        </a:rPr>
                        <a:t>Demonstrate Workflows - </a:t>
                      </a:r>
                      <a:r>
                        <a:rPr lang="en-US" sz="2400" dirty="0" smtClean="0">
                          <a:solidFill>
                            <a:schemeClr val="tx1"/>
                          </a:solidFill>
                          <a:latin typeface="Century Gothic" pitchFamily="34" charset="0"/>
                        </a:rPr>
                        <a:t>Document</a:t>
                      </a:r>
                      <a:r>
                        <a:rPr lang="en-US" sz="2400" baseline="0" dirty="0" smtClean="0">
                          <a:solidFill>
                            <a:schemeClr val="tx1"/>
                          </a:solidFill>
                          <a:latin typeface="Century Gothic" pitchFamily="34" charset="0"/>
                        </a:rPr>
                        <a:t> </a:t>
                      </a:r>
                      <a:r>
                        <a:rPr lang="en-US" sz="2400" dirty="0" smtClean="0">
                          <a:solidFill>
                            <a:schemeClr val="tx1"/>
                          </a:solidFill>
                          <a:latin typeface="Century Gothic" pitchFamily="34" charset="0"/>
                        </a:rPr>
                        <a:t>different</a:t>
                      </a:r>
                      <a:r>
                        <a:rPr lang="en-US" sz="2400" baseline="0" dirty="0" smtClean="0">
                          <a:solidFill>
                            <a:schemeClr val="tx1"/>
                          </a:solidFill>
                          <a:latin typeface="Century Gothic" pitchFamily="34" charset="0"/>
                        </a:rPr>
                        <a:t> </a:t>
                      </a:r>
                      <a:r>
                        <a:rPr lang="en-US" sz="2400" dirty="0" smtClean="0">
                          <a:solidFill>
                            <a:schemeClr val="tx1"/>
                          </a:solidFill>
                          <a:latin typeface="Century Gothic" pitchFamily="34" charset="0"/>
                        </a:rPr>
                        <a:t>strategies to</a:t>
                      </a:r>
                      <a:r>
                        <a:rPr lang="en-US" sz="2400" baseline="0" dirty="0" smtClean="0">
                          <a:solidFill>
                            <a:schemeClr val="tx1"/>
                          </a:solidFill>
                          <a:latin typeface="Century Gothic" pitchFamily="34" charset="0"/>
                        </a:rPr>
                        <a:t> achieve</a:t>
                      </a:r>
                      <a:r>
                        <a:rPr lang="en-US" sz="2400" dirty="0" smtClean="0">
                          <a:solidFill>
                            <a:schemeClr val="tx1"/>
                          </a:solidFill>
                          <a:latin typeface="Century Gothic" pitchFamily="34" charset="0"/>
                        </a:rPr>
                        <a:t> credible practice throughout  the entire M&amp;S life-cycle</a:t>
                      </a:r>
                    </a:p>
                  </a:txBody>
                  <a:tcPr>
                    <a:lnT w="12700" cap="flat" cmpd="sng" algn="ctr">
                      <a:solidFill>
                        <a:schemeClr val="tx1"/>
                      </a:solidFill>
                      <a:prstDash val="solid"/>
                      <a:round/>
                      <a:headEnd type="none" w="med" len="med"/>
                      <a:tailEnd type="none" w="med" len="med"/>
                    </a:lnT>
                  </a:tcPr>
                </a:tc>
                <a:tc hMerge="1">
                  <a:txBody>
                    <a:bodyPr/>
                    <a:lstStyle/>
                    <a:p>
                      <a:pPr marL="174625" marR="0" lvl="0" indent="-14288">
                        <a:spcBef>
                          <a:spcPts val="600"/>
                        </a:spcBef>
                        <a:spcAft>
                          <a:spcPts val="600"/>
                        </a:spcAft>
                        <a:buFont typeface="+mj-lt"/>
                        <a:buNone/>
                      </a:pPr>
                      <a:endParaRPr lang="en-US" sz="3600" dirty="0" smtClean="0">
                        <a:solidFill>
                          <a:srgbClr val="FF0000"/>
                        </a:solidFill>
                        <a:latin typeface="Century Gothic" pitchFamily="34" charset="0"/>
                      </a:endParaRPr>
                    </a:p>
                  </a:txBody>
                  <a:tcPr>
                    <a:lnL w="12700" cap="flat" cmpd="sng" algn="ctr">
                      <a:solidFill>
                        <a:schemeClr val="tx1"/>
                      </a:solidFill>
                      <a:prstDash val="solid"/>
                      <a:round/>
                      <a:headEnd type="none" w="med" len="med"/>
                      <a:tailEnd type="none" w="med" len="med"/>
                    </a:lnL>
                  </a:tcPr>
                </a:tc>
              </a:tr>
            </a:tbl>
          </a:graphicData>
        </a:graphic>
      </p:graphicFrame>
      <p:sp>
        <p:nvSpPr>
          <p:cNvPr id="209" name="TextBox 208"/>
          <p:cNvSpPr txBox="1"/>
          <p:nvPr/>
        </p:nvSpPr>
        <p:spPr>
          <a:xfrm>
            <a:off x="685800" y="42110742"/>
            <a:ext cx="20921472" cy="1077218"/>
          </a:xfrm>
          <a:prstGeom prst="rect">
            <a:avLst/>
          </a:prstGeom>
          <a:solidFill>
            <a:srgbClr val="E6E0EA"/>
          </a:solidFill>
          <a:ln w="9525">
            <a:solidFill>
              <a:srgbClr val="B3A2C7"/>
            </a:solidFill>
          </a:ln>
        </p:spPr>
        <p:txBody>
          <a:bodyPr wrap="square" bIns="45720" rtlCol="0">
            <a:spAutoFit/>
          </a:bodyPr>
          <a:lstStyle/>
          <a:p>
            <a:r>
              <a:rPr lang="en-US" sz="3200" b="1" dirty="0" smtClean="0">
                <a:latin typeface="Century Gothic" pitchFamily="34" charset="0"/>
              </a:rPr>
              <a:t>Acknowledgments: </a:t>
            </a:r>
            <a:r>
              <a:rPr lang="en-US" sz="3200" dirty="0" smtClean="0">
                <a:latin typeface="Century Gothic" pitchFamily="34" charset="0"/>
              </a:rPr>
              <a:t>The authors would like to acknowledge the Interagency Modeling and Analysis Group and the </a:t>
            </a:r>
            <a:r>
              <a:rPr lang="en-US" sz="3200" dirty="0" err="1" smtClean="0">
                <a:latin typeface="Century Gothic" pitchFamily="34" charset="0"/>
              </a:rPr>
              <a:t>Multiscale</a:t>
            </a:r>
            <a:r>
              <a:rPr lang="en-US" sz="3200" dirty="0" smtClean="0">
                <a:latin typeface="Century Gothic" pitchFamily="34" charset="0"/>
              </a:rPr>
              <a:t> Modeling Consortium, who enabled activities of the Committee. </a:t>
            </a:r>
            <a:endParaRPr lang="en-US" sz="3200" dirty="0">
              <a:latin typeface="Century Gothic" pitchFamily="34" charset="0"/>
            </a:endParaRPr>
          </a:p>
        </p:txBody>
      </p:sp>
      <p:grpSp>
        <p:nvGrpSpPr>
          <p:cNvPr id="276" name="Group 275"/>
          <p:cNvGrpSpPr/>
          <p:nvPr/>
        </p:nvGrpSpPr>
        <p:grpSpPr>
          <a:xfrm>
            <a:off x="685800" y="37476408"/>
            <a:ext cx="20941056" cy="4343400"/>
            <a:chOff x="685800" y="37476408"/>
            <a:chExt cx="20941056" cy="4343400"/>
          </a:xfrm>
        </p:grpSpPr>
        <p:sp>
          <p:nvSpPr>
            <p:cNvPr id="247" name="Rectangle 246"/>
            <p:cNvSpPr/>
            <p:nvPr/>
          </p:nvSpPr>
          <p:spPr>
            <a:xfrm>
              <a:off x="685800" y="37476408"/>
              <a:ext cx="20921472" cy="4343400"/>
            </a:xfrm>
            <a:prstGeom prst="rect">
              <a:avLst/>
            </a:prstGeom>
            <a:solidFill>
              <a:srgbClr val="E6E0EA"/>
            </a:solidFill>
            <a:ln w="9525">
              <a:solidFill>
                <a:srgbClr val="B3A2C7"/>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3200" b="1" dirty="0" smtClean="0">
                  <a:solidFill>
                    <a:schemeClr val="tx1"/>
                  </a:solidFill>
                  <a:latin typeface="Century Gothic" pitchFamily="34" charset="0"/>
                </a:rPr>
                <a:t>References:</a:t>
              </a:r>
              <a:endParaRPr lang="en-US" sz="3200" b="1" dirty="0">
                <a:solidFill>
                  <a:schemeClr val="tx1"/>
                </a:solidFill>
                <a:latin typeface="Century Gothic" pitchFamily="34" charset="0"/>
              </a:endParaRPr>
            </a:p>
          </p:txBody>
        </p:sp>
        <p:sp>
          <p:nvSpPr>
            <p:cNvPr id="249" name="Rectangle 248"/>
            <p:cNvSpPr/>
            <p:nvPr/>
          </p:nvSpPr>
          <p:spPr>
            <a:xfrm>
              <a:off x="703240" y="38030981"/>
              <a:ext cx="10058400" cy="3631763"/>
            </a:xfrm>
            <a:prstGeom prst="rect">
              <a:avLst/>
            </a:prstGeom>
          </p:spPr>
          <p:txBody>
            <a:bodyPr wrap="square">
              <a:spAutoFit/>
            </a:bodyPr>
            <a:lstStyle/>
            <a:p>
              <a:pPr marL="457200" lvl="0" indent="-457200">
                <a:buFont typeface="+mj-lt"/>
                <a:buAutoNum type="arabicPeriod"/>
              </a:pPr>
              <a:r>
                <a:rPr lang="en-US" sz="2300" dirty="0" smtClean="0">
                  <a:latin typeface="Century Gothic" pitchFamily="34" charset="0"/>
                </a:rPr>
                <a:t>G.C. Peng, IEEE Trans. Biomed. Eng., 58:3440-2, 2011.</a:t>
              </a:r>
            </a:p>
            <a:p>
              <a:pPr marL="457200" lvl="0" indent="-457200">
                <a:buFont typeface="+mj-lt"/>
                <a:buAutoNum type="arabicPeriod"/>
              </a:pPr>
              <a:r>
                <a:rPr lang="en-US" sz="2300" dirty="0" smtClean="0">
                  <a:latin typeface="Century Gothic" pitchFamily="34" charset="0"/>
                </a:rPr>
                <a:t>U.S. Food and Drug Administration, Advancing Regulatory Science at FDA, A Strategic Plan, August 2011.</a:t>
              </a:r>
            </a:p>
            <a:p>
              <a:pPr marL="457200" lvl="0" indent="-457200">
                <a:buFont typeface="+mj-lt"/>
                <a:buAutoNum type="arabicPeriod"/>
              </a:pPr>
              <a:r>
                <a:rPr lang="en-US" sz="2300" dirty="0" smtClean="0">
                  <a:latin typeface="Century Gothic" pitchFamily="34" charset="0"/>
                </a:rPr>
                <a:t>L. Mulugeta and A. Erdemir, ASME 2013 Frontiers in Medical Devices, Washington, DC, 2013, 10.1115/FMD2013-16080.</a:t>
              </a:r>
            </a:p>
            <a:p>
              <a:pPr marL="457200" lvl="0" indent="-457200">
                <a:buFont typeface="+mj-lt"/>
                <a:buAutoNum type="arabicPeriod"/>
              </a:pPr>
              <a:r>
                <a:rPr lang="en-US" sz="2300" dirty="0" smtClean="0">
                  <a:latin typeface="Century Gothic" pitchFamily="34" charset="0"/>
                </a:rPr>
                <a:t>A. Erdemir, et al., 2015 Frontiers in Medical Devices, Washington, DC, 2015.</a:t>
              </a:r>
            </a:p>
            <a:p>
              <a:pPr marL="457200" lvl="0" indent="-457200">
                <a:buFont typeface="+mj-lt"/>
                <a:buAutoNum type="arabicPeriod"/>
              </a:pPr>
              <a:r>
                <a:rPr lang="en-US" sz="2300" dirty="0" smtClean="0">
                  <a:latin typeface="Century Gothic" pitchFamily="34" charset="0"/>
                </a:rPr>
                <a:t>L. Mulugeta et al., 38th Annual International Conference of the IEEE Engineering in Medicine and Biology Society, 16-20 August 2016, Orlando, FL.</a:t>
              </a:r>
              <a:endParaRPr lang="en-US" sz="2300" dirty="0">
                <a:latin typeface="Century Gothic" pitchFamily="34" charset="0"/>
              </a:endParaRPr>
            </a:p>
          </p:txBody>
        </p:sp>
        <p:sp>
          <p:nvSpPr>
            <p:cNvPr id="250" name="Rectangle 249"/>
            <p:cNvSpPr/>
            <p:nvPr/>
          </p:nvSpPr>
          <p:spPr>
            <a:xfrm>
              <a:off x="10928376" y="38030981"/>
              <a:ext cx="10698480" cy="3631763"/>
            </a:xfrm>
            <a:prstGeom prst="rect">
              <a:avLst/>
            </a:prstGeom>
          </p:spPr>
          <p:txBody>
            <a:bodyPr wrap="square" rIns="0">
              <a:spAutoFit/>
            </a:bodyPr>
            <a:lstStyle/>
            <a:p>
              <a:pPr marL="571500" lvl="0" indent="-571500">
                <a:buFont typeface="+mj-lt"/>
                <a:buAutoNum type="arabicPeriod" startAt="6"/>
              </a:pPr>
              <a:r>
                <a:rPr lang="en-US" sz="2300" dirty="0" smtClean="0">
                  <a:latin typeface="Century Gothic" pitchFamily="34" charset="0"/>
                </a:rPr>
                <a:t>T.M. Morrison, et al., Virtual Physiological Human Conference 2016, 26-28 September 2016, Amsterdam, Netherlands.</a:t>
              </a:r>
            </a:p>
            <a:p>
              <a:pPr marL="571500" lvl="0" indent="-571500">
                <a:buFont typeface="+mj-lt"/>
                <a:buAutoNum type="arabicPeriod" startAt="6"/>
              </a:pPr>
              <a:r>
                <a:rPr lang="en-US" sz="2300" dirty="0" smtClean="0">
                  <a:latin typeface="Century Gothic" pitchFamily="34" charset="0"/>
                </a:rPr>
                <a:t>Predictive </a:t>
              </a:r>
              <a:r>
                <a:rPr lang="en-US" sz="2300" dirty="0" err="1" smtClean="0">
                  <a:latin typeface="Century Gothic" pitchFamily="34" charset="0"/>
                </a:rPr>
                <a:t>Multiscale</a:t>
              </a:r>
              <a:r>
                <a:rPr lang="en-US" sz="2300" dirty="0" smtClean="0">
                  <a:latin typeface="Century Gothic" pitchFamily="34" charset="0"/>
                </a:rPr>
                <a:t> Models for Biomedical, Biological, Behavioral, Environmental and Clinical Research, PAR-15-085 (NIH U01), http://grants.nih.gov/grants/guide/pa-files/PAR-15-085.html, May 22, 2016.</a:t>
              </a:r>
            </a:p>
            <a:p>
              <a:pPr marL="571500" lvl="0" indent="-571500">
                <a:buFont typeface="+mj-lt"/>
                <a:buAutoNum type="arabicPeriod" startAt="6"/>
              </a:pPr>
              <a:r>
                <a:rPr lang="en-US" sz="2300" dirty="0" smtClean="0">
                  <a:latin typeface="Century Gothic" pitchFamily="34" charset="0"/>
                </a:rPr>
                <a:t>A. </a:t>
              </a:r>
              <a:r>
                <a:rPr lang="en-US" sz="2300" dirty="0" err="1" smtClean="0">
                  <a:latin typeface="Century Gothic" pitchFamily="34" charset="0"/>
                </a:rPr>
                <a:t>Rajagopal</a:t>
              </a:r>
              <a:r>
                <a:rPr lang="en-US" sz="2300" dirty="0" smtClean="0">
                  <a:latin typeface="Century Gothic" pitchFamily="34" charset="0"/>
                </a:rPr>
                <a:t> et al. IEEE Trans. Biomed. Eng., 63(10 ): 2068-2079, 2016.; </a:t>
              </a:r>
            </a:p>
            <a:p>
              <a:pPr marL="571500" lvl="0" indent="-571500">
                <a:buFont typeface="+mj-lt"/>
                <a:buAutoNum type="arabicPeriod" startAt="6"/>
              </a:pPr>
              <a:r>
                <a:rPr lang="en-US" sz="2300" dirty="0" smtClean="0">
                  <a:latin typeface="Century Gothic" pitchFamily="34" charset="0"/>
                </a:rPr>
                <a:t>Full Body Model </a:t>
              </a:r>
              <a:r>
                <a:rPr lang="en-US" sz="2300" dirty="0" err="1" smtClean="0">
                  <a:latin typeface="Century Gothic" pitchFamily="34" charset="0"/>
                </a:rPr>
                <a:t>SimTK</a:t>
              </a:r>
              <a:r>
                <a:rPr lang="en-US" sz="2300" dirty="0" smtClean="0">
                  <a:latin typeface="Century Gothic" pitchFamily="34" charset="0"/>
                </a:rPr>
                <a:t> Project Site, https://simtk.org/projects/full_body.</a:t>
              </a:r>
            </a:p>
            <a:p>
              <a:pPr marL="571500" lvl="0" indent="-571500">
                <a:buFont typeface="+mj-lt"/>
                <a:buAutoNum type="arabicPeriod" startAt="6"/>
              </a:pPr>
              <a:r>
                <a:rPr lang="en-US" sz="2300" dirty="0" smtClean="0">
                  <a:latin typeface="Century Gothic" pitchFamily="34" charset="0"/>
                </a:rPr>
                <a:t>A. Erdemir et al., IEEE Trans. Biomed. Eng., 63(10): 2080-2085, 2016.; </a:t>
              </a:r>
            </a:p>
            <a:p>
              <a:pPr marL="571500" lvl="0" indent="-571500">
                <a:buFont typeface="+mj-lt"/>
                <a:buAutoNum type="arabicPeriod" startAt="6"/>
              </a:pPr>
              <a:r>
                <a:rPr lang="en-US" sz="2300" dirty="0" smtClean="0">
                  <a:latin typeface="Century Gothic" pitchFamily="34" charset="0"/>
                </a:rPr>
                <a:t>J.L. Hicks et al., J. </a:t>
              </a:r>
              <a:r>
                <a:rPr lang="en-US" sz="2300" dirty="0" err="1" smtClean="0">
                  <a:latin typeface="Century Gothic" pitchFamily="34" charset="0"/>
                </a:rPr>
                <a:t>Biomech</a:t>
              </a:r>
              <a:r>
                <a:rPr lang="en-US" sz="2300" dirty="0" smtClean="0">
                  <a:latin typeface="Century Gothic" pitchFamily="34" charset="0"/>
                </a:rPr>
                <a:t>. Eng., 137(2):020905, 2014. </a:t>
              </a:r>
            </a:p>
          </p:txBody>
        </p:sp>
      </p:gr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1939</TotalTime>
  <Words>2207</Words>
  <Application>Microsoft Office PowerPoint</Application>
  <PresentationFormat>Custom</PresentationFormat>
  <Paragraphs>208</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Slide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Lealem</dc:creator>
  <cp:lastModifiedBy>Lealem</cp:lastModifiedBy>
  <cp:revision>118</cp:revision>
  <dcterms:created xsi:type="dcterms:W3CDTF">2017-03-12T20:44:21Z</dcterms:created>
  <dcterms:modified xsi:type="dcterms:W3CDTF">2017-03-18T17:53:12Z</dcterms:modified>
</cp:coreProperties>
</file>