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1148000" cy="41148000"/>
  <p:notesSz cx="40690800" cy="40690800"/>
  <p:defaultTextStyle>
    <a:defPPr>
      <a:defRPr lang="en-US"/>
    </a:defPPr>
    <a:lvl1pPr marL="0" algn="l" defTabSz="4702576" rtl="0" eaLnBrk="1" latinLnBrk="0" hangingPunct="1">
      <a:defRPr sz="9300" kern="1200">
        <a:solidFill>
          <a:schemeClr val="tx1"/>
        </a:solidFill>
        <a:latin typeface="+mn-lt"/>
        <a:ea typeface="+mn-ea"/>
        <a:cs typeface="+mn-cs"/>
      </a:defRPr>
    </a:lvl1pPr>
    <a:lvl2pPr marL="2351288" algn="l" defTabSz="4702576" rtl="0" eaLnBrk="1" latinLnBrk="0" hangingPunct="1">
      <a:defRPr sz="9300" kern="1200">
        <a:solidFill>
          <a:schemeClr val="tx1"/>
        </a:solidFill>
        <a:latin typeface="+mn-lt"/>
        <a:ea typeface="+mn-ea"/>
        <a:cs typeface="+mn-cs"/>
      </a:defRPr>
    </a:lvl2pPr>
    <a:lvl3pPr marL="4702576" algn="l" defTabSz="4702576" rtl="0" eaLnBrk="1" latinLnBrk="0" hangingPunct="1">
      <a:defRPr sz="9300" kern="1200">
        <a:solidFill>
          <a:schemeClr val="tx1"/>
        </a:solidFill>
        <a:latin typeface="+mn-lt"/>
        <a:ea typeface="+mn-ea"/>
        <a:cs typeface="+mn-cs"/>
      </a:defRPr>
    </a:lvl3pPr>
    <a:lvl4pPr marL="7053864" algn="l" defTabSz="4702576" rtl="0" eaLnBrk="1" latinLnBrk="0" hangingPunct="1">
      <a:defRPr sz="9300" kern="1200">
        <a:solidFill>
          <a:schemeClr val="tx1"/>
        </a:solidFill>
        <a:latin typeface="+mn-lt"/>
        <a:ea typeface="+mn-ea"/>
        <a:cs typeface="+mn-cs"/>
      </a:defRPr>
    </a:lvl4pPr>
    <a:lvl5pPr marL="9405153" algn="l" defTabSz="4702576" rtl="0" eaLnBrk="1" latinLnBrk="0" hangingPunct="1">
      <a:defRPr sz="9300" kern="1200">
        <a:solidFill>
          <a:schemeClr val="tx1"/>
        </a:solidFill>
        <a:latin typeface="+mn-lt"/>
        <a:ea typeface="+mn-ea"/>
        <a:cs typeface="+mn-cs"/>
      </a:defRPr>
    </a:lvl5pPr>
    <a:lvl6pPr marL="11756441" algn="l" defTabSz="4702576" rtl="0" eaLnBrk="1" latinLnBrk="0" hangingPunct="1">
      <a:defRPr sz="9300" kern="1200">
        <a:solidFill>
          <a:schemeClr val="tx1"/>
        </a:solidFill>
        <a:latin typeface="+mn-lt"/>
        <a:ea typeface="+mn-ea"/>
        <a:cs typeface="+mn-cs"/>
      </a:defRPr>
    </a:lvl6pPr>
    <a:lvl7pPr marL="14107729" algn="l" defTabSz="4702576" rtl="0" eaLnBrk="1" latinLnBrk="0" hangingPunct="1">
      <a:defRPr sz="9300" kern="1200">
        <a:solidFill>
          <a:schemeClr val="tx1"/>
        </a:solidFill>
        <a:latin typeface="+mn-lt"/>
        <a:ea typeface="+mn-ea"/>
        <a:cs typeface="+mn-cs"/>
      </a:defRPr>
    </a:lvl7pPr>
    <a:lvl8pPr marL="16459017" algn="l" defTabSz="4702576" rtl="0" eaLnBrk="1" latinLnBrk="0" hangingPunct="1">
      <a:defRPr sz="9300" kern="1200">
        <a:solidFill>
          <a:schemeClr val="tx1"/>
        </a:solidFill>
        <a:latin typeface="+mn-lt"/>
        <a:ea typeface="+mn-ea"/>
        <a:cs typeface="+mn-cs"/>
      </a:defRPr>
    </a:lvl8pPr>
    <a:lvl9pPr marL="18810305" algn="l" defTabSz="4702576" rtl="0" eaLnBrk="1" latinLnBrk="0" hangingPunct="1">
      <a:defRPr sz="9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B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718" autoAdjust="0"/>
    <p:restoredTop sz="94660"/>
  </p:normalViewPr>
  <p:slideViewPr>
    <p:cSldViewPr>
      <p:cViewPr>
        <p:scale>
          <a:sx n="50" d="100"/>
          <a:sy n="50" d="100"/>
        </p:scale>
        <p:origin x="1818" y="7950"/>
      </p:cViewPr>
      <p:guideLst>
        <p:guide orient="horz" pos="12960"/>
        <p:guide pos="12960"/>
      </p:guideLst>
    </p:cSldViewPr>
  </p:slideViewPr>
  <p:notesTextViewPr>
    <p:cViewPr>
      <p:scale>
        <a:sx n="1" d="1"/>
        <a:sy n="1" d="1"/>
      </p:scale>
      <p:origin x="0" y="0"/>
    </p:cViewPr>
  </p:notesTextViewPr>
  <p:notesViewPr>
    <p:cSldViewPr>
      <p:cViewPr>
        <p:scale>
          <a:sx n="200" d="100"/>
          <a:sy n="200" d="100"/>
        </p:scale>
        <p:origin x="-1308" y="-72"/>
      </p:cViewPr>
      <p:guideLst>
        <p:guide orient="horz" pos="12816"/>
        <p:guide pos="12816"/>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598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86100" y="12782553"/>
            <a:ext cx="34975800" cy="8820150"/>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6172200" y="23317200"/>
            <a:ext cx="28803600" cy="10515600"/>
          </a:xfrm>
          <a:prstGeom prst="rect">
            <a:avLst/>
          </a:prstGeom>
        </p:spPr>
        <p:txBody>
          <a:bodyPr/>
          <a:lstStyle>
            <a:lvl1pPr marL="0" indent="0" algn="ctr">
              <a:buNone/>
              <a:defRPr>
                <a:solidFill>
                  <a:schemeClr val="tx1">
                    <a:tint val="75000"/>
                  </a:schemeClr>
                </a:solidFill>
              </a:defRPr>
            </a:lvl1pPr>
            <a:lvl2pPr marL="2351288" indent="0" algn="ctr">
              <a:buNone/>
              <a:defRPr>
                <a:solidFill>
                  <a:schemeClr val="tx1">
                    <a:tint val="75000"/>
                  </a:schemeClr>
                </a:solidFill>
              </a:defRPr>
            </a:lvl2pPr>
            <a:lvl3pPr marL="4702576" indent="0" algn="ctr">
              <a:buNone/>
              <a:defRPr>
                <a:solidFill>
                  <a:schemeClr val="tx1">
                    <a:tint val="75000"/>
                  </a:schemeClr>
                </a:solidFill>
              </a:defRPr>
            </a:lvl3pPr>
            <a:lvl4pPr marL="7053864" indent="0" algn="ctr">
              <a:buNone/>
              <a:defRPr>
                <a:solidFill>
                  <a:schemeClr val="tx1">
                    <a:tint val="75000"/>
                  </a:schemeClr>
                </a:solidFill>
              </a:defRPr>
            </a:lvl4pPr>
            <a:lvl5pPr marL="9405153" indent="0" algn="ctr">
              <a:buNone/>
              <a:defRPr>
                <a:solidFill>
                  <a:schemeClr val="tx1">
                    <a:tint val="75000"/>
                  </a:schemeClr>
                </a:solidFill>
              </a:defRPr>
            </a:lvl5pPr>
            <a:lvl6pPr marL="11756441" indent="0" algn="ctr">
              <a:buNone/>
              <a:defRPr>
                <a:solidFill>
                  <a:schemeClr val="tx1">
                    <a:tint val="75000"/>
                  </a:schemeClr>
                </a:solidFill>
              </a:defRPr>
            </a:lvl6pPr>
            <a:lvl7pPr marL="14107729" indent="0" algn="ctr">
              <a:buNone/>
              <a:defRPr>
                <a:solidFill>
                  <a:schemeClr val="tx1">
                    <a:tint val="75000"/>
                  </a:schemeClr>
                </a:solidFill>
              </a:defRPr>
            </a:lvl7pPr>
            <a:lvl8pPr marL="16459017" indent="0" algn="ctr">
              <a:buNone/>
              <a:defRPr>
                <a:solidFill>
                  <a:schemeClr val="tx1">
                    <a:tint val="75000"/>
                  </a:schemeClr>
                </a:solidFill>
              </a:defRPr>
            </a:lvl8pPr>
            <a:lvl9pPr marL="1881030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5" name="Footer Placeholder 4"/>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6" name="Slide Number Placeholder 5"/>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40440042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57400" y="1647828"/>
            <a:ext cx="37033200" cy="6858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2057400" y="9601203"/>
            <a:ext cx="37033200" cy="2715577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5" name="Footer Placeholder 4"/>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6" name="Slide Number Placeholder 5"/>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4002734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50409" y="26441403"/>
            <a:ext cx="34975800" cy="8172450"/>
          </a:xfrm>
          <a:prstGeom prst="rect">
            <a:avLst/>
          </a:prstGeom>
        </p:spPr>
        <p:txBody>
          <a:bodyPr anchor="t"/>
          <a:lstStyle>
            <a:lvl1pPr algn="l">
              <a:defRPr sz="20600" b="1" cap="all"/>
            </a:lvl1pPr>
          </a:lstStyle>
          <a:p>
            <a:r>
              <a:rPr lang="en-US" smtClean="0"/>
              <a:t>Click to edit Master title style</a:t>
            </a:r>
            <a:endParaRPr lang="en-US"/>
          </a:p>
        </p:txBody>
      </p:sp>
      <p:sp>
        <p:nvSpPr>
          <p:cNvPr id="3" name="Text Placeholder 2"/>
          <p:cNvSpPr>
            <a:spLocks noGrp="1"/>
          </p:cNvSpPr>
          <p:nvPr>
            <p:ph type="body" idx="1"/>
          </p:nvPr>
        </p:nvSpPr>
        <p:spPr>
          <a:xfrm>
            <a:off x="3250409" y="17440281"/>
            <a:ext cx="34975800" cy="9001122"/>
          </a:xfrm>
          <a:prstGeom prst="rect">
            <a:avLst/>
          </a:prstGeom>
        </p:spPr>
        <p:txBody>
          <a:bodyPr anchor="b"/>
          <a:lstStyle>
            <a:lvl1pPr marL="0" indent="0">
              <a:buNone/>
              <a:defRPr sz="10300">
                <a:solidFill>
                  <a:schemeClr val="tx1">
                    <a:tint val="75000"/>
                  </a:schemeClr>
                </a:solidFill>
              </a:defRPr>
            </a:lvl1pPr>
            <a:lvl2pPr marL="2351288" indent="0">
              <a:buNone/>
              <a:defRPr sz="9300">
                <a:solidFill>
                  <a:schemeClr val="tx1">
                    <a:tint val="75000"/>
                  </a:schemeClr>
                </a:solidFill>
              </a:defRPr>
            </a:lvl2pPr>
            <a:lvl3pPr marL="4702576" indent="0">
              <a:buNone/>
              <a:defRPr sz="8200">
                <a:solidFill>
                  <a:schemeClr val="tx1">
                    <a:tint val="75000"/>
                  </a:schemeClr>
                </a:solidFill>
              </a:defRPr>
            </a:lvl3pPr>
            <a:lvl4pPr marL="7053864" indent="0">
              <a:buNone/>
              <a:defRPr sz="7200">
                <a:solidFill>
                  <a:schemeClr val="tx1">
                    <a:tint val="75000"/>
                  </a:schemeClr>
                </a:solidFill>
              </a:defRPr>
            </a:lvl4pPr>
            <a:lvl5pPr marL="9405153" indent="0">
              <a:buNone/>
              <a:defRPr sz="7200">
                <a:solidFill>
                  <a:schemeClr val="tx1">
                    <a:tint val="75000"/>
                  </a:schemeClr>
                </a:solidFill>
              </a:defRPr>
            </a:lvl5pPr>
            <a:lvl6pPr marL="11756441" indent="0">
              <a:buNone/>
              <a:defRPr sz="7200">
                <a:solidFill>
                  <a:schemeClr val="tx1">
                    <a:tint val="75000"/>
                  </a:schemeClr>
                </a:solidFill>
              </a:defRPr>
            </a:lvl6pPr>
            <a:lvl7pPr marL="14107729" indent="0">
              <a:buNone/>
              <a:defRPr sz="7200">
                <a:solidFill>
                  <a:schemeClr val="tx1">
                    <a:tint val="75000"/>
                  </a:schemeClr>
                </a:solidFill>
              </a:defRPr>
            </a:lvl7pPr>
            <a:lvl8pPr marL="16459017" indent="0">
              <a:buNone/>
              <a:defRPr sz="7200">
                <a:solidFill>
                  <a:schemeClr val="tx1">
                    <a:tint val="75000"/>
                  </a:schemeClr>
                </a:solidFill>
              </a:defRPr>
            </a:lvl8pPr>
            <a:lvl9pPr marL="18810305" indent="0">
              <a:buNone/>
              <a:defRPr sz="7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5" name="Footer Placeholder 4"/>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6" name="Slide Number Placeholder 5"/>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2410179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57400" y="1647828"/>
            <a:ext cx="37033200" cy="6858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2057400" y="9601203"/>
            <a:ext cx="18173700" cy="27155778"/>
          </a:xfrm>
          <a:prstGeom prst="rect">
            <a:avLst/>
          </a:prstGeom>
        </p:spPr>
        <p:txBody>
          <a:bodyPr/>
          <a:lstStyle>
            <a:lvl1pPr>
              <a:defRPr sz="14400"/>
            </a:lvl1pPr>
            <a:lvl2pPr>
              <a:defRPr sz="12300"/>
            </a:lvl2pPr>
            <a:lvl3pPr>
              <a:defRPr sz="10300"/>
            </a:lvl3pPr>
            <a:lvl4pPr>
              <a:defRPr sz="9300"/>
            </a:lvl4pPr>
            <a:lvl5pPr>
              <a:defRPr sz="9300"/>
            </a:lvl5pPr>
            <a:lvl6pPr>
              <a:defRPr sz="9300"/>
            </a:lvl6pPr>
            <a:lvl7pPr>
              <a:defRPr sz="9300"/>
            </a:lvl7pPr>
            <a:lvl8pPr>
              <a:defRPr sz="9300"/>
            </a:lvl8pPr>
            <a:lvl9pPr>
              <a:defRPr sz="9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0916900" y="9601203"/>
            <a:ext cx="18173700" cy="27155778"/>
          </a:xfrm>
          <a:prstGeom prst="rect">
            <a:avLst/>
          </a:prstGeom>
        </p:spPr>
        <p:txBody>
          <a:bodyPr/>
          <a:lstStyle>
            <a:lvl1pPr>
              <a:defRPr sz="14400"/>
            </a:lvl1pPr>
            <a:lvl2pPr>
              <a:defRPr sz="12300"/>
            </a:lvl2pPr>
            <a:lvl3pPr>
              <a:defRPr sz="10300"/>
            </a:lvl3pPr>
            <a:lvl4pPr>
              <a:defRPr sz="9300"/>
            </a:lvl4pPr>
            <a:lvl5pPr>
              <a:defRPr sz="9300"/>
            </a:lvl5pPr>
            <a:lvl6pPr>
              <a:defRPr sz="9300"/>
            </a:lvl6pPr>
            <a:lvl7pPr>
              <a:defRPr sz="9300"/>
            </a:lvl7pPr>
            <a:lvl8pPr>
              <a:defRPr sz="9300"/>
            </a:lvl8pPr>
            <a:lvl9pPr>
              <a:defRPr sz="9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6" name="Footer Placeholder 5"/>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7" name="Slide Number Placeholder 6"/>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1018095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57400" y="1647828"/>
            <a:ext cx="37033200" cy="6858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057400" y="9210678"/>
            <a:ext cx="18180846" cy="3838572"/>
          </a:xfrm>
          <a:prstGeom prst="rect">
            <a:avLst/>
          </a:prstGeom>
        </p:spPr>
        <p:txBody>
          <a:bodyPr anchor="b"/>
          <a:lstStyle>
            <a:lvl1pPr marL="0" indent="0">
              <a:buNone/>
              <a:defRPr sz="12300" b="1"/>
            </a:lvl1pPr>
            <a:lvl2pPr marL="2351288" indent="0">
              <a:buNone/>
              <a:defRPr sz="10300" b="1"/>
            </a:lvl2pPr>
            <a:lvl3pPr marL="4702576" indent="0">
              <a:buNone/>
              <a:defRPr sz="9300" b="1"/>
            </a:lvl3pPr>
            <a:lvl4pPr marL="7053864" indent="0">
              <a:buNone/>
              <a:defRPr sz="8200" b="1"/>
            </a:lvl4pPr>
            <a:lvl5pPr marL="9405153" indent="0">
              <a:buNone/>
              <a:defRPr sz="8200" b="1"/>
            </a:lvl5pPr>
            <a:lvl6pPr marL="11756441" indent="0">
              <a:buNone/>
              <a:defRPr sz="8200" b="1"/>
            </a:lvl6pPr>
            <a:lvl7pPr marL="14107729" indent="0">
              <a:buNone/>
              <a:defRPr sz="8200" b="1"/>
            </a:lvl7pPr>
            <a:lvl8pPr marL="16459017" indent="0">
              <a:buNone/>
              <a:defRPr sz="8200" b="1"/>
            </a:lvl8pPr>
            <a:lvl9pPr marL="18810305" indent="0">
              <a:buNone/>
              <a:defRPr sz="8200" b="1"/>
            </a:lvl9pPr>
          </a:lstStyle>
          <a:p>
            <a:pPr lvl="0"/>
            <a:r>
              <a:rPr lang="en-US" smtClean="0"/>
              <a:t>Click to edit Master text styles</a:t>
            </a:r>
          </a:p>
        </p:txBody>
      </p:sp>
      <p:sp>
        <p:nvSpPr>
          <p:cNvPr id="4" name="Content Placeholder 3"/>
          <p:cNvSpPr>
            <a:spLocks noGrp="1"/>
          </p:cNvSpPr>
          <p:nvPr>
            <p:ph sz="half" idx="2"/>
          </p:nvPr>
        </p:nvSpPr>
        <p:spPr>
          <a:xfrm>
            <a:off x="2057400" y="13049250"/>
            <a:ext cx="18180846" cy="23707728"/>
          </a:xfrm>
          <a:prstGeom prst="rect">
            <a:avLst/>
          </a:prstGeom>
        </p:spPr>
        <p:txBody>
          <a:bodyPr/>
          <a:lstStyle>
            <a:lvl1pPr>
              <a:defRPr sz="12300"/>
            </a:lvl1pPr>
            <a:lvl2pPr>
              <a:defRPr sz="10300"/>
            </a:lvl2pPr>
            <a:lvl3pPr>
              <a:defRPr sz="93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0902615" y="9210678"/>
            <a:ext cx="18187988" cy="3838572"/>
          </a:xfrm>
          <a:prstGeom prst="rect">
            <a:avLst/>
          </a:prstGeom>
        </p:spPr>
        <p:txBody>
          <a:bodyPr anchor="b"/>
          <a:lstStyle>
            <a:lvl1pPr marL="0" indent="0">
              <a:buNone/>
              <a:defRPr sz="12300" b="1"/>
            </a:lvl1pPr>
            <a:lvl2pPr marL="2351288" indent="0">
              <a:buNone/>
              <a:defRPr sz="10300" b="1"/>
            </a:lvl2pPr>
            <a:lvl3pPr marL="4702576" indent="0">
              <a:buNone/>
              <a:defRPr sz="9300" b="1"/>
            </a:lvl3pPr>
            <a:lvl4pPr marL="7053864" indent="0">
              <a:buNone/>
              <a:defRPr sz="8200" b="1"/>
            </a:lvl4pPr>
            <a:lvl5pPr marL="9405153" indent="0">
              <a:buNone/>
              <a:defRPr sz="8200" b="1"/>
            </a:lvl5pPr>
            <a:lvl6pPr marL="11756441" indent="0">
              <a:buNone/>
              <a:defRPr sz="8200" b="1"/>
            </a:lvl6pPr>
            <a:lvl7pPr marL="14107729" indent="0">
              <a:buNone/>
              <a:defRPr sz="8200" b="1"/>
            </a:lvl7pPr>
            <a:lvl8pPr marL="16459017" indent="0">
              <a:buNone/>
              <a:defRPr sz="8200" b="1"/>
            </a:lvl8pPr>
            <a:lvl9pPr marL="18810305" indent="0">
              <a:buNone/>
              <a:defRPr sz="8200" b="1"/>
            </a:lvl9pPr>
          </a:lstStyle>
          <a:p>
            <a:pPr lvl="0"/>
            <a:r>
              <a:rPr lang="en-US" smtClean="0"/>
              <a:t>Click to edit Master text styles</a:t>
            </a:r>
          </a:p>
        </p:txBody>
      </p:sp>
      <p:sp>
        <p:nvSpPr>
          <p:cNvPr id="6" name="Content Placeholder 5"/>
          <p:cNvSpPr>
            <a:spLocks noGrp="1"/>
          </p:cNvSpPr>
          <p:nvPr>
            <p:ph sz="quarter" idx="4"/>
          </p:nvPr>
        </p:nvSpPr>
        <p:spPr>
          <a:xfrm>
            <a:off x="20902615" y="13049250"/>
            <a:ext cx="18187988" cy="23707728"/>
          </a:xfrm>
          <a:prstGeom prst="rect">
            <a:avLst/>
          </a:prstGeom>
        </p:spPr>
        <p:txBody>
          <a:bodyPr/>
          <a:lstStyle>
            <a:lvl1pPr>
              <a:defRPr sz="12300"/>
            </a:lvl1pPr>
            <a:lvl2pPr>
              <a:defRPr sz="10300"/>
            </a:lvl2pPr>
            <a:lvl3pPr>
              <a:defRPr sz="93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8" name="Footer Placeholder 7"/>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9" name="Slide Number Placeholder 8"/>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3283142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057400" y="1647828"/>
            <a:ext cx="37033200" cy="6858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4" name="Footer Placeholder 3"/>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5" name="Slide Number Placeholder 4"/>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4054472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3" name="Footer Placeholder 2"/>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4" name="Slide Number Placeholder 3"/>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3003052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57402" y="1638300"/>
            <a:ext cx="13537409" cy="6972300"/>
          </a:xfrm>
          <a:prstGeom prst="rect">
            <a:avLst/>
          </a:prstGeom>
        </p:spPr>
        <p:txBody>
          <a:bodyPr anchor="b"/>
          <a:lstStyle>
            <a:lvl1pPr algn="l">
              <a:defRPr sz="10300" b="1"/>
            </a:lvl1pPr>
          </a:lstStyle>
          <a:p>
            <a:r>
              <a:rPr lang="en-US" smtClean="0"/>
              <a:t>Click to edit Master title style</a:t>
            </a:r>
            <a:endParaRPr lang="en-US"/>
          </a:p>
        </p:txBody>
      </p:sp>
      <p:sp>
        <p:nvSpPr>
          <p:cNvPr id="3" name="Content Placeholder 2"/>
          <p:cNvSpPr>
            <a:spLocks noGrp="1"/>
          </p:cNvSpPr>
          <p:nvPr>
            <p:ph idx="1"/>
          </p:nvPr>
        </p:nvSpPr>
        <p:spPr>
          <a:xfrm>
            <a:off x="16087725" y="1638303"/>
            <a:ext cx="23002875" cy="35118678"/>
          </a:xfrm>
          <a:prstGeom prst="rect">
            <a:avLst/>
          </a:prstGeom>
        </p:spPr>
        <p:txBody>
          <a:bodyPr/>
          <a:lstStyle>
            <a:lvl1pPr>
              <a:defRPr sz="16500"/>
            </a:lvl1pPr>
            <a:lvl2pPr>
              <a:defRPr sz="14400"/>
            </a:lvl2pPr>
            <a:lvl3pPr>
              <a:defRPr sz="12300"/>
            </a:lvl3pPr>
            <a:lvl4pPr>
              <a:defRPr sz="10300"/>
            </a:lvl4pPr>
            <a:lvl5pPr>
              <a:defRPr sz="10300"/>
            </a:lvl5pPr>
            <a:lvl6pPr>
              <a:defRPr sz="10300"/>
            </a:lvl6pPr>
            <a:lvl7pPr>
              <a:defRPr sz="10300"/>
            </a:lvl7pPr>
            <a:lvl8pPr>
              <a:defRPr sz="10300"/>
            </a:lvl8pPr>
            <a:lvl9pPr>
              <a:defRPr sz="10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057402" y="8610603"/>
            <a:ext cx="13537409" cy="28146378"/>
          </a:xfrm>
          <a:prstGeom prst="rect">
            <a:avLst/>
          </a:prstGeom>
        </p:spPr>
        <p:txBody>
          <a:bodyPr/>
          <a:lstStyle>
            <a:lvl1pPr marL="0" indent="0">
              <a:buNone/>
              <a:defRPr sz="7200"/>
            </a:lvl1pPr>
            <a:lvl2pPr marL="2351288" indent="0">
              <a:buNone/>
              <a:defRPr sz="6200"/>
            </a:lvl2pPr>
            <a:lvl3pPr marL="4702576" indent="0">
              <a:buNone/>
              <a:defRPr sz="5100"/>
            </a:lvl3pPr>
            <a:lvl4pPr marL="7053864" indent="0">
              <a:buNone/>
              <a:defRPr sz="4600"/>
            </a:lvl4pPr>
            <a:lvl5pPr marL="9405153" indent="0">
              <a:buNone/>
              <a:defRPr sz="4600"/>
            </a:lvl5pPr>
            <a:lvl6pPr marL="11756441" indent="0">
              <a:buNone/>
              <a:defRPr sz="4600"/>
            </a:lvl6pPr>
            <a:lvl7pPr marL="14107729" indent="0">
              <a:buNone/>
              <a:defRPr sz="4600"/>
            </a:lvl7pPr>
            <a:lvl8pPr marL="16459017" indent="0">
              <a:buNone/>
              <a:defRPr sz="4600"/>
            </a:lvl8pPr>
            <a:lvl9pPr marL="18810305" indent="0">
              <a:buNone/>
              <a:defRPr sz="4600"/>
            </a:lvl9pPr>
          </a:lstStyle>
          <a:p>
            <a:pPr lvl="0"/>
            <a:r>
              <a:rPr lang="en-US" smtClean="0"/>
              <a:t>Click to edit Master text styles</a:t>
            </a:r>
          </a:p>
        </p:txBody>
      </p:sp>
      <p:sp>
        <p:nvSpPr>
          <p:cNvPr id="5" name="Date Placeholder 4"/>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6" name="Footer Placeholder 5"/>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7" name="Slide Number Placeholder 6"/>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1158756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65296" y="28803600"/>
            <a:ext cx="24688800" cy="3400428"/>
          </a:xfrm>
          <a:prstGeom prst="rect">
            <a:avLst/>
          </a:prstGeom>
        </p:spPr>
        <p:txBody>
          <a:bodyPr anchor="b"/>
          <a:lstStyle>
            <a:lvl1pPr algn="l">
              <a:defRPr sz="10300" b="1"/>
            </a:lvl1pPr>
          </a:lstStyle>
          <a:p>
            <a:r>
              <a:rPr lang="en-US" smtClean="0"/>
              <a:t>Click to edit Master title style</a:t>
            </a:r>
            <a:endParaRPr lang="en-US"/>
          </a:p>
        </p:txBody>
      </p:sp>
      <p:sp>
        <p:nvSpPr>
          <p:cNvPr id="3" name="Picture Placeholder 2"/>
          <p:cNvSpPr>
            <a:spLocks noGrp="1"/>
          </p:cNvSpPr>
          <p:nvPr>
            <p:ph type="pic" idx="1"/>
          </p:nvPr>
        </p:nvSpPr>
        <p:spPr>
          <a:xfrm>
            <a:off x="8065296" y="3676650"/>
            <a:ext cx="24688800" cy="24688800"/>
          </a:xfrm>
          <a:prstGeom prst="rect">
            <a:avLst/>
          </a:prstGeom>
        </p:spPr>
        <p:txBody>
          <a:bodyPr/>
          <a:lstStyle>
            <a:lvl1pPr marL="0" indent="0">
              <a:buNone/>
              <a:defRPr sz="16500"/>
            </a:lvl1pPr>
            <a:lvl2pPr marL="2351288" indent="0">
              <a:buNone/>
              <a:defRPr sz="14400"/>
            </a:lvl2pPr>
            <a:lvl3pPr marL="4702576" indent="0">
              <a:buNone/>
              <a:defRPr sz="12300"/>
            </a:lvl3pPr>
            <a:lvl4pPr marL="7053864" indent="0">
              <a:buNone/>
              <a:defRPr sz="10300"/>
            </a:lvl4pPr>
            <a:lvl5pPr marL="9405153" indent="0">
              <a:buNone/>
              <a:defRPr sz="10300"/>
            </a:lvl5pPr>
            <a:lvl6pPr marL="11756441" indent="0">
              <a:buNone/>
              <a:defRPr sz="10300"/>
            </a:lvl6pPr>
            <a:lvl7pPr marL="14107729" indent="0">
              <a:buNone/>
              <a:defRPr sz="10300"/>
            </a:lvl7pPr>
            <a:lvl8pPr marL="16459017" indent="0">
              <a:buNone/>
              <a:defRPr sz="10300"/>
            </a:lvl8pPr>
            <a:lvl9pPr marL="18810305" indent="0">
              <a:buNone/>
              <a:defRPr sz="10300"/>
            </a:lvl9pPr>
          </a:lstStyle>
          <a:p>
            <a:endParaRPr lang="en-US"/>
          </a:p>
        </p:txBody>
      </p:sp>
      <p:sp>
        <p:nvSpPr>
          <p:cNvPr id="4" name="Text Placeholder 3"/>
          <p:cNvSpPr>
            <a:spLocks noGrp="1"/>
          </p:cNvSpPr>
          <p:nvPr>
            <p:ph type="body" sz="half" idx="2"/>
          </p:nvPr>
        </p:nvSpPr>
        <p:spPr>
          <a:xfrm>
            <a:off x="8065296" y="32204028"/>
            <a:ext cx="24688800" cy="4829172"/>
          </a:xfrm>
          <a:prstGeom prst="rect">
            <a:avLst/>
          </a:prstGeom>
        </p:spPr>
        <p:txBody>
          <a:bodyPr/>
          <a:lstStyle>
            <a:lvl1pPr marL="0" indent="0">
              <a:buNone/>
              <a:defRPr sz="7200"/>
            </a:lvl1pPr>
            <a:lvl2pPr marL="2351288" indent="0">
              <a:buNone/>
              <a:defRPr sz="6200"/>
            </a:lvl2pPr>
            <a:lvl3pPr marL="4702576" indent="0">
              <a:buNone/>
              <a:defRPr sz="5100"/>
            </a:lvl3pPr>
            <a:lvl4pPr marL="7053864" indent="0">
              <a:buNone/>
              <a:defRPr sz="4600"/>
            </a:lvl4pPr>
            <a:lvl5pPr marL="9405153" indent="0">
              <a:buNone/>
              <a:defRPr sz="4600"/>
            </a:lvl5pPr>
            <a:lvl6pPr marL="11756441" indent="0">
              <a:buNone/>
              <a:defRPr sz="4600"/>
            </a:lvl6pPr>
            <a:lvl7pPr marL="14107729" indent="0">
              <a:buNone/>
              <a:defRPr sz="4600"/>
            </a:lvl7pPr>
            <a:lvl8pPr marL="16459017" indent="0">
              <a:buNone/>
              <a:defRPr sz="4600"/>
            </a:lvl8pPr>
            <a:lvl9pPr marL="18810305" indent="0">
              <a:buNone/>
              <a:defRPr sz="4600"/>
            </a:lvl9pPr>
          </a:lstStyle>
          <a:p>
            <a:pPr lvl="0"/>
            <a:r>
              <a:rPr lang="en-US" smtClean="0"/>
              <a:t>Click to edit Master text styles</a:t>
            </a:r>
          </a:p>
        </p:txBody>
      </p:sp>
      <p:sp>
        <p:nvSpPr>
          <p:cNvPr id="5" name="Date Placeholder 4"/>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6" name="Footer Placeholder 5"/>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7" name="Slide Number Placeholder 6"/>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2916643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057400" y="1647828"/>
            <a:ext cx="37033200" cy="6858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2057400" y="9601203"/>
            <a:ext cx="37033200" cy="2715577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5" name="Footer Placeholder 4"/>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6" name="Slide Number Placeholder 5"/>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820819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9832300" y="1647831"/>
            <a:ext cx="9258300" cy="3510915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057400" y="1647831"/>
            <a:ext cx="27089100" cy="3510915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057400" y="38138103"/>
            <a:ext cx="9601200" cy="2190750"/>
          </a:xfrm>
          <a:prstGeom prst="rect">
            <a:avLst/>
          </a:prstGeom>
        </p:spPr>
        <p:txBody>
          <a:bodyPr/>
          <a:lstStyle/>
          <a:p>
            <a:fld id="{E3C8E291-D487-4A6A-86EA-AB5FC8C15F0A}" type="datetimeFigureOut">
              <a:rPr lang="en-US" smtClean="0"/>
              <a:t>9/9/2013</a:t>
            </a:fld>
            <a:endParaRPr lang="en-US"/>
          </a:p>
        </p:txBody>
      </p:sp>
      <p:sp>
        <p:nvSpPr>
          <p:cNvPr id="5" name="Footer Placeholder 4"/>
          <p:cNvSpPr>
            <a:spLocks noGrp="1"/>
          </p:cNvSpPr>
          <p:nvPr>
            <p:ph type="ftr" sz="quarter" idx="11"/>
          </p:nvPr>
        </p:nvSpPr>
        <p:spPr>
          <a:xfrm>
            <a:off x="14058900" y="38138103"/>
            <a:ext cx="13030200" cy="2190750"/>
          </a:xfrm>
          <a:prstGeom prst="rect">
            <a:avLst/>
          </a:prstGeom>
        </p:spPr>
        <p:txBody>
          <a:bodyPr/>
          <a:lstStyle/>
          <a:p>
            <a:endParaRPr lang="en-US"/>
          </a:p>
        </p:txBody>
      </p:sp>
      <p:sp>
        <p:nvSpPr>
          <p:cNvPr id="6" name="Slide Number Placeholder 5"/>
          <p:cNvSpPr>
            <a:spLocks noGrp="1"/>
          </p:cNvSpPr>
          <p:nvPr>
            <p:ph type="sldNum" sz="quarter" idx="12"/>
          </p:nvPr>
        </p:nvSpPr>
        <p:spPr>
          <a:xfrm>
            <a:off x="29489400" y="38138103"/>
            <a:ext cx="9601200" cy="2190750"/>
          </a:xfrm>
          <a:prstGeom prst="rect">
            <a:avLst/>
          </a:prstGeom>
        </p:spPr>
        <p:txBody>
          <a:bodyPr/>
          <a:lstStyle/>
          <a:p>
            <a:fld id="{E7ECF38A-B167-4994-B024-B1C1D2C4E23E}" type="slidenum">
              <a:rPr lang="en-US" smtClean="0"/>
              <a:t>‹#›</a:t>
            </a:fld>
            <a:endParaRPr lang="en-US"/>
          </a:p>
        </p:txBody>
      </p:sp>
    </p:spTree>
    <p:extLst>
      <p:ext uri="{BB962C8B-B14F-4D97-AF65-F5344CB8AC3E}">
        <p14:creationId xmlns:p14="http://schemas.microsoft.com/office/powerpoint/2010/main" val="2340880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41148000" cy="4572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a:off x="0" y="4572000"/>
            <a:ext cx="41148000" cy="0"/>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0309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702576" rtl="0" eaLnBrk="1" latinLnBrk="0" hangingPunct="1">
        <a:spcBef>
          <a:spcPct val="0"/>
        </a:spcBef>
        <a:buNone/>
        <a:defRPr sz="22600" kern="1200">
          <a:solidFill>
            <a:schemeClr val="tx1"/>
          </a:solidFill>
          <a:latin typeface="+mj-lt"/>
          <a:ea typeface="+mj-ea"/>
          <a:cs typeface="+mj-cs"/>
        </a:defRPr>
      </a:lvl1pPr>
    </p:titleStyle>
    <p:bodyStyle>
      <a:lvl1pPr marL="1763466" indent="-1763466" algn="l" defTabSz="4702576" rtl="0" eaLnBrk="1" latinLnBrk="0" hangingPunct="1">
        <a:spcBef>
          <a:spcPct val="20000"/>
        </a:spcBef>
        <a:buFont typeface="Arial" panose="020B0604020202020204" pitchFamily="34" charset="0"/>
        <a:buChar char="•"/>
        <a:defRPr sz="16500" kern="1200">
          <a:solidFill>
            <a:schemeClr val="tx1"/>
          </a:solidFill>
          <a:latin typeface="+mn-lt"/>
          <a:ea typeface="+mn-ea"/>
          <a:cs typeface="+mn-cs"/>
        </a:defRPr>
      </a:lvl1pPr>
      <a:lvl2pPr marL="3820843" indent="-1469555" algn="l" defTabSz="4702576" rtl="0" eaLnBrk="1" latinLnBrk="0" hangingPunct="1">
        <a:spcBef>
          <a:spcPct val="20000"/>
        </a:spcBef>
        <a:buFont typeface="Arial" panose="020B0604020202020204" pitchFamily="34" charset="0"/>
        <a:buChar char="–"/>
        <a:defRPr sz="14400" kern="1200">
          <a:solidFill>
            <a:schemeClr val="tx1"/>
          </a:solidFill>
          <a:latin typeface="+mn-lt"/>
          <a:ea typeface="+mn-ea"/>
          <a:cs typeface="+mn-cs"/>
        </a:defRPr>
      </a:lvl2pPr>
      <a:lvl3pPr marL="5878220" indent="-1175644" algn="l" defTabSz="4702576" rtl="0" eaLnBrk="1" latinLnBrk="0" hangingPunct="1">
        <a:spcBef>
          <a:spcPct val="20000"/>
        </a:spcBef>
        <a:buFont typeface="Arial" panose="020B0604020202020204" pitchFamily="34" charset="0"/>
        <a:buChar char="•"/>
        <a:defRPr sz="12300" kern="1200">
          <a:solidFill>
            <a:schemeClr val="tx1"/>
          </a:solidFill>
          <a:latin typeface="+mn-lt"/>
          <a:ea typeface="+mn-ea"/>
          <a:cs typeface="+mn-cs"/>
        </a:defRPr>
      </a:lvl3pPr>
      <a:lvl4pPr marL="8229509" indent="-1175644" algn="l" defTabSz="4702576"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4pPr>
      <a:lvl5pPr marL="10580797" indent="-1175644" algn="l" defTabSz="4702576"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5pPr>
      <a:lvl6pPr marL="12932085" indent="-1175644" algn="l" defTabSz="4702576"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6pPr>
      <a:lvl7pPr marL="15283373" indent="-1175644" algn="l" defTabSz="4702576"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7pPr>
      <a:lvl8pPr marL="17634661" indent="-1175644" algn="l" defTabSz="4702576"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8pPr>
      <a:lvl9pPr marL="19985949" indent="-1175644" algn="l" defTabSz="4702576"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9pPr>
    </p:bodyStyle>
    <p:otherStyle>
      <a:defPPr>
        <a:defRPr lang="en-US"/>
      </a:defPPr>
      <a:lvl1pPr marL="0" algn="l" defTabSz="4702576" rtl="0" eaLnBrk="1" latinLnBrk="0" hangingPunct="1">
        <a:defRPr sz="9300" kern="1200">
          <a:solidFill>
            <a:schemeClr val="tx1"/>
          </a:solidFill>
          <a:latin typeface="+mn-lt"/>
          <a:ea typeface="+mn-ea"/>
          <a:cs typeface="+mn-cs"/>
        </a:defRPr>
      </a:lvl1pPr>
      <a:lvl2pPr marL="2351288" algn="l" defTabSz="4702576" rtl="0" eaLnBrk="1" latinLnBrk="0" hangingPunct="1">
        <a:defRPr sz="9300" kern="1200">
          <a:solidFill>
            <a:schemeClr val="tx1"/>
          </a:solidFill>
          <a:latin typeface="+mn-lt"/>
          <a:ea typeface="+mn-ea"/>
          <a:cs typeface="+mn-cs"/>
        </a:defRPr>
      </a:lvl2pPr>
      <a:lvl3pPr marL="4702576" algn="l" defTabSz="4702576" rtl="0" eaLnBrk="1" latinLnBrk="0" hangingPunct="1">
        <a:defRPr sz="9300" kern="1200">
          <a:solidFill>
            <a:schemeClr val="tx1"/>
          </a:solidFill>
          <a:latin typeface="+mn-lt"/>
          <a:ea typeface="+mn-ea"/>
          <a:cs typeface="+mn-cs"/>
        </a:defRPr>
      </a:lvl3pPr>
      <a:lvl4pPr marL="7053864" algn="l" defTabSz="4702576" rtl="0" eaLnBrk="1" latinLnBrk="0" hangingPunct="1">
        <a:defRPr sz="9300" kern="1200">
          <a:solidFill>
            <a:schemeClr val="tx1"/>
          </a:solidFill>
          <a:latin typeface="+mn-lt"/>
          <a:ea typeface="+mn-ea"/>
          <a:cs typeface="+mn-cs"/>
        </a:defRPr>
      </a:lvl4pPr>
      <a:lvl5pPr marL="9405153" algn="l" defTabSz="4702576" rtl="0" eaLnBrk="1" latinLnBrk="0" hangingPunct="1">
        <a:defRPr sz="9300" kern="1200">
          <a:solidFill>
            <a:schemeClr val="tx1"/>
          </a:solidFill>
          <a:latin typeface="+mn-lt"/>
          <a:ea typeface="+mn-ea"/>
          <a:cs typeface="+mn-cs"/>
        </a:defRPr>
      </a:lvl5pPr>
      <a:lvl6pPr marL="11756441" algn="l" defTabSz="4702576" rtl="0" eaLnBrk="1" latinLnBrk="0" hangingPunct="1">
        <a:defRPr sz="9300" kern="1200">
          <a:solidFill>
            <a:schemeClr val="tx1"/>
          </a:solidFill>
          <a:latin typeface="+mn-lt"/>
          <a:ea typeface="+mn-ea"/>
          <a:cs typeface="+mn-cs"/>
        </a:defRPr>
      </a:lvl6pPr>
      <a:lvl7pPr marL="14107729" algn="l" defTabSz="4702576" rtl="0" eaLnBrk="1" latinLnBrk="0" hangingPunct="1">
        <a:defRPr sz="9300" kern="1200">
          <a:solidFill>
            <a:schemeClr val="tx1"/>
          </a:solidFill>
          <a:latin typeface="+mn-lt"/>
          <a:ea typeface="+mn-ea"/>
          <a:cs typeface="+mn-cs"/>
        </a:defRPr>
      </a:lvl7pPr>
      <a:lvl8pPr marL="16459017" algn="l" defTabSz="4702576" rtl="0" eaLnBrk="1" latinLnBrk="0" hangingPunct="1">
        <a:defRPr sz="9300" kern="1200">
          <a:solidFill>
            <a:schemeClr val="tx1"/>
          </a:solidFill>
          <a:latin typeface="+mn-lt"/>
          <a:ea typeface="+mn-ea"/>
          <a:cs typeface="+mn-cs"/>
        </a:defRPr>
      </a:lvl8pPr>
      <a:lvl9pPr marL="18810305" algn="l" defTabSz="4702576" rtl="0" eaLnBrk="1" latinLnBrk="0" hangingPunct="1">
        <a:defRPr sz="9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18" Type="http://schemas.openxmlformats.org/officeDocument/2006/relationships/hyperlink" Target="http://www.imagwiki.nibib.nih.gov/mediawiki/index.php?title=File:MITACS_Logo.jpg" TargetMode="External"/><Relationship Id="rId3" Type="http://schemas.openxmlformats.org/officeDocument/2006/relationships/image" Target="../media/image2.png"/><Relationship Id="rId21" Type="http://schemas.openxmlformats.org/officeDocument/2006/relationships/image" Target="../media/image14.gif"/><Relationship Id="rId7" Type="http://schemas.openxmlformats.org/officeDocument/2006/relationships/image" Target="../media/image6.png"/><Relationship Id="rId12" Type="http://schemas.openxmlformats.org/officeDocument/2006/relationships/hyperlink" Target="http://www.imagwiki.nibib.nih.gov/mediawiki/index.php?title=File:NASA_Logo.png" TargetMode="External"/><Relationship Id="rId17" Type="http://schemas.openxmlformats.org/officeDocument/2006/relationships/image" Target="../media/image12.jpeg"/><Relationship Id="rId25" Type="http://schemas.openxmlformats.org/officeDocument/2006/relationships/image" Target="../media/image18.jpeg"/><Relationship Id="rId2" Type="http://schemas.openxmlformats.org/officeDocument/2006/relationships/image" Target="../media/image1.PNG"/><Relationship Id="rId16" Type="http://schemas.openxmlformats.org/officeDocument/2006/relationships/hyperlink" Target="http://www.imagwiki.nibib.nih.gov/mediawiki/index.php?title=File:DOD_Logo.jpg" TargetMode="External"/><Relationship Id="rId20" Type="http://schemas.openxmlformats.org/officeDocument/2006/relationships/hyperlink" Target="http://www.imagwiki.nibib.nih.gov/mediawiki/index.php?title=File:FDAlogo.gif" TargetMode="Externa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24" Type="http://schemas.openxmlformats.org/officeDocument/2006/relationships/image" Target="../media/image17.png"/><Relationship Id="rId5" Type="http://schemas.openxmlformats.org/officeDocument/2006/relationships/image" Target="../media/image4.png"/><Relationship Id="rId15" Type="http://schemas.openxmlformats.org/officeDocument/2006/relationships/image" Target="../media/image11.jpeg"/><Relationship Id="rId23" Type="http://schemas.openxmlformats.org/officeDocument/2006/relationships/image" Target="../media/image16.jpeg"/><Relationship Id="rId10" Type="http://schemas.openxmlformats.org/officeDocument/2006/relationships/hyperlink" Target="http://www.imagwiki.nibib.nih.gov/mediawiki/index.php?title=File:NSF_Logo.png" TargetMode="External"/><Relationship Id="rId19" Type="http://schemas.openxmlformats.org/officeDocument/2006/relationships/image" Target="../media/image13.jpe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hyperlink" Target="http://www.imagwiki.nibib.nih.gov/mediawiki/index.php?title=File:DOE_Logo.jpg" TargetMode="External"/><Relationship Id="rId2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20824" y="493776"/>
            <a:ext cx="37100221" cy="3616375"/>
          </a:xfrm>
          <a:prstGeom prst="rect">
            <a:avLst/>
          </a:prstGeom>
          <a:noFill/>
        </p:spPr>
        <p:txBody>
          <a:bodyPr wrap="none" rtlCol="0">
            <a:spAutoFit/>
          </a:bodyPr>
          <a:lstStyle/>
          <a:p>
            <a:r>
              <a:rPr lang="en-US" sz="8000" b="1" cap="small" dirty="0" smtClean="0">
                <a:solidFill>
                  <a:schemeClr val="bg1"/>
                </a:solidFill>
                <a:latin typeface="Times New Roman" panose="02020603050405020304" pitchFamily="18" charset="0"/>
                <a:cs typeface="Times New Roman" panose="02020603050405020304" pitchFamily="18" charset="0"/>
              </a:rPr>
              <a:t>Committee on Credible Practice of Modeling &amp; Simulation in Healthcare</a:t>
            </a:r>
          </a:p>
          <a:p>
            <a:pPr algn="ctr">
              <a:spcBef>
                <a:spcPts val="1800"/>
              </a:spcBef>
            </a:pPr>
            <a:r>
              <a:rPr lang="en-US" sz="5400" b="1" dirty="0" smtClean="0">
                <a:solidFill>
                  <a:schemeClr val="bg1"/>
                </a:solidFill>
                <a:latin typeface="Times New Roman" panose="02020603050405020304" pitchFamily="18" charset="0"/>
                <a:cs typeface="Times New Roman" panose="02020603050405020304" pitchFamily="18" charset="0"/>
              </a:rPr>
              <a:t>Lealem </a:t>
            </a:r>
            <a:r>
              <a:rPr lang="en-US" sz="5400" b="1" dirty="0">
                <a:solidFill>
                  <a:schemeClr val="bg1"/>
                </a:solidFill>
                <a:latin typeface="Times New Roman" panose="02020603050405020304" pitchFamily="18" charset="0"/>
                <a:cs typeface="Times New Roman" panose="02020603050405020304" pitchFamily="18" charset="0"/>
              </a:rPr>
              <a:t>Mulugeta</a:t>
            </a:r>
            <a:r>
              <a:rPr lang="en-US" sz="5400" b="1" baseline="30000" dirty="0">
                <a:solidFill>
                  <a:schemeClr val="bg1"/>
                </a:solidFill>
                <a:latin typeface="Times New Roman" panose="02020603050405020304" pitchFamily="18" charset="0"/>
                <a:cs typeface="Times New Roman" panose="02020603050405020304" pitchFamily="18" charset="0"/>
              </a:rPr>
              <a:t>1</a:t>
            </a:r>
            <a:r>
              <a:rPr lang="en-US" sz="5400" b="1" dirty="0">
                <a:solidFill>
                  <a:schemeClr val="bg1"/>
                </a:solidFill>
                <a:latin typeface="Times New Roman" panose="02020603050405020304" pitchFamily="18" charset="0"/>
                <a:cs typeface="Times New Roman" panose="02020603050405020304" pitchFamily="18" charset="0"/>
              </a:rPr>
              <a:t> and </a:t>
            </a:r>
            <a:r>
              <a:rPr lang="en-US" sz="5400" b="1" dirty="0" err="1">
                <a:solidFill>
                  <a:schemeClr val="bg1"/>
                </a:solidFill>
                <a:latin typeface="Times New Roman" panose="02020603050405020304" pitchFamily="18" charset="0"/>
                <a:cs typeface="Times New Roman" panose="02020603050405020304" pitchFamily="18" charset="0"/>
              </a:rPr>
              <a:t>Ahmet</a:t>
            </a:r>
            <a:r>
              <a:rPr lang="en-US" sz="5400" b="1" dirty="0">
                <a:solidFill>
                  <a:schemeClr val="bg1"/>
                </a:solidFill>
                <a:latin typeface="Times New Roman" panose="02020603050405020304" pitchFamily="18" charset="0"/>
                <a:cs typeface="Times New Roman" panose="02020603050405020304" pitchFamily="18" charset="0"/>
              </a:rPr>
              <a:t> Erdemir</a:t>
            </a:r>
            <a:r>
              <a:rPr lang="en-US" sz="5400" b="1" baseline="30000" dirty="0">
                <a:solidFill>
                  <a:schemeClr val="bg1"/>
                </a:solidFill>
                <a:latin typeface="Times New Roman" panose="02020603050405020304" pitchFamily="18" charset="0"/>
                <a:cs typeface="Times New Roman" panose="02020603050405020304" pitchFamily="18" charset="0"/>
              </a:rPr>
              <a:t>2</a:t>
            </a:r>
          </a:p>
          <a:p>
            <a:pPr marL="1143000" indent="-685800" algn="ctr">
              <a:buAutoNum type="arabicPeriod"/>
            </a:pPr>
            <a:r>
              <a:rPr lang="en-US" sz="4000" dirty="0">
                <a:solidFill>
                  <a:schemeClr val="bg1"/>
                </a:solidFill>
                <a:latin typeface="Times New Roman" panose="02020603050405020304" pitchFamily="18" charset="0"/>
                <a:cs typeface="Times New Roman" panose="02020603050405020304" pitchFamily="18" charset="0"/>
              </a:rPr>
              <a:t>Division of Space Life Sciences, Universities Space Research Association, Houston, TX</a:t>
            </a:r>
          </a:p>
          <a:p>
            <a:pPr marL="1143000" indent="-685800" algn="ctr">
              <a:buAutoNum type="arabicPeriod"/>
            </a:pPr>
            <a:r>
              <a:rPr lang="en-US" sz="4000" dirty="0">
                <a:solidFill>
                  <a:schemeClr val="bg1"/>
                </a:solidFill>
                <a:latin typeface="Times New Roman" panose="02020603050405020304" pitchFamily="18" charset="0"/>
                <a:cs typeface="Times New Roman" panose="02020603050405020304" pitchFamily="18" charset="0"/>
              </a:rPr>
              <a:t>Computational </a:t>
            </a:r>
            <a:r>
              <a:rPr lang="en-US" sz="4000" dirty="0" err="1">
                <a:solidFill>
                  <a:schemeClr val="bg1"/>
                </a:solidFill>
                <a:latin typeface="Times New Roman" panose="02020603050405020304" pitchFamily="18" charset="0"/>
                <a:cs typeface="Times New Roman" panose="02020603050405020304" pitchFamily="18" charset="0"/>
              </a:rPr>
              <a:t>Biomodeling</a:t>
            </a:r>
            <a:r>
              <a:rPr lang="en-US" sz="4000" dirty="0">
                <a:solidFill>
                  <a:schemeClr val="bg1"/>
                </a:solidFill>
                <a:latin typeface="Times New Roman" panose="02020603050405020304" pitchFamily="18" charset="0"/>
                <a:cs typeface="Times New Roman" panose="02020603050405020304" pitchFamily="18" charset="0"/>
              </a:rPr>
              <a:t> (</a:t>
            </a:r>
            <a:r>
              <a:rPr lang="en-US" sz="4000" dirty="0" err="1">
                <a:solidFill>
                  <a:schemeClr val="bg1"/>
                </a:solidFill>
                <a:latin typeface="Times New Roman" panose="02020603050405020304" pitchFamily="18" charset="0"/>
                <a:cs typeface="Times New Roman" panose="02020603050405020304" pitchFamily="18" charset="0"/>
              </a:rPr>
              <a:t>CoBi</a:t>
            </a:r>
            <a:r>
              <a:rPr lang="en-US" sz="4000" dirty="0">
                <a:solidFill>
                  <a:schemeClr val="bg1"/>
                </a:solidFill>
                <a:latin typeface="Times New Roman" panose="02020603050405020304" pitchFamily="18" charset="0"/>
                <a:cs typeface="Times New Roman" panose="02020603050405020304" pitchFamily="18" charset="0"/>
              </a:rPr>
              <a:t>) Core, Cleveland Clinic, Cleveland, </a:t>
            </a:r>
            <a:r>
              <a:rPr lang="en-US" sz="4000" dirty="0" smtClean="0">
                <a:solidFill>
                  <a:schemeClr val="bg1"/>
                </a:solidFill>
                <a:latin typeface="Times New Roman" panose="02020603050405020304" pitchFamily="18" charset="0"/>
                <a:cs typeface="Times New Roman" panose="02020603050405020304" pitchFamily="18" charset="0"/>
              </a:rPr>
              <a:t>OH</a:t>
            </a:r>
            <a:endParaRPr lang="en-US" sz="4000" b="1" dirty="0">
              <a:solidFill>
                <a:schemeClr val="bg1"/>
              </a:solidFill>
              <a:latin typeface="Times New Roman" panose="02020603050405020304" pitchFamily="18" charset="0"/>
              <a:cs typeface="Times New Roman" panose="02020603050405020304" pitchFamily="18" charset="0"/>
            </a:endParaRPr>
          </a:p>
        </p:txBody>
      </p:sp>
      <p:grpSp>
        <p:nvGrpSpPr>
          <p:cNvPr id="26" name="Group 25"/>
          <p:cNvGrpSpPr/>
          <p:nvPr/>
        </p:nvGrpSpPr>
        <p:grpSpPr>
          <a:xfrm>
            <a:off x="14191488" y="36035844"/>
            <a:ext cx="12838176" cy="4461694"/>
            <a:chOff x="667512" y="6469136"/>
            <a:chExt cx="12838176" cy="4461694"/>
          </a:xfrm>
        </p:grpSpPr>
        <p:sp>
          <p:nvSpPr>
            <p:cNvPr id="27" name="Rectangle 26"/>
            <p:cNvSpPr/>
            <p:nvPr/>
          </p:nvSpPr>
          <p:spPr>
            <a:xfrm>
              <a:off x="685800" y="6469136"/>
              <a:ext cx="12801600" cy="914400"/>
            </a:xfrm>
            <a:prstGeom prst="rect">
              <a:avLst/>
            </a:prstGeom>
            <a:solidFill>
              <a:schemeClr val="bg1">
                <a:lumMod val="6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cap="small" dirty="0" smtClean="0">
                  <a:solidFill>
                    <a:schemeClr val="accent2">
                      <a:lumMod val="50000"/>
                    </a:schemeClr>
                  </a:solidFill>
                  <a:latin typeface="Times New Roman" panose="02020603050405020304" pitchFamily="18" charset="0"/>
                  <a:cs typeface="Times New Roman" panose="02020603050405020304" pitchFamily="18" charset="0"/>
                </a:rPr>
                <a:t>References</a:t>
              </a:r>
              <a:endParaRPr lang="en-US" sz="5400" b="1" cap="small"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685800" y="7391400"/>
              <a:ext cx="12801600" cy="3539430"/>
            </a:xfrm>
            <a:prstGeom prst="rect">
              <a:avLst/>
            </a:prstGeom>
            <a:solidFill>
              <a:schemeClr val="bg1"/>
            </a:solidFill>
            <a:ln w="38100">
              <a:solidFill>
                <a:schemeClr val="tx1"/>
              </a:solidFill>
            </a:ln>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[1] </a:t>
              </a:r>
              <a:r>
                <a:rPr lang="en-US" sz="2800" dirty="0" err="1">
                  <a:latin typeface="Times New Roman" panose="02020603050405020304" pitchFamily="18" charset="0"/>
                  <a:cs typeface="Times New Roman" panose="02020603050405020304" pitchFamily="18" charset="0"/>
                </a:rPr>
                <a:t>Peng</a:t>
              </a:r>
              <a:r>
                <a:rPr lang="en-US" sz="2800" dirty="0">
                  <a:latin typeface="Times New Roman" panose="02020603050405020304" pitchFamily="18" charset="0"/>
                  <a:cs typeface="Times New Roman" panose="02020603050405020304" pitchFamily="18" charset="0"/>
                </a:rPr>
                <a:t> GC, </a:t>
              </a:r>
              <a:r>
                <a:rPr lang="en-US" sz="2800" i="1" dirty="0">
                  <a:latin typeface="Times New Roman" panose="02020603050405020304" pitchFamily="18" charset="0"/>
                  <a:cs typeface="Times New Roman" panose="02020603050405020304" pitchFamily="18" charset="0"/>
                </a:rPr>
                <a:t>IEEE Trans Biomed </a:t>
              </a:r>
              <a:r>
                <a:rPr lang="en-US" sz="2800" i="1" dirty="0" err="1">
                  <a:latin typeface="Times New Roman" panose="02020603050405020304" pitchFamily="18" charset="0"/>
                  <a:cs typeface="Times New Roman" panose="02020603050405020304" pitchFamily="18" charset="0"/>
                </a:rPr>
                <a:t>Eng</a:t>
              </a:r>
              <a:r>
                <a:rPr lang="en-US" sz="2800" dirty="0">
                  <a:latin typeface="Times New Roman" panose="02020603050405020304" pitchFamily="18" charset="0"/>
                  <a:cs typeface="Times New Roman" panose="02020603050405020304" pitchFamily="18" charset="0"/>
                </a:rPr>
                <a:t>, 58:3440-2, 2011.</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[2] </a:t>
              </a:r>
              <a:r>
                <a:rPr lang="en-US" sz="2800" dirty="0" err="1">
                  <a:latin typeface="Times New Roman" panose="02020603050405020304" pitchFamily="18" charset="0"/>
                  <a:cs typeface="Times New Roman" panose="02020603050405020304" pitchFamily="18" charset="0"/>
                </a:rPr>
                <a:t>Kopec</a:t>
              </a:r>
              <a:r>
                <a:rPr lang="en-US" sz="2800" dirty="0">
                  <a:latin typeface="Times New Roman" panose="02020603050405020304" pitchFamily="18" charset="0"/>
                  <a:cs typeface="Times New Roman" panose="02020603050405020304" pitchFamily="18" charset="0"/>
                </a:rPr>
                <a:t>, JA et al., </a:t>
              </a:r>
              <a:r>
                <a:rPr lang="en-US" sz="2800" i="1" dirty="0">
                  <a:latin typeface="Times New Roman" panose="02020603050405020304" pitchFamily="18" charset="0"/>
                  <a:cs typeface="Times New Roman" panose="02020603050405020304" pitchFamily="18" charset="0"/>
                </a:rPr>
                <a:t>BMC Public Health</a:t>
              </a:r>
              <a:r>
                <a:rPr lang="en-US" sz="2800" dirty="0">
                  <a:latin typeface="Times New Roman" panose="02020603050405020304" pitchFamily="18" charset="0"/>
                  <a:cs typeface="Times New Roman" panose="02020603050405020304" pitchFamily="18" charset="0"/>
                </a:rPr>
                <a:t>, 10:710, 2010.</a:t>
              </a:r>
            </a:p>
            <a:p>
              <a:r>
                <a:rPr lang="da-DK" sz="2800" dirty="0" smtClean="0">
                  <a:latin typeface="Times New Roman" panose="02020603050405020304" pitchFamily="18" charset="0"/>
                  <a:cs typeface="Times New Roman" panose="02020603050405020304" pitchFamily="18" charset="0"/>
                </a:rPr>
                <a:t>[3] </a:t>
              </a:r>
              <a:r>
                <a:rPr lang="da-DK" sz="2800" dirty="0">
                  <a:latin typeface="Times New Roman" panose="02020603050405020304" pitchFamily="18" charset="0"/>
                  <a:cs typeface="Times New Roman" panose="02020603050405020304" pitchFamily="18" charset="0"/>
                </a:rPr>
                <a:t>Waltemath, D et al., </a:t>
              </a:r>
              <a:r>
                <a:rPr lang="da-DK" sz="2800" i="1" dirty="0">
                  <a:latin typeface="Times New Roman" panose="02020603050405020304" pitchFamily="18" charset="0"/>
                  <a:cs typeface="Times New Roman" panose="02020603050405020304" pitchFamily="18" charset="0"/>
                </a:rPr>
                <a:t>BMC Syst Biol</a:t>
              </a:r>
              <a:r>
                <a:rPr lang="da-DK" sz="2800" dirty="0">
                  <a:latin typeface="Times New Roman" panose="02020603050405020304" pitchFamily="18" charset="0"/>
                  <a:cs typeface="Times New Roman" panose="02020603050405020304" pitchFamily="18" charset="0"/>
                </a:rPr>
                <a:t>, 5:198, 2011.</a:t>
              </a:r>
            </a:p>
            <a:p>
              <a:r>
                <a:rPr lang="en-US" sz="2800" dirty="0" smtClean="0">
                  <a:latin typeface="Times New Roman" panose="02020603050405020304" pitchFamily="18" charset="0"/>
                  <a:cs typeface="Times New Roman" panose="02020603050405020304" pitchFamily="18" charset="0"/>
                </a:rPr>
                <a:t>[4] </a:t>
              </a:r>
              <a:r>
                <a:rPr lang="en-US" sz="2800" dirty="0" err="1">
                  <a:latin typeface="Times New Roman" panose="02020603050405020304" pitchFamily="18" charset="0"/>
                  <a:cs typeface="Times New Roman" panose="02020603050405020304" pitchFamily="18" charset="0"/>
                </a:rPr>
                <a:t>Erdemir</a:t>
              </a:r>
              <a:r>
                <a:rPr lang="en-US" sz="2800" dirty="0">
                  <a:latin typeface="Times New Roman" panose="02020603050405020304" pitchFamily="18" charset="0"/>
                  <a:cs typeface="Times New Roman" panose="02020603050405020304" pitchFamily="18" charset="0"/>
                </a:rPr>
                <a:t>, A et al., </a:t>
              </a:r>
              <a:r>
                <a:rPr lang="en-US" sz="2800" i="1" dirty="0">
                  <a:latin typeface="Times New Roman" panose="02020603050405020304" pitchFamily="18" charset="0"/>
                  <a:cs typeface="Times New Roman" panose="02020603050405020304" pitchFamily="18" charset="0"/>
                </a:rPr>
                <a:t>J </a:t>
              </a:r>
              <a:r>
                <a:rPr lang="en-US" sz="2800" i="1" dirty="0" err="1">
                  <a:latin typeface="Times New Roman" panose="02020603050405020304" pitchFamily="18" charset="0"/>
                  <a:cs typeface="Times New Roman" panose="02020603050405020304" pitchFamily="18" charset="0"/>
                </a:rPr>
                <a:t>Biomech</a:t>
              </a:r>
              <a:r>
                <a:rPr lang="en-US" sz="2800" dirty="0">
                  <a:latin typeface="Times New Roman" panose="02020603050405020304" pitchFamily="18" charset="0"/>
                  <a:cs typeface="Times New Roman" panose="02020603050405020304" pitchFamily="18" charset="0"/>
                </a:rPr>
                <a:t>, 45:625-33, 2012.</a:t>
              </a:r>
              <a:r>
                <a:rPr lang="en-US" sz="2800" dirty="0" smtClean="0">
                  <a:latin typeface="Times New Roman" panose="02020603050405020304" pitchFamily="18" charset="0"/>
                  <a:cs typeface="Times New Roman" panose="02020603050405020304" pitchFamily="18" charset="0"/>
                </a:rPr>
                <a:t>[5]</a:t>
              </a: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5] IMAG Wiki, http://www.imagwiki.nibib.nih.gov/, accessed on April 27, 2013</a:t>
              </a:r>
              <a:r>
                <a:rPr lang="en-US" sz="2800" dirty="0" smtClean="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[6] </a:t>
              </a:r>
              <a:r>
                <a:rPr lang="en-US" sz="2800" dirty="0" err="1">
                  <a:latin typeface="Times New Roman" panose="02020603050405020304" pitchFamily="18" charset="0"/>
                  <a:cs typeface="Times New Roman" panose="02020603050405020304" pitchFamily="18" charset="0"/>
                </a:rPr>
                <a:t>Delp</a:t>
              </a:r>
              <a:r>
                <a:rPr lang="en-US" sz="2800" dirty="0">
                  <a:latin typeface="Times New Roman" panose="02020603050405020304" pitchFamily="18" charset="0"/>
                  <a:cs typeface="Times New Roman" panose="02020603050405020304" pitchFamily="18" charset="0"/>
                </a:rPr>
                <a:t>, SL et al., J Am Med Inform </a:t>
              </a:r>
              <a:r>
                <a:rPr lang="en-US" sz="2800" dirty="0" err="1">
                  <a:latin typeface="Times New Roman" panose="02020603050405020304" pitchFamily="18" charset="0"/>
                  <a:cs typeface="Times New Roman" panose="02020603050405020304" pitchFamily="18" charset="0"/>
                </a:rPr>
                <a:t>Assoc</a:t>
              </a:r>
              <a:r>
                <a:rPr lang="en-US" sz="2800" dirty="0">
                  <a:latin typeface="Times New Roman" panose="02020603050405020304" pitchFamily="18" charset="0"/>
                  <a:cs typeface="Times New Roman" panose="02020603050405020304" pitchFamily="18" charset="0"/>
                </a:rPr>
                <a:t>, 19:186-9, 2012</a:t>
              </a:r>
              <a:r>
                <a:rPr lang="en-US" sz="2800" dirty="0" smtClean="0">
                  <a:latin typeface="Times New Roman" panose="02020603050405020304" pitchFamily="18" charset="0"/>
                  <a:cs typeface="Times New Roman" panose="02020603050405020304" pitchFamily="18" charset="0"/>
                </a:rPr>
                <a:t>.</a:t>
              </a:r>
            </a:p>
            <a:p>
              <a:pPr marL="514350" indent="-514350"/>
              <a:r>
                <a:rPr lang="en-US" sz="2800" dirty="0" smtClean="0">
                  <a:latin typeface="Times New Roman" panose="02020603050405020304" pitchFamily="18" charset="0"/>
                  <a:cs typeface="Times New Roman" panose="02020603050405020304" pitchFamily="18" charset="0"/>
                </a:rPr>
                <a:t>[7] Credible </a:t>
              </a:r>
              <a:r>
                <a:rPr lang="en-US" sz="2800" dirty="0">
                  <a:latin typeface="Times New Roman" panose="02020603050405020304" pitchFamily="18" charset="0"/>
                  <a:cs typeface="Times New Roman" panose="02020603050405020304" pitchFamily="18" charset="0"/>
                </a:rPr>
                <a:t>Practice of Modeling &amp; Simulation in Healthcare. Committee website. https://simtk.org/home/cpms. Accessed July 21, 2013</a:t>
              </a:r>
            </a:p>
          </p:txBody>
        </p:sp>
        <p:cxnSp>
          <p:nvCxnSpPr>
            <p:cNvPr id="29" name="Straight Connector 28"/>
            <p:cNvCxnSpPr/>
            <p:nvPr/>
          </p:nvCxnSpPr>
          <p:spPr>
            <a:xfrm>
              <a:off x="667512" y="7388352"/>
              <a:ext cx="1283817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85800" y="5334000"/>
            <a:ext cx="12838176" cy="35163538"/>
            <a:chOff x="667512" y="6452616"/>
            <a:chExt cx="12838176" cy="35163538"/>
          </a:xfrm>
        </p:grpSpPr>
        <p:sp>
          <p:nvSpPr>
            <p:cNvPr id="5" name="Rectangle 4"/>
            <p:cNvSpPr/>
            <p:nvPr/>
          </p:nvSpPr>
          <p:spPr>
            <a:xfrm>
              <a:off x="685800" y="6452616"/>
              <a:ext cx="12801600" cy="914400"/>
            </a:xfrm>
            <a:prstGeom prst="rect">
              <a:avLst/>
            </a:prstGeom>
            <a:solidFill>
              <a:schemeClr val="bg1">
                <a:lumMod val="6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r>
                <a:rPr lang="en-US" sz="5400" b="1" cap="small" dirty="0" smtClean="0">
                  <a:solidFill>
                    <a:schemeClr val="accent2">
                      <a:lumMod val="50000"/>
                    </a:schemeClr>
                  </a:solidFill>
                  <a:latin typeface="Times New Roman" panose="02020603050405020304" pitchFamily="18" charset="0"/>
                  <a:cs typeface="Times New Roman" panose="02020603050405020304" pitchFamily="18" charset="0"/>
                </a:rPr>
                <a:t>Introduction</a:t>
              </a:r>
              <a:endParaRPr lang="en-US" sz="5400" b="1" cap="small"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685800" y="7391400"/>
              <a:ext cx="12801600" cy="34224754"/>
            </a:xfrm>
            <a:prstGeom prst="rect">
              <a:avLst/>
            </a:prstGeom>
            <a:solidFill>
              <a:schemeClr val="bg1"/>
            </a:solidFill>
            <a:ln w="38100">
              <a:solidFill>
                <a:schemeClr val="tx1"/>
              </a:solidFill>
            </a:ln>
          </p:spPr>
          <p:txBody>
            <a:bodyPr wrap="square" lIns="182880" tIns="182880" rIns="182880" bIns="182880" rtlCol="0">
              <a:spAutoFit/>
            </a:bodyPr>
            <a:lstStyle/>
            <a:p>
              <a:pPr algn="just"/>
              <a:r>
                <a:rPr lang="en-US" sz="3200" dirty="0">
                  <a:latin typeface="Times New Roman" panose="02020603050405020304" pitchFamily="18" charset="0"/>
                  <a:cs typeface="Times New Roman" panose="02020603050405020304" pitchFamily="18" charset="0"/>
                </a:rPr>
                <a:t>Computational modeling and simulation (M&amp;S) methods have substantial potential to support clinical </a:t>
              </a:r>
              <a:r>
                <a:rPr lang="en-US" sz="3200" dirty="0" smtClean="0">
                  <a:latin typeface="Times New Roman" panose="02020603050405020304" pitchFamily="18" charset="0"/>
                  <a:cs typeface="Times New Roman" panose="02020603050405020304" pitchFamily="18" charset="0"/>
                </a:rPr>
                <a:t>research and </a:t>
              </a:r>
              <a:r>
                <a:rPr lang="en-US" sz="3200" dirty="0">
                  <a:latin typeface="Times New Roman" panose="02020603050405020304" pitchFamily="18" charset="0"/>
                  <a:cs typeface="Times New Roman" panose="02020603050405020304" pitchFamily="18" charset="0"/>
                </a:rPr>
                <a:t>decision </a:t>
              </a:r>
              <a:r>
                <a:rPr lang="en-US" sz="3200" dirty="0" smtClean="0">
                  <a:latin typeface="Times New Roman" panose="02020603050405020304" pitchFamily="18" charset="0"/>
                  <a:cs typeface="Times New Roman" panose="02020603050405020304" pitchFamily="18" charset="0"/>
                </a:rPr>
                <a:t>support. </a:t>
              </a:r>
              <a:r>
                <a:rPr lang="en-US" sz="3200" dirty="0">
                  <a:latin typeface="Times New Roman" panose="02020603050405020304" pitchFamily="18" charset="0"/>
                  <a:cs typeface="Times New Roman" panose="02020603050405020304" pitchFamily="18" charset="0"/>
                </a:rPr>
                <a:t>Consequently, substantial investment is being made by government agencies and industry to advance research and development activities in simulation-based medicine and notable discoveries are being made [1]. However, the mechanisms or processes necessary to appropriately translate these research activities and discoveries in computational methods to clinical </a:t>
              </a:r>
              <a:r>
                <a:rPr lang="en-US" sz="3200" dirty="0" smtClean="0">
                  <a:latin typeface="Times New Roman" panose="02020603050405020304" pitchFamily="18" charset="0"/>
                  <a:cs typeface="Times New Roman" panose="02020603050405020304" pitchFamily="18" charset="0"/>
                </a:rPr>
                <a:t>research and practice </a:t>
              </a:r>
              <a:r>
                <a:rPr lang="en-US" sz="3200" dirty="0">
                  <a:latin typeface="Times New Roman" panose="02020603050405020304" pitchFamily="18" charset="0"/>
                  <a:cs typeface="Times New Roman" panose="02020603050405020304" pitchFamily="18" charset="0"/>
                </a:rPr>
                <a:t>are lacking. Moreover, there is substantial research diversity in the field such that subject matter experts within and across mathematical and biological disciplines tend to have their own interpretation of credible practice in M&amp;S </a:t>
              </a:r>
              <a:r>
                <a:rPr lang="en-US" sz="3200" dirty="0" smtClean="0">
                  <a:latin typeface="Times New Roman" panose="02020603050405020304" pitchFamily="18" charset="0"/>
                  <a:cs typeface="Times New Roman" panose="02020603050405020304" pitchFamily="18" charset="0"/>
                </a:rPr>
                <a:t>[2-4]. This </a:t>
              </a:r>
              <a:r>
                <a:rPr lang="en-US" sz="3200" dirty="0">
                  <a:latin typeface="Times New Roman" panose="02020603050405020304" pitchFamily="18" charset="0"/>
                  <a:cs typeface="Times New Roman" panose="02020603050405020304" pitchFamily="18" charset="0"/>
                </a:rPr>
                <a:t>can result in misuse and distrust of the tools among medical practitioners, ultimately leading to their under-utilization across all aspects of </a:t>
              </a:r>
              <a:r>
                <a:rPr lang="en-US" sz="3200" dirty="0" smtClean="0">
                  <a:latin typeface="Times New Roman" panose="02020603050405020304" pitchFamily="18" charset="0"/>
                  <a:cs typeface="Times New Roman" panose="02020603050405020304" pitchFamily="18" charset="0"/>
                </a:rPr>
                <a:t>medicine. </a:t>
              </a:r>
              <a:r>
                <a:rPr lang="en-US" sz="3200" dirty="0">
                  <a:latin typeface="Times New Roman" panose="02020603050405020304" pitchFamily="18" charset="0"/>
                  <a:cs typeface="Times New Roman" panose="02020603050405020304" pitchFamily="18" charset="0"/>
                </a:rPr>
                <a:t>To help fill this gap, the “Committee on Credible Practice of Modeling &amp; Simulation in Healthcare”  (see </a:t>
              </a:r>
              <a:r>
                <a:rPr lang="en-US" sz="3200" dirty="0" smtClean="0">
                  <a:latin typeface="Times New Roman" panose="02020603050405020304" pitchFamily="18" charset="0"/>
                  <a:cs typeface="Times New Roman" panose="02020603050405020304" pitchFamily="18" charset="0"/>
                </a:rPr>
                <a:t>Figure </a:t>
              </a:r>
              <a:r>
                <a:rPr lang="en-US" sz="3200" dirty="0">
                  <a:latin typeface="Times New Roman" panose="02020603050405020304" pitchFamily="18" charset="0"/>
                  <a:cs typeface="Times New Roman" panose="02020603050405020304" pitchFamily="18" charset="0"/>
                </a:rPr>
                <a:t>1 for definitions) was established under the Interagency Modeling and Analysis Group (IMAG) and the </a:t>
              </a:r>
              <a:r>
                <a:rPr lang="en-US" sz="3200" dirty="0" err="1">
                  <a:latin typeface="Times New Roman" panose="02020603050405020304" pitchFamily="18" charset="0"/>
                  <a:cs typeface="Times New Roman" panose="02020603050405020304" pitchFamily="18" charset="0"/>
                </a:rPr>
                <a:t>Multiscale</a:t>
              </a:r>
              <a:r>
                <a:rPr lang="en-US" sz="3200" dirty="0">
                  <a:latin typeface="Times New Roman" panose="02020603050405020304" pitchFamily="18" charset="0"/>
                  <a:cs typeface="Times New Roman" panose="02020603050405020304" pitchFamily="18" charset="0"/>
                </a:rPr>
                <a:t> Modeling (MSM) Consortium. The IMAG and MSM are organized by the National Institutes of Health (NIH) in collaboration with other government agencies and academic researchers to promote the advancement of computational medicine </a:t>
              </a:r>
              <a:r>
                <a:rPr lang="en-US" sz="3200" dirty="0" smtClean="0">
                  <a:latin typeface="Times New Roman" panose="02020603050405020304" pitchFamily="18" charset="0"/>
                  <a:cs typeface="Times New Roman" panose="02020603050405020304" pitchFamily="18" charset="0"/>
                </a:rPr>
                <a:t>[5]. The objectives of </a:t>
              </a:r>
              <a:r>
                <a:rPr lang="en-US" sz="3200" dirty="0">
                  <a:latin typeface="Times New Roman" panose="02020603050405020304" pitchFamily="18" charset="0"/>
                  <a:cs typeface="Times New Roman" panose="02020603050405020304" pitchFamily="18" charset="0"/>
                </a:rPr>
                <a:t>Committee on Credible Practice of Modeling &amp; Simulation in Healthcare (hereafter the </a:t>
              </a:r>
              <a:r>
                <a:rPr lang="en-US" sz="3200" dirty="0" smtClean="0">
                  <a:latin typeface="Times New Roman" panose="02020603050405020304" pitchFamily="18" charset="0"/>
                  <a:cs typeface="Times New Roman" panose="02020603050405020304" pitchFamily="18" charset="0"/>
                </a:rPr>
                <a:t>Committee) are </a:t>
              </a:r>
              <a:r>
                <a:rPr lang="en-US" sz="3200" dirty="0">
                  <a:latin typeface="Times New Roman" panose="02020603050405020304" pitchFamily="18" charset="0"/>
                  <a:cs typeface="Times New Roman" panose="02020603050405020304" pitchFamily="18" charset="0"/>
                </a:rPr>
                <a:t>to establish </a:t>
              </a:r>
              <a:r>
                <a:rPr lang="en-US" sz="3200" dirty="0" smtClean="0">
                  <a:latin typeface="Times New Roman" panose="02020603050405020304" pitchFamily="18" charset="0"/>
                  <a:cs typeface="Times New Roman" panose="02020603050405020304" pitchFamily="18" charset="0"/>
                </a:rPr>
                <a:t>guidelines and identify </a:t>
              </a:r>
              <a:r>
                <a:rPr lang="en-US" sz="3200" dirty="0">
                  <a:latin typeface="Times New Roman" panose="02020603050405020304" pitchFamily="18" charset="0"/>
                  <a:cs typeface="Times New Roman" panose="02020603050405020304" pitchFamily="18" charset="0"/>
                </a:rPr>
                <a:t>new areas of research for the development and implementation of credible computational models and simulations for healthcare research and intervention</a:t>
              </a:r>
              <a:r>
                <a:rPr lang="en-US" sz="3200" dirty="0" smtClean="0">
                  <a:latin typeface="Times New Roman" panose="02020603050405020304" pitchFamily="18" charset="0"/>
                  <a:cs typeface="Times New Roman" panose="02020603050405020304" pitchFamily="18" charset="0"/>
                </a:rPr>
                <a:t>. The Committee’s charge are summarized in Figure 2.</a:t>
              </a: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cxnSp>
          <p:nvCxnSpPr>
            <p:cNvPr id="9" name="Straight Connector 8"/>
            <p:cNvCxnSpPr/>
            <p:nvPr/>
          </p:nvCxnSpPr>
          <p:spPr>
            <a:xfrm>
              <a:off x="667512" y="7388352"/>
              <a:ext cx="1283817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14173200" y="5334000"/>
            <a:ext cx="12838176" cy="30035861"/>
            <a:chOff x="667512" y="6440424"/>
            <a:chExt cx="12838176" cy="30035861"/>
          </a:xfrm>
        </p:grpSpPr>
        <p:sp>
          <p:nvSpPr>
            <p:cNvPr id="54" name="Rectangle 53"/>
            <p:cNvSpPr/>
            <p:nvPr/>
          </p:nvSpPr>
          <p:spPr>
            <a:xfrm>
              <a:off x="685800" y="6440424"/>
              <a:ext cx="12801600" cy="914400"/>
            </a:xfrm>
            <a:prstGeom prst="rect">
              <a:avLst/>
            </a:prstGeom>
            <a:solidFill>
              <a:schemeClr val="bg1">
                <a:lumMod val="6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r>
                <a:rPr lang="en-US" sz="5400" b="1" cap="small" dirty="0" smtClean="0">
                  <a:solidFill>
                    <a:schemeClr val="accent2">
                      <a:lumMod val="50000"/>
                    </a:schemeClr>
                  </a:solidFill>
                  <a:latin typeface="Times New Roman" panose="02020603050405020304" pitchFamily="18" charset="0"/>
                  <a:cs typeface="Times New Roman" panose="02020603050405020304" pitchFamily="18" charset="0"/>
                </a:rPr>
                <a:t>Committee Organization</a:t>
              </a:r>
              <a:endParaRPr lang="en-US" sz="5400" b="1" cap="small"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55" name="TextBox 54"/>
            <p:cNvSpPr txBox="1"/>
            <p:nvPr/>
          </p:nvSpPr>
          <p:spPr>
            <a:xfrm>
              <a:off x="685800" y="7391400"/>
              <a:ext cx="12801600" cy="29084885"/>
            </a:xfrm>
            <a:prstGeom prst="rect">
              <a:avLst/>
            </a:prstGeom>
            <a:solidFill>
              <a:schemeClr val="bg1"/>
            </a:solidFill>
            <a:ln w="38100">
              <a:solidFill>
                <a:schemeClr val="tx1"/>
              </a:solidFill>
            </a:ln>
          </p:spPr>
          <p:txBody>
            <a:bodyPr wrap="square" lIns="182880" tIns="182880" rIns="182880" bIns="182880" rtlCol="0">
              <a:spAutoFit/>
            </a:bodyPr>
            <a:lstStyle/>
            <a:p>
              <a:pPr algn="just"/>
              <a:r>
                <a:rPr lang="en-US" sz="3200" dirty="0">
                  <a:latin typeface="Times New Roman" panose="02020603050405020304" pitchFamily="18" charset="0"/>
                  <a:cs typeface="Times New Roman" panose="02020603050405020304" pitchFamily="18" charset="0"/>
                </a:rPr>
                <a:t>To realize the objectives, the Committee was organized in two groups; one to carry-out day-to-day operations and active tasks to realize the charges of the committee, the other to review and provide feedback on the activities (Figure 3</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The former group, the Executive Committee, consists of ten Committee </a:t>
              </a:r>
              <a:r>
                <a:rPr lang="en-US" sz="3200" dirty="0" smtClean="0">
                  <a:latin typeface="Times New Roman" panose="02020603050405020304" pitchFamily="18" charset="0"/>
                  <a:cs typeface="Times New Roman" panose="02020603050405020304" pitchFamily="18" charset="0"/>
                </a:rPr>
                <a:t>Members (CM) </a:t>
              </a:r>
              <a:r>
                <a:rPr lang="en-US" sz="3200" dirty="0">
                  <a:latin typeface="Times New Roman" panose="02020603050405020304" pitchFamily="18" charset="0"/>
                  <a:cs typeface="Times New Roman" panose="02020603050405020304" pitchFamily="18" charset="0"/>
                </a:rPr>
                <a:t>including two co-chairs, who are held accountable for carrying out the charge of the Committee. The latter group, the Advisory </a:t>
              </a:r>
              <a:r>
                <a:rPr lang="en-US" sz="3200" dirty="0" smtClean="0">
                  <a:latin typeface="Times New Roman" panose="02020603050405020304" pitchFamily="18" charset="0"/>
                  <a:cs typeface="Times New Roman" panose="02020603050405020304" pitchFamily="18" charset="0"/>
                </a:rPr>
                <a:t>Council (AC), </a:t>
              </a:r>
              <a:r>
                <a:rPr lang="en-US" sz="3200" dirty="0">
                  <a:latin typeface="Times New Roman" panose="02020603050405020304" pitchFamily="18" charset="0"/>
                  <a:cs typeface="Times New Roman" panose="02020603050405020304" pitchFamily="18" charset="0"/>
                </a:rPr>
                <a:t>has been put in place to assist the Executive Committee with document reviews and providing guidance on various subject matters. </a:t>
              </a: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r>
                <a:rPr lang="en-US" sz="3200" dirty="0" smtClean="0">
                  <a:latin typeface="Times New Roman" panose="02020603050405020304" pitchFamily="18" charset="0"/>
                  <a:cs typeface="Times New Roman" panose="02020603050405020304" pitchFamily="18" charset="0"/>
                </a:rPr>
                <a:t>Given </a:t>
              </a:r>
              <a:r>
                <a:rPr lang="en-US" sz="3200" dirty="0">
                  <a:latin typeface="Times New Roman" panose="02020603050405020304" pitchFamily="18" charset="0"/>
                  <a:cs typeface="Times New Roman" panose="02020603050405020304" pitchFamily="18" charset="0"/>
                </a:rPr>
                <a:t>the multifaceted interest and multidisciplinary nature of </a:t>
              </a:r>
              <a:r>
                <a:rPr lang="en-US" sz="3200" dirty="0" smtClean="0">
                  <a:latin typeface="Times New Roman" panose="02020603050405020304" pitchFamily="18" charset="0"/>
                  <a:cs typeface="Times New Roman" panose="02020603050405020304" pitchFamily="18" charset="0"/>
                </a:rPr>
                <a:t>computational medicine, </a:t>
              </a:r>
              <a:r>
                <a:rPr lang="en-US" sz="3200" dirty="0">
                  <a:latin typeface="Times New Roman" panose="02020603050405020304" pitchFamily="18" charset="0"/>
                  <a:cs typeface="Times New Roman" panose="02020603050405020304" pitchFamily="18" charset="0"/>
                </a:rPr>
                <a:t>the Committee seeks a balanced representation of the different stakeholders by including representatives from government, academia, and industry from very diverse disciplinary backgrounds. With this in mind, the Committee has been divided into three teams that represent the fundamental areas that are significant to our primary aim </a:t>
              </a:r>
              <a:r>
                <a:rPr lang="en-US" sz="3200" dirty="0" smtClean="0">
                  <a:latin typeface="Times New Roman" panose="02020603050405020304" pitchFamily="18" charset="0"/>
                  <a:cs typeface="Times New Roman" panose="02020603050405020304" pitchFamily="18" charset="0"/>
                </a:rPr>
                <a:t>(Figure 4).  </a:t>
              </a:r>
              <a:r>
                <a:rPr lang="en-US" sz="3200" dirty="0">
                  <a:latin typeface="Times New Roman" panose="02020603050405020304" pitchFamily="18" charset="0"/>
                  <a:cs typeface="Times New Roman" panose="02020603050405020304" pitchFamily="18" charset="0"/>
                </a:rPr>
                <a:t>Using this approach, we can bridge synergistic activities in simulation-based medicine throughout the M&amp;S communities</a:t>
              </a:r>
              <a:r>
                <a:rPr lang="en-US" sz="3200" dirty="0" smtClean="0">
                  <a:latin typeface="Times New Roman" panose="02020603050405020304" pitchFamily="18" charset="0"/>
                  <a:cs typeface="Times New Roman" panose="02020603050405020304" pitchFamily="18" charset="0"/>
                </a:rPr>
                <a:t>.</a:t>
              </a: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1600" dirty="0" smtClean="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smtClean="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p:txBody>
        </p:sp>
        <p:cxnSp>
          <p:nvCxnSpPr>
            <p:cNvPr id="56" name="Straight Connector 55"/>
            <p:cNvCxnSpPr/>
            <p:nvPr/>
          </p:nvCxnSpPr>
          <p:spPr>
            <a:xfrm>
              <a:off x="667512" y="7388352"/>
              <a:ext cx="1283817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27678888" y="38481000"/>
            <a:ext cx="12838176" cy="1974004"/>
            <a:chOff x="667512" y="6494614"/>
            <a:chExt cx="12838176" cy="1974004"/>
          </a:xfrm>
        </p:grpSpPr>
        <p:sp>
          <p:nvSpPr>
            <p:cNvPr id="60" name="Rectangle 59"/>
            <p:cNvSpPr/>
            <p:nvPr/>
          </p:nvSpPr>
          <p:spPr>
            <a:xfrm>
              <a:off x="685800" y="6494614"/>
              <a:ext cx="12801600" cy="914400"/>
            </a:xfrm>
            <a:prstGeom prst="rect">
              <a:avLst/>
            </a:prstGeom>
            <a:solidFill>
              <a:schemeClr val="bg1">
                <a:lumMod val="6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cap="small" dirty="0" smtClean="0">
                  <a:solidFill>
                    <a:schemeClr val="accent2">
                      <a:lumMod val="50000"/>
                    </a:schemeClr>
                  </a:solidFill>
                  <a:latin typeface="Times New Roman" panose="02020603050405020304" pitchFamily="18" charset="0"/>
                  <a:cs typeface="Times New Roman" panose="02020603050405020304" pitchFamily="18" charset="0"/>
                </a:rPr>
                <a:t>Acknowledgements</a:t>
              </a:r>
              <a:endParaRPr lang="en-US" sz="5400" b="1" cap="small"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61" name="TextBox 60"/>
            <p:cNvSpPr txBox="1"/>
            <p:nvPr/>
          </p:nvSpPr>
          <p:spPr>
            <a:xfrm>
              <a:off x="685800" y="7391400"/>
              <a:ext cx="12801600" cy="1077218"/>
            </a:xfrm>
            <a:prstGeom prst="rect">
              <a:avLst/>
            </a:prstGeom>
            <a:solidFill>
              <a:schemeClr val="bg1"/>
            </a:solidFill>
            <a:ln w="38100">
              <a:solidFill>
                <a:schemeClr val="tx1"/>
              </a:solidFill>
            </a:ln>
          </p:spPr>
          <p:txBody>
            <a:bodyPr wrap="square" rtlCol="0">
              <a:spAutoFit/>
            </a:bodyPr>
            <a:lstStyle/>
            <a:p>
              <a:r>
                <a:rPr lang="en-US" sz="3200" dirty="0">
                  <a:latin typeface="Times New Roman" panose="02020603050405020304" pitchFamily="18" charset="0"/>
                  <a:cs typeface="Times New Roman" panose="02020603050405020304" pitchFamily="18" charset="0"/>
                </a:rPr>
                <a:t>The </a:t>
              </a:r>
              <a:r>
                <a:rPr lang="en-US" sz="3200" dirty="0" smtClean="0">
                  <a:latin typeface="Times New Roman" panose="02020603050405020304" pitchFamily="18" charset="0"/>
                  <a:cs typeface="Times New Roman" panose="02020603050405020304" pitchFamily="18" charset="0"/>
                </a:rPr>
                <a:t>authors and the Committee </a:t>
              </a:r>
              <a:r>
                <a:rPr lang="en-US" sz="3200" dirty="0">
                  <a:latin typeface="Times New Roman" panose="02020603050405020304" pitchFamily="18" charset="0"/>
                  <a:cs typeface="Times New Roman" panose="02020603050405020304" pitchFamily="18" charset="0"/>
                </a:rPr>
                <a:t>acknowledge the feedback from IMAG and MSM members during the development and deployment of the Committee.</a:t>
              </a:r>
            </a:p>
          </p:txBody>
        </p:sp>
        <p:cxnSp>
          <p:nvCxnSpPr>
            <p:cNvPr id="62" name="Straight Connector 61"/>
            <p:cNvCxnSpPr/>
            <p:nvPr/>
          </p:nvCxnSpPr>
          <p:spPr>
            <a:xfrm>
              <a:off x="667512" y="7388352"/>
              <a:ext cx="1283817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033" name="Group 1032"/>
          <p:cNvGrpSpPr/>
          <p:nvPr/>
        </p:nvGrpSpPr>
        <p:grpSpPr>
          <a:xfrm>
            <a:off x="27660600" y="5334000"/>
            <a:ext cx="12838176" cy="9902065"/>
            <a:chOff x="27432000" y="5486400"/>
            <a:chExt cx="12838176" cy="9902065"/>
          </a:xfrm>
        </p:grpSpPr>
        <p:grpSp>
          <p:nvGrpSpPr>
            <p:cNvPr id="69" name="Group 68"/>
            <p:cNvGrpSpPr/>
            <p:nvPr/>
          </p:nvGrpSpPr>
          <p:grpSpPr>
            <a:xfrm>
              <a:off x="27432000" y="5486400"/>
              <a:ext cx="12838176" cy="9902065"/>
              <a:chOff x="667512" y="6445633"/>
              <a:chExt cx="12838176" cy="9902065"/>
            </a:xfrm>
          </p:grpSpPr>
          <p:sp>
            <p:nvSpPr>
              <p:cNvPr id="70" name="Rectangle 69"/>
              <p:cNvSpPr/>
              <p:nvPr/>
            </p:nvSpPr>
            <p:spPr>
              <a:xfrm>
                <a:off x="685800" y="6445633"/>
                <a:ext cx="12801600" cy="914400"/>
              </a:xfrm>
              <a:prstGeom prst="rect">
                <a:avLst/>
              </a:prstGeom>
              <a:solidFill>
                <a:schemeClr val="bg1">
                  <a:lumMod val="6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cap="small" dirty="0" smtClean="0">
                    <a:solidFill>
                      <a:schemeClr val="accent2">
                        <a:lumMod val="50000"/>
                      </a:schemeClr>
                    </a:solidFill>
                    <a:latin typeface="Times New Roman" panose="02020603050405020304" pitchFamily="18" charset="0"/>
                    <a:cs typeface="Times New Roman" panose="02020603050405020304" pitchFamily="18" charset="0"/>
                  </a:rPr>
                  <a:t>Infrastructure</a:t>
                </a:r>
                <a:endParaRPr lang="en-US" sz="5400" b="1" cap="small"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71" name="TextBox 70"/>
              <p:cNvSpPr txBox="1"/>
              <p:nvPr/>
            </p:nvSpPr>
            <p:spPr>
              <a:xfrm>
                <a:off x="685800" y="7391400"/>
                <a:ext cx="12801600" cy="8956298"/>
              </a:xfrm>
              <a:prstGeom prst="rect">
                <a:avLst/>
              </a:prstGeom>
              <a:solidFill>
                <a:schemeClr val="bg1"/>
              </a:solidFill>
              <a:ln w="38100">
                <a:solidFill>
                  <a:schemeClr val="tx1"/>
                </a:solidFill>
              </a:ln>
            </p:spPr>
            <p:txBody>
              <a:bodyPr wrap="square" rtlCol="0">
                <a:spAutoFit/>
              </a:bodyPr>
              <a:lstStyle/>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p:txBody>
          </p:sp>
          <p:cxnSp>
            <p:nvCxnSpPr>
              <p:cNvPr id="72" name="Straight Connector 71"/>
              <p:cNvCxnSpPr/>
              <p:nvPr/>
            </p:nvCxnSpPr>
            <p:spPr>
              <a:xfrm>
                <a:off x="667512" y="7388352"/>
                <a:ext cx="1283817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30" name="TextBox 1029"/>
            <p:cNvSpPr txBox="1"/>
            <p:nvPr/>
          </p:nvSpPr>
          <p:spPr>
            <a:xfrm>
              <a:off x="27511606" y="6477000"/>
              <a:ext cx="5862865" cy="8679299"/>
            </a:xfrm>
            <a:prstGeom prst="rect">
              <a:avLst/>
            </a:prstGeom>
            <a:solidFill>
              <a:schemeClr val="bg1"/>
            </a:solidFill>
          </p:spPr>
          <p:txBody>
            <a:bodyPr wrap="square" lIns="182880" tIns="91440" rIns="274320" bIns="0" rtlCol="0">
              <a:spAutoFit/>
            </a:bodyPr>
            <a:lstStyle/>
            <a:p>
              <a:pPr algn="just"/>
              <a:r>
                <a:rPr lang="en-US" sz="3100" dirty="0">
                  <a:latin typeface="Times New Roman" panose="02020603050405020304" pitchFamily="18" charset="0"/>
                  <a:cs typeface="Times New Roman" panose="02020603050405020304" pitchFamily="18" charset="0"/>
                </a:rPr>
                <a:t>The </a:t>
              </a:r>
              <a:r>
                <a:rPr lang="en-US" sz="3100" dirty="0" smtClean="0">
                  <a:latin typeface="Times New Roman" panose="02020603050405020304" pitchFamily="18" charset="0"/>
                  <a:cs typeface="Times New Roman" panose="02020603050405020304" pitchFamily="18" charset="0"/>
                </a:rPr>
                <a:t>Committee conducts all of it’s operations publicly via the </a:t>
              </a:r>
              <a:r>
                <a:rPr lang="en-US" sz="3100" dirty="0">
                  <a:latin typeface="Times New Roman" panose="02020603050405020304" pitchFamily="18" charset="0"/>
                  <a:cs typeface="Times New Roman" panose="02020603050405020304" pitchFamily="18" charset="0"/>
                </a:rPr>
                <a:t>online </a:t>
              </a:r>
              <a:r>
                <a:rPr lang="en-US" sz="3100" dirty="0" smtClean="0">
                  <a:latin typeface="Times New Roman" panose="02020603050405020304" pitchFamily="18" charset="0"/>
                  <a:cs typeface="Times New Roman" panose="02020603050405020304" pitchFamily="18" charset="0"/>
                </a:rPr>
                <a:t>infrastructure of </a:t>
              </a:r>
              <a:r>
                <a:rPr lang="en-US" sz="3100" dirty="0" err="1" smtClean="0">
                  <a:latin typeface="Times New Roman" panose="02020603050405020304" pitchFamily="18" charset="0"/>
                  <a:cs typeface="Times New Roman" panose="02020603050405020304" pitchFamily="18" charset="0"/>
                </a:rPr>
                <a:t>Simbios</a:t>
              </a:r>
              <a:r>
                <a:rPr lang="en-US" sz="3100" dirty="0" smtClean="0">
                  <a:latin typeface="Times New Roman" panose="02020603050405020304" pitchFamily="18" charset="0"/>
                  <a:cs typeface="Times New Roman" panose="02020603050405020304" pitchFamily="18" charset="0"/>
                </a:rPr>
                <a:t>, </a:t>
              </a:r>
              <a:r>
                <a:rPr lang="en-US" sz="3100" dirty="0">
                  <a:latin typeface="Times New Roman" panose="02020603050405020304" pitchFamily="18" charset="0"/>
                  <a:cs typeface="Times New Roman" panose="02020603050405020304" pitchFamily="18" charset="0"/>
                </a:rPr>
                <a:t>NIH Center for Biomedical Computing at Stanford </a:t>
              </a:r>
              <a:r>
                <a:rPr lang="en-US" sz="3100" dirty="0" smtClean="0">
                  <a:latin typeface="Times New Roman" panose="02020603050405020304" pitchFamily="18" charset="0"/>
                  <a:cs typeface="Times New Roman" panose="02020603050405020304" pitchFamily="18" charset="0"/>
                </a:rPr>
                <a:t>[6,7]. </a:t>
              </a:r>
              <a:r>
                <a:rPr lang="en-US" sz="3100" dirty="0">
                  <a:latin typeface="Times New Roman" panose="02020603050405020304" pitchFamily="18" charset="0"/>
                  <a:cs typeface="Times New Roman" panose="02020603050405020304" pitchFamily="18" charset="0"/>
                </a:rPr>
                <a:t>The </a:t>
              </a:r>
              <a:r>
                <a:rPr lang="en-US" sz="3100" dirty="0" smtClean="0">
                  <a:latin typeface="Times New Roman" panose="02020603050405020304" pitchFamily="18" charset="0"/>
                  <a:cs typeface="Times New Roman" panose="02020603050405020304" pitchFamily="18" charset="0"/>
                </a:rPr>
                <a:t>Committee website (Figure 5) </a:t>
              </a:r>
              <a:r>
                <a:rPr lang="en-US" sz="3100" dirty="0">
                  <a:latin typeface="Times New Roman" panose="02020603050405020304" pitchFamily="18" charset="0"/>
                  <a:cs typeface="Times New Roman" panose="02020603050405020304" pitchFamily="18" charset="0"/>
                </a:rPr>
                <a:t>includes </a:t>
              </a:r>
              <a:r>
                <a:rPr lang="en-US" sz="3100" dirty="0" smtClean="0">
                  <a:latin typeface="Times New Roman" panose="02020603050405020304" pitchFamily="18" charset="0"/>
                  <a:cs typeface="Times New Roman" panose="02020603050405020304" pitchFamily="18" charset="0"/>
                </a:rPr>
                <a:t>version </a:t>
              </a:r>
              <a:r>
                <a:rPr lang="en-US" sz="3100" dirty="0">
                  <a:latin typeface="Times New Roman" panose="02020603050405020304" pitchFamily="18" charset="0"/>
                  <a:cs typeface="Times New Roman" panose="02020603050405020304" pitchFamily="18" charset="0"/>
                </a:rPr>
                <a:t>control system to keep materials relevant to the activities; public forums </a:t>
              </a:r>
              <a:r>
                <a:rPr lang="en-US" sz="3100" dirty="0" smtClean="0">
                  <a:latin typeface="Times New Roman" panose="02020603050405020304" pitchFamily="18" charset="0"/>
                  <a:cs typeface="Times New Roman" panose="02020603050405020304" pitchFamily="18" charset="0"/>
                </a:rPr>
                <a:t>for </a:t>
              </a:r>
              <a:r>
                <a:rPr lang="en-US" sz="3100" dirty="0">
                  <a:latin typeface="Times New Roman" panose="02020603050405020304" pitchFamily="18" charset="0"/>
                  <a:cs typeface="Times New Roman" panose="02020603050405020304" pitchFamily="18" charset="0"/>
                </a:rPr>
                <a:t>discussions; </a:t>
              </a:r>
              <a:r>
                <a:rPr lang="en-US" sz="3100" dirty="0" smtClean="0">
                  <a:latin typeface="Times New Roman" panose="02020603050405020304" pitchFamily="18" charset="0"/>
                  <a:cs typeface="Times New Roman" panose="02020603050405020304" pitchFamily="18" charset="0"/>
                </a:rPr>
                <a:t>a wiki platform for developing content relevant to the committee’s end deliverables; tools </a:t>
              </a:r>
              <a:r>
                <a:rPr lang="en-US" sz="3100" dirty="0">
                  <a:latin typeface="Times New Roman" panose="02020603050405020304" pitchFamily="18" charset="0"/>
                  <a:cs typeface="Times New Roman" panose="02020603050405020304" pitchFamily="18" charset="0"/>
                </a:rPr>
                <a:t>to conduct surveys; and various sections for downloads and documents for outreach. The activities are supported by web conferencing tools to allow online meetings among members</a:t>
              </a:r>
              <a:r>
                <a:rPr lang="en-US" sz="3100" dirty="0" smtClean="0">
                  <a:latin typeface="Times New Roman" panose="02020603050405020304" pitchFamily="18" charset="0"/>
                  <a:cs typeface="Times New Roman" panose="02020603050405020304" pitchFamily="18" charset="0"/>
                </a:rPr>
                <a:t>.</a:t>
              </a:r>
              <a:endParaRPr lang="en-US" sz="3100" dirty="0">
                <a:latin typeface="Times New Roman" panose="02020603050405020304" pitchFamily="18" charset="0"/>
                <a:cs typeface="Times New Roman" panose="02020603050405020304" pitchFamily="18" charset="0"/>
              </a:endParaRPr>
            </a:p>
          </p:txBody>
        </p:sp>
        <p:grpSp>
          <p:nvGrpSpPr>
            <p:cNvPr id="1032" name="Group 1031"/>
            <p:cNvGrpSpPr/>
            <p:nvPr/>
          </p:nvGrpSpPr>
          <p:grpSpPr>
            <a:xfrm>
              <a:off x="33365160" y="6629401"/>
              <a:ext cx="6716040" cy="8479389"/>
              <a:chOff x="33137476" y="6629400"/>
              <a:chExt cx="6868579" cy="8671977"/>
            </a:xfrm>
          </p:grpSpPr>
          <p:sp>
            <p:nvSpPr>
              <p:cNvPr id="1031" name="Rectangle 1030"/>
              <p:cNvSpPr/>
              <p:nvPr/>
            </p:nvSpPr>
            <p:spPr>
              <a:xfrm>
                <a:off x="33137476" y="14325600"/>
                <a:ext cx="6868579" cy="975777"/>
              </a:xfrm>
              <a:prstGeom prst="rect">
                <a:avLst/>
              </a:prstGeom>
              <a:solidFill>
                <a:schemeClr val="bg1">
                  <a:lumMod val="95000"/>
                </a:schemeClr>
              </a:solidFill>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Figure 5</a:t>
                </a:r>
                <a:r>
                  <a:rPr lang="en-US" sz="2800" b="1"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 The Committee website hosted on SimTK.org -  https</a:t>
                </a:r>
                <a:r>
                  <a:rPr lang="en-US" sz="2800" dirty="0">
                    <a:latin typeface="Times New Roman" panose="02020603050405020304" pitchFamily="18" charset="0"/>
                    <a:cs typeface="Times New Roman" panose="02020603050405020304" pitchFamily="18" charset="0"/>
                  </a:rPr>
                  <a:t>://simtk.org/home/cpms.</a:t>
                </a:r>
              </a:p>
            </p:txBody>
          </p:sp>
          <p:pic>
            <p:nvPicPr>
              <p:cNvPr id="1028" name="Picture 10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7000" y="6629400"/>
                <a:ext cx="6859054" cy="7690454"/>
              </a:xfrm>
              <a:prstGeom prst="rect">
                <a:avLst/>
              </a:prstGeom>
              <a:ln>
                <a:solidFill>
                  <a:schemeClr val="tx1"/>
                </a:solidFill>
              </a:ln>
            </p:spPr>
          </p:pic>
        </p:grpSp>
      </p:grpSp>
      <p:grpSp>
        <p:nvGrpSpPr>
          <p:cNvPr id="79" name="Group 78"/>
          <p:cNvGrpSpPr/>
          <p:nvPr/>
        </p:nvGrpSpPr>
        <p:grpSpPr>
          <a:xfrm>
            <a:off x="27660600" y="15782544"/>
            <a:ext cx="12838176" cy="17961876"/>
            <a:chOff x="667512" y="6449568"/>
            <a:chExt cx="12838176" cy="17961876"/>
          </a:xfrm>
        </p:grpSpPr>
        <p:sp>
          <p:nvSpPr>
            <p:cNvPr id="80" name="Rectangle 79"/>
            <p:cNvSpPr/>
            <p:nvPr/>
          </p:nvSpPr>
          <p:spPr>
            <a:xfrm>
              <a:off x="685800" y="6449568"/>
              <a:ext cx="12801600" cy="914400"/>
            </a:xfrm>
            <a:prstGeom prst="rect">
              <a:avLst/>
            </a:prstGeom>
            <a:solidFill>
              <a:schemeClr val="bg1">
                <a:lumMod val="6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cap="small" dirty="0" smtClean="0">
                  <a:solidFill>
                    <a:schemeClr val="accent2">
                      <a:lumMod val="50000"/>
                    </a:schemeClr>
                  </a:solidFill>
                  <a:latin typeface="Times New Roman" panose="02020603050405020304" pitchFamily="18" charset="0"/>
                  <a:cs typeface="Times New Roman" panose="02020603050405020304" pitchFamily="18" charset="0"/>
                </a:rPr>
                <a:t>Planned Activities</a:t>
              </a:r>
              <a:endParaRPr lang="en-US" sz="5400" b="1" cap="small"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81" name="TextBox 80"/>
            <p:cNvSpPr txBox="1"/>
            <p:nvPr/>
          </p:nvSpPr>
          <p:spPr>
            <a:xfrm>
              <a:off x="685800" y="7391400"/>
              <a:ext cx="12801600" cy="17020044"/>
            </a:xfrm>
            <a:prstGeom prst="rect">
              <a:avLst/>
            </a:prstGeom>
            <a:solidFill>
              <a:schemeClr val="bg1"/>
            </a:solidFill>
            <a:ln w="38100">
              <a:solidFill>
                <a:schemeClr val="tx1"/>
              </a:solidFill>
            </a:ln>
          </p:spPr>
          <p:txBody>
            <a:bodyPr wrap="square" lIns="182880" tIns="91440" rIns="182880" bIns="91440" rtlCol="0">
              <a:spAutoFit/>
            </a:bodyPr>
            <a:lstStyle/>
            <a:p>
              <a:pPr algn="just">
                <a:spcBef>
                  <a:spcPts val="1200"/>
                </a:spcBef>
              </a:pPr>
              <a:r>
                <a:rPr lang="en-US" sz="3200" dirty="0">
                  <a:latin typeface="Times New Roman" panose="02020603050405020304" pitchFamily="18" charset="0"/>
                  <a:cs typeface="Times New Roman" panose="02020603050405020304" pitchFamily="18" charset="0"/>
                </a:rPr>
                <a:t>The Committee’s vision is to produce a guidance document on establishing credible practice of M&amp;S in healthcare and to draft a proposal for model certification process in the next two years.  To achieve this, the Committee is focusing on three main activities: </a:t>
              </a: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smtClean="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a:p>
              <a:pPr algn="just">
                <a:spcBef>
                  <a:spcPts val="1200"/>
                </a:spcBef>
              </a:pPr>
              <a:endParaRPr lang="en-US" sz="3200" b="1" dirty="0">
                <a:latin typeface="Times New Roman" panose="02020603050405020304" pitchFamily="18" charset="0"/>
                <a:cs typeface="Times New Roman" panose="02020603050405020304" pitchFamily="18" charset="0"/>
              </a:endParaRPr>
            </a:p>
          </p:txBody>
        </p:sp>
        <p:cxnSp>
          <p:nvCxnSpPr>
            <p:cNvPr id="82" name="Straight Connector 81"/>
            <p:cNvCxnSpPr/>
            <p:nvPr/>
          </p:nvCxnSpPr>
          <p:spPr>
            <a:xfrm>
              <a:off x="667512" y="7388352"/>
              <a:ext cx="1283817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838484" y="18480107"/>
            <a:ext cx="12496516" cy="9713893"/>
            <a:chOff x="838484" y="18480107"/>
            <a:chExt cx="12496516" cy="9713893"/>
          </a:xfrm>
          <a:solidFill>
            <a:schemeClr val="bg1">
              <a:lumMod val="95000"/>
            </a:schemeClr>
          </a:solidFill>
        </p:grpSpPr>
        <p:sp>
          <p:nvSpPr>
            <p:cNvPr id="37" name="TextBox 36"/>
            <p:cNvSpPr txBox="1"/>
            <p:nvPr/>
          </p:nvSpPr>
          <p:spPr>
            <a:xfrm>
              <a:off x="838484" y="27239893"/>
              <a:ext cx="12496516" cy="954107"/>
            </a:xfrm>
            <a:prstGeom prst="rect">
              <a:avLst/>
            </a:prstGeom>
            <a:grpFill/>
            <a:ln>
              <a:noFill/>
            </a:ln>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Figure 1: </a:t>
              </a:r>
              <a:r>
                <a:rPr lang="en-US" sz="2800" dirty="0" smtClean="0">
                  <a:latin typeface="Times New Roman" panose="02020603050405020304" pitchFamily="18" charset="0"/>
                  <a:cs typeface="Times New Roman" panose="02020603050405020304" pitchFamily="18" charset="0"/>
                </a:rPr>
                <a:t>Definitions </a:t>
              </a:r>
              <a:r>
                <a:rPr lang="en-US" sz="2800" dirty="0">
                  <a:latin typeface="Times New Roman" panose="02020603050405020304" pitchFamily="18" charset="0"/>
                  <a:cs typeface="Times New Roman" panose="02020603050405020304" pitchFamily="18" charset="0"/>
                </a:rPr>
                <a:t>relevant to the activities of the Committee on Credible Practice of Modeling &amp; Simulation in </a:t>
              </a:r>
              <a:r>
                <a:rPr lang="en-US" sz="2800" dirty="0" smtClean="0">
                  <a:latin typeface="Times New Roman" panose="02020603050405020304" pitchFamily="18" charset="0"/>
                  <a:cs typeface="Times New Roman" panose="02020603050405020304" pitchFamily="18" charset="0"/>
                </a:rPr>
                <a:t>Healthcare.</a:t>
              </a:r>
              <a:endParaRPr lang="en-US" sz="2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484" y="18480107"/>
              <a:ext cx="12496516" cy="8875693"/>
            </a:xfrm>
            <a:prstGeom prst="rect">
              <a:avLst/>
            </a:prstGeom>
            <a:grpFill/>
          </p:spPr>
        </p:pic>
      </p:grpSp>
      <p:grpSp>
        <p:nvGrpSpPr>
          <p:cNvPr id="19" name="Group 18"/>
          <p:cNvGrpSpPr/>
          <p:nvPr/>
        </p:nvGrpSpPr>
        <p:grpSpPr>
          <a:xfrm>
            <a:off x="838484" y="28532812"/>
            <a:ext cx="12496516" cy="11776988"/>
            <a:chOff x="838484" y="28532812"/>
            <a:chExt cx="12496516" cy="11776988"/>
          </a:xfrm>
        </p:grpSpPr>
        <p:sp>
          <p:nvSpPr>
            <p:cNvPr id="63" name="TextBox 62"/>
            <p:cNvSpPr txBox="1"/>
            <p:nvPr/>
          </p:nvSpPr>
          <p:spPr>
            <a:xfrm>
              <a:off x="838484" y="39786580"/>
              <a:ext cx="12496516" cy="523220"/>
            </a:xfrm>
            <a:prstGeom prst="rect">
              <a:avLst/>
            </a:prstGeom>
            <a:solidFill>
              <a:schemeClr val="bg1">
                <a:lumMod val="95000"/>
              </a:schemeClr>
            </a:solidFill>
            <a:ln>
              <a:noFill/>
            </a:ln>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Figure 2: </a:t>
              </a:r>
              <a:r>
                <a:rPr lang="en-US" sz="2800" dirty="0" smtClean="0">
                  <a:latin typeface="Times New Roman" panose="02020603050405020304" pitchFamily="18" charset="0"/>
                  <a:cs typeface="Times New Roman" panose="02020603050405020304" pitchFamily="18" charset="0"/>
                </a:rPr>
                <a:t>Overview of the Committee’s charge</a:t>
              </a:r>
              <a:endParaRPr lang="en-US" sz="28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484" y="28532812"/>
              <a:ext cx="12496516" cy="11253768"/>
            </a:xfrm>
            <a:prstGeom prst="rect">
              <a:avLst/>
            </a:prstGeom>
            <a:solidFill>
              <a:schemeClr val="bg1">
                <a:lumMod val="95000"/>
              </a:schemeClr>
            </a:solidFill>
          </p:spPr>
        </p:pic>
      </p:grpSp>
      <p:grpSp>
        <p:nvGrpSpPr>
          <p:cNvPr id="17" name="Group 16"/>
          <p:cNvGrpSpPr/>
          <p:nvPr/>
        </p:nvGrpSpPr>
        <p:grpSpPr>
          <a:xfrm>
            <a:off x="14474402" y="11314093"/>
            <a:ext cx="12195598" cy="6516707"/>
            <a:chOff x="14474402" y="11314093"/>
            <a:chExt cx="12195598" cy="6516707"/>
          </a:xfrm>
          <a:solidFill>
            <a:schemeClr val="bg1">
              <a:lumMod val="95000"/>
            </a:schemeClr>
          </a:solidFill>
        </p:grpSpPr>
        <p:sp>
          <p:nvSpPr>
            <p:cNvPr id="58" name="TextBox 57"/>
            <p:cNvSpPr txBox="1"/>
            <p:nvPr/>
          </p:nvSpPr>
          <p:spPr>
            <a:xfrm>
              <a:off x="14474402" y="16876693"/>
              <a:ext cx="12195598" cy="954107"/>
            </a:xfrm>
            <a:prstGeom prst="rect">
              <a:avLst/>
            </a:prstGeom>
            <a:grpFill/>
            <a:ln>
              <a:noFill/>
            </a:ln>
          </p:spPr>
          <p:txBody>
            <a:bodyPr wrap="square" rtlCol="0">
              <a:spAutoFit/>
            </a:bodyPr>
            <a:lstStyle/>
            <a:p>
              <a:pPr algn="just"/>
              <a:r>
                <a:rPr lang="en-US" sz="2800" b="1" dirty="0">
                  <a:latin typeface="Times New Roman" panose="02020603050405020304" pitchFamily="18" charset="0"/>
                  <a:cs typeface="Times New Roman" panose="02020603050405020304" pitchFamily="18" charset="0"/>
                </a:rPr>
                <a:t>Figure 3:</a:t>
              </a:r>
              <a:r>
                <a:rPr lang="en-US" sz="2800" dirty="0">
                  <a:latin typeface="Times New Roman" panose="02020603050405020304" pitchFamily="18" charset="0"/>
                  <a:cs typeface="Times New Roman" panose="02020603050405020304" pitchFamily="18" charset="0"/>
                </a:rPr>
                <a:t> Operational organization of the Committee on Credible Practice of Modeling &amp; Simulation in Healthcare.</a:t>
              </a: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74402" y="11314093"/>
              <a:ext cx="12195598" cy="5619158"/>
            </a:xfrm>
            <a:prstGeom prst="rect">
              <a:avLst/>
            </a:prstGeom>
            <a:grpFill/>
          </p:spPr>
        </p:pic>
      </p:grpSp>
      <p:grpSp>
        <p:nvGrpSpPr>
          <p:cNvPr id="20" name="Group 19"/>
          <p:cNvGrpSpPr/>
          <p:nvPr/>
        </p:nvGrpSpPr>
        <p:grpSpPr>
          <a:xfrm>
            <a:off x="14994315" y="22518345"/>
            <a:ext cx="11195945" cy="12457455"/>
            <a:chOff x="14994315" y="22286212"/>
            <a:chExt cx="11195945" cy="12457455"/>
          </a:xfrm>
          <a:solidFill>
            <a:schemeClr val="bg1">
              <a:lumMod val="95000"/>
            </a:schemeClr>
          </a:solidFill>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94315" y="22286212"/>
              <a:ext cx="11195945" cy="11873484"/>
            </a:xfrm>
            <a:prstGeom prst="rect">
              <a:avLst/>
            </a:prstGeom>
            <a:grpFill/>
          </p:spPr>
        </p:pic>
        <p:sp>
          <p:nvSpPr>
            <p:cNvPr id="64" name="TextBox 63"/>
            <p:cNvSpPr txBox="1"/>
            <p:nvPr/>
          </p:nvSpPr>
          <p:spPr>
            <a:xfrm>
              <a:off x="14994315" y="34158892"/>
              <a:ext cx="11195945" cy="584775"/>
            </a:xfrm>
            <a:prstGeom prst="rect">
              <a:avLst/>
            </a:prstGeom>
            <a:grpFill/>
            <a:ln>
              <a:noFill/>
            </a:ln>
          </p:spPr>
          <p:txBody>
            <a:bodyPr wrap="square" rtlCol="0">
              <a:spAutoFit/>
            </a:bodyPr>
            <a:lstStyle/>
            <a:p>
              <a:r>
                <a:rPr lang="en-US" sz="2800" b="1" dirty="0">
                  <a:latin typeface="Times New Roman" panose="02020603050405020304" pitchFamily="18" charset="0"/>
                  <a:cs typeface="Times New Roman" panose="02020603050405020304" pitchFamily="18" charset="0"/>
                </a:rPr>
                <a:t>Figure 4: </a:t>
              </a:r>
              <a:r>
                <a:rPr lang="en-US" sz="2800" dirty="0">
                  <a:latin typeface="Times New Roman" panose="02020603050405020304" pitchFamily="18" charset="0"/>
                  <a:cs typeface="Times New Roman" panose="02020603050405020304" pitchFamily="18" charset="0"/>
                </a:rPr>
                <a:t>Functional team structure for executing the </a:t>
              </a:r>
              <a:r>
                <a:rPr lang="en-US" sz="2800" dirty="0" smtClean="0">
                  <a:latin typeface="Times New Roman" panose="02020603050405020304" pitchFamily="18" charset="0"/>
                  <a:cs typeface="Times New Roman" panose="02020603050405020304" pitchFamily="18" charset="0"/>
                </a:rPr>
                <a:t>Committee’s goals</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grpSp>
      <p:sp>
        <p:nvSpPr>
          <p:cNvPr id="23" name="Rectangle 22"/>
          <p:cNvSpPr/>
          <p:nvPr/>
        </p:nvSpPr>
        <p:spPr>
          <a:xfrm>
            <a:off x="27813001" y="18897600"/>
            <a:ext cx="7010399" cy="8956298"/>
          </a:xfrm>
          <a:prstGeom prst="rect">
            <a:avLst/>
          </a:prstGeom>
        </p:spPr>
        <p:txBody>
          <a:bodyPr wrap="square">
            <a:spAutoFit/>
          </a:bodyPr>
          <a:lstStyle/>
          <a:p>
            <a:pPr algn="just"/>
            <a:r>
              <a:rPr lang="en-US" sz="3200" b="1" dirty="0">
                <a:latin typeface="Times New Roman" panose="02020603050405020304" pitchFamily="18" charset="0"/>
                <a:cs typeface="Times New Roman" panose="02020603050405020304" pitchFamily="18" charset="0"/>
              </a:rPr>
              <a:t>Ten Simple Rules of Credible Practice: </a:t>
            </a:r>
            <a:r>
              <a:rPr lang="en-US" sz="3200" dirty="0">
                <a:latin typeface="Times New Roman" panose="02020603050405020304" pitchFamily="18" charset="0"/>
                <a:cs typeface="Times New Roman" panose="02020603050405020304" pitchFamily="18" charset="0"/>
              </a:rPr>
              <a:t>The Committee is currently working to generate a list of ten key elements or “ten simple rules” of credible practice. Using the three team structure shown in Figure 4, the Committee is gathering input from all stakeholders and conducting a survey of computational models to develop a better understanding of the needs and successes of different types and applications of M&amp;S in healthcare.  The Committee will use the established "Ten Simple Rules of Credible Practice" as the foundation to develop </a:t>
            </a:r>
            <a:r>
              <a:rPr lang="en-US" sz="3200" dirty="0" smtClean="0">
                <a:latin typeface="Times New Roman" panose="02020603050405020304" pitchFamily="18" charset="0"/>
                <a:cs typeface="Times New Roman" panose="02020603050405020304" pitchFamily="18" charset="0"/>
              </a:rPr>
              <a:t>a "Guidelines for Credible Practice of Modeling and Simulation in Healthcare," the Committee's primary </a:t>
            </a:r>
            <a:r>
              <a:rPr lang="en-US" sz="3200" dirty="0">
                <a:latin typeface="Times New Roman" panose="02020603050405020304" pitchFamily="18" charset="0"/>
                <a:cs typeface="Times New Roman" panose="02020603050405020304" pitchFamily="18" charset="0"/>
              </a:rPr>
              <a:t>deliverable for the first two-year term </a:t>
            </a:r>
            <a:r>
              <a:rPr lang="en-US" sz="3200" dirty="0" smtClean="0">
                <a:latin typeface="Times New Roman" panose="02020603050405020304" pitchFamily="18" charset="0"/>
                <a:cs typeface="Times New Roman" panose="02020603050405020304" pitchFamily="18" charset="0"/>
              </a:rPr>
              <a:t>(Figure 6).</a:t>
            </a:r>
            <a:endParaRPr lang="en-US" sz="3200" dirty="0"/>
          </a:p>
        </p:txBody>
      </p:sp>
      <p:grpSp>
        <p:nvGrpSpPr>
          <p:cNvPr id="25" name="Group 24"/>
          <p:cNvGrpSpPr/>
          <p:nvPr/>
        </p:nvGrpSpPr>
        <p:grpSpPr>
          <a:xfrm>
            <a:off x="34953932" y="19278600"/>
            <a:ext cx="5464523" cy="7938195"/>
            <a:chOff x="34953932" y="19202400"/>
            <a:chExt cx="5464523" cy="7938195"/>
          </a:xfrm>
        </p:grpSpPr>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953932" y="19202400"/>
              <a:ext cx="5464523" cy="6553200"/>
            </a:xfrm>
            <a:prstGeom prst="rect">
              <a:avLst/>
            </a:prstGeom>
            <a:solidFill>
              <a:schemeClr val="bg1">
                <a:lumMod val="95000"/>
              </a:schemeClr>
            </a:solidFill>
          </p:spPr>
        </p:pic>
        <p:sp>
          <p:nvSpPr>
            <p:cNvPr id="73" name="Rectangle 72"/>
            <p:cNvSpPr/>
            <p:nvPr/>
          </p:nvSpPr>
          <p:spPr>
            <a:xfrm>
              <a:off x="34953932" y="25755600"/>
              <a:ext cx="5464523" cy="1384995"/>
            </a:xfrm>
            <a:prstGeom prst="rect">
              <a:avLst/>
            </a:prstGeom>
            <a:solidFill>
              <a:schemeClr val="bg1">
                <a:lumMod val="95000"/>
              </a:schemeClr>
            </a:solidFill>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Figure </a:t>
              </a:r>
              <a:r>
                <a:rPr lang="en-US" sz="2800" b="1" dirty="0" smtClean="0">
                  <a:latin typeface="Times New Roman" panose="02020603050405020304" pitchFamily="18" charset="0"/>
                  <a:cs typeface="Times New Roman" panose="02020603050405020304" pitchFamily="18" charset="0"/>
                </a:rPr>
                <a:t>6:</a:t>
              </a:r>
              <a:r>
                <a:rPr lang="en-US" sz="2800" dirty="0" smtClean="0">
                  <a:latin typeface="Times New Roman" panose="02020603050405020304" pitchFamily="18" charset="0"/>
                  <a:cs typeface="Times New Roman" panose="02020603050405020304" pitchFamily="18" charset="0"/>
                </a:rPr>
                <a:t> Community generated credible practice rules, guidelines and accreditation methods.</a:t>
              </a:r>
              <a:endParaRPr lang="en-US" sz="2800" dirty="0">
                <a:latin typeface="Times New Roman" panose="02020603050405020304" pitchFamily="18" charset="0"/>
                <a:cs typeface="Times New Roman" panose="02020603050405020304" pitchFamily="18" charset="0"/>
              </a:endParaRPr>
            </a:p>
          </p:txBody>
        </p:sp>
      </p:grpSp>
      <p:sp>
        <p:nvSpPr>
          <p:cNvPr id="74" name="Rectangle 73"/>
          <p:cNvSpPr/>
          <p:nvPr/>
        </p:nvSpPr>
        <p:spPr>
          <a:xfrm>
            <a:off x="27813000" y="27889200"/>
            <a:ext cx="7345679" cy="3539430"/>
          </a:xfrm>
          <a:prstGeom prst="rect">
            <a:avLst/>
          </a:prstGeom>
        </p:spPr>
        <p:txBody>
          <a:bodyPr wrap="square">
            <a:spAutoFit/>
          </a:bodyPr>
          <a:lstStyle/>
          <a:p>
            <a:pPr algn="just">
              <a:spcBef>
                <a:spcPts val="1200"/>
              </a:spcBef>
            </a:pPr>
            <a:r>
              <a:rPr lang="en-US" sz="3200" b="1" dirty="0">
                <a:latin typeface="Times New Roman" panose="02020603050405020304" pitchFamily="18" charset="0"/>
                <a:cs typeface="Times New Roman" panose="02020603050405020304" pitchFamily="18" charset="0"/>
              </a:rPr>
              <a:t>A Common Language Across Disciplines: </a:t>
            </a:r>
            <a:r>
              <a:rPr lang="en-US" sz="3200" dirty="0">
                <a:latin typeface="Times New Roman" panose="02020603050405020304" pitchFamily="18" charset="0"/>
                <a:cs typeface="Times New Roman" panose="02020603050405020304" pitchFamily="18" charset="0"/>
              </a:rPr>
              <a:t>A glossary of terms is currently being generated on the Committee’s website [7] in an attempt to unify the use of M&amp;S vocabulary to ensure clear communication across a variety of disciplines and stakeholders in the field. </a:t>
            </a:r>
          </a:p>
        </p:txBody>
      </p:sp>
      <p:pic>
        <p:nvPicPr>
          <p:cNvPr id="31" name="Picture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34880" y="27813000"/>
            <a:ext cx="5120994" cy="3648201"/>
          </a:xfrm>
          <a:prstGeom prst="rect">
            <a:avLst/>
          </a:prstGeom>
        </p:spPr>
      </p:pic>
      <p:sp>
        <p:nvSpPr>
          <p:cNvPr id="75" name="Rectangle 74"/>
          <p:cNvSpPr/>
          <p:nvPr/>
        </p:nvSpPr>
        <p:spPr>
          <a:xfrm>
            <a:off x="27889201" y="31546800"/>
            <a:ext cx="12420598" cy="2062103"/>
          </a:xfrm>
          <a:prstGeom prst="rect">
            <a:avLst/>
          </a:prstGeom>
        </p:spPr>
        <p:txBody>
          <a:bodyPr wrap="square">
            <a:spAutoFit/>
          </a:bodyPr>
          <a:lstStyle/>
          <a:p>
            <a:pPr algn="just">
              <a:spcBef>
                <a:spcPts val="1200"/>
              </a:spcBef>
            </a:pPr>
            <a:r>
              <a:rPr lang="en-US" sz="3200" b="1" dirty="0">
                <a:latin typeface="Times New Roman" panose="02020603050405020304" pitchFamily="18" charset="0"/>
                <a:cs typeface="Times New Roman" panose="02020603050405020304" pitchFamily="18" charset="0"/>
              </a:rPr>
              <a:t>Public Engagement: </a:t>
            </a:r>
            <a:r>
              <a:rPr lang="en-US" sz="3200" dirty="0">
                <a:latin typeface="Times New Roman" panose="02020603050405020304" pitchFamily="18" charset="0"/>
                <a:cs typeface="Times New Roman" panose="02020603050405020304" pitchFamily="18" charset="0"/>
              </a:rPr>
              <a:t>The success of the Committee and </a:t>
            </a:r>
            <a:r>
              <a:rPr lang="en-US" sz="3200" dirty="0" smtClean="0">
                <a:latin typeface="Times New Roman" panose="02020603050405020304" pitchFamily="18" charset="0"/>
                <a:cs typeface="Times New Roman" panose="02020603050405020304" pitchFamily="18" charset="0"/>
              </a:rPr>
              <a:t>wide acceptance of the </a:t>
            </a:r>
            <a:r>
              <a:rPr lang="en-US" sz="3200" dirty="0">
                <a:latin typeface="Times New Roman" panose="02020603050405020304" pitchFamily="18" charset="0"/>
                <a:cs typeface="Times New Roman" panose="02020603050405020304" pitchFamily="18" charset="0"/>
              </a:rPr>
              <a:t>guidelines </a:t>
            </a:r>
            <a:r>
              <a:rPr lang="en-US" sz="3200" dirty="0" smtClean="0">
                <a:latin typeface="Times New Roman" panose="02020603050405020304" pitchFamily="18" charset="0"/>
                <a:cs typeface="Times New Roman" panose="02020603050405020304" pitchFamily="18" charset="0"/>
              </a:rPr>
              <a:t>depends </a:t>
            </a:r>
            <a:r>
              <a:rPr lang="en-US" sz="3200" dirty="0">
                <a:latin typeface="Times New Roman" panose="02020603050405020304" pitchFamily="18" charset="0"/>
                <a:cs typeface="Times New Roman" panose="02020603050405020304" pitchFamily="18" charset="0"/>
              </a:rPr>
              <a:t>on adoption by all stakeholders.  Consequently, we seek to engage and encourage the global stakeholder community to actively contribute to these efforts via the online forum and </a:t>
            </a:r>
            <a:r>
              <a:rPr lang="en-US" sz="3200" dirty="0" smtClean="0">
                <a:latin typeface="Times New Roman" panose="02020603050405020304" pitchFamily="18" charset="0"/>
                <a:cs typeface="Times New Roman" panose="02020603050405020304" pitchFamily="18" charset="0"/>
              </a:rPr>
              <a:t>Wiki [</a:t>
            </a:r>
            <a:r>
              <a:rPr lang="en-US" sz="3200" dirty="0">
                <a:latin typeface="Times New Roman" panose="02020603050405020304" pitchFamily="18" charset="0"/>
                <a:cs typeface="Times New Roman" panose="02020603050405020304" pitchFamily="18" charset="0"/>
              </a:rPr>
              <a:t>7].</a:t>
            </a:r>
          </a:p>
        </p:txBody>
      </p:sp>
      <p:grpSp>
        <p:nvGrpSpPr>
          <p:cNvPr id="12" name="Group 11"/>
          <p:cNvGrpSpPr/>
          <p:nvPr/>
        </p:nvGrpSpPr>
        <p:grpSpPr>
          <a:xfrm>
            <a:off x="27660600" y="34366200"/>
            <a:ext cx="12838176" cy="3606016"/>
            <a:chOff x="27660600" y="34518600"/>
            <a:chExt cx="12838176" cy="3606016"/>
          </a:xfrm>
        </p:grpSpPr>
        <p:grpSp>
          <p:nvGrpSpPr>
            <p:cNvPr id="83" name="Group 82"/>
            <p:cNvGrpSpPr/>
            <p:nvPr/>
          </p:nvGrpSpPr>
          <p:grpSpPr>
            <a:xfrm>
              <a:off x="27660600" y="34518600"/>
              <a:ext cx="12838176" cy="3606016"/>
              <a:chOff x="667512" y="6463040"/>
              <a:chExt cx="12838176" cy="3606016"/>
            </a:xfrm>
          </p:grpSpPr>
          <p:sp>
            <p:nvSpPr>
              <p:cNvPr id="84" name="Rectangle 83"/>
              <p:cNvSpPr/>
              <p:nvPr/>
            </p:nvSpPr>
            <p:spPr>
              <a:xfrm>
                <a:off x="685800" y="6463040"/>
                <a:ext cx="12801600" cy="914400"/>
              </a:xfrm>
              <a:prstGeom prst="rect">
                <a:avLst/>
              </a:prstGeom>
              <a:solidFill>
                <a:schemeClr val="bg1">
                  <a:lumMod val="6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cap="small" dirty="0" smtClean="0">
                    <a:solidFill>
                      <a:schemeClr val="accent2">
                        <a:lumMod val="50000"/>
                      </a:schemeClr>
                    </a:solidFill>
                    <a:latin typeface="Times New Roman" panose="02020603050405020304" pitchFamily="18" charset="0"/>
                    <a:cs typeface="Times New Roman" panose="02020603050405020304" pitchFamily="18" charset="0"/>
                  </a:rPr>
                  <a:t>Collaborating Organizations</a:t>
                </a:r>
                <a:endParaRPr lang="en-US" sz="5400" b="1" cap="small"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85" name="TextBox 84"/>
              <p:cNvSpPr txBox="1"/>
              <p:nvPr/>
            </p:nvSpPr>
            <p:spPr>
              <a:xfrm>
                <a:off x="685800" y="7391400"/>
                <a:ext cx="12801600" cy="2677656"/>
              </a:xfrm>
              <a:prstGeom prst="rect">
                <a:avLst/>
              </a:prstGeom>
              <a:solidFill>
                <a:schemeClr val="bg1"/>
              </a:solidFill>
              <a:ln w="38100">
                <a:solidFill>
                  <a:schemeClr val="tx1"/>
                </a:solidFill>
              </a:ln>
            </p:spPr>
            <p:txBody>
              <a:bodyPr wrap="square" rtlCol="0">
                <a:spAutoFit/>
              </a:bodyPr>
              <a:lstStyle/>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cxnSp>
            <p:nvCxnSpPr>
              <p:cNvPr id="86" name="Straight Connector 85"/>
              <p:cNvCxnSpPr/>
              <p:nvPr/>
            </p:nvCxnSpPr>
            <p:spPr>
              <a:xfrm>
                <a:off x="667512" y="7388352"/>
                <a:ext cx="1283817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27777188" y="35737800"/>
              <a:ext cx="12669288" cy="914400"/>
              <a:chOff x="27777188" y="35737800"/>
              <a:chExt cx="12669288" cy="914400"/>
            </a:xfrm>
          </p:grpSpPr>
          <p:pic>
            <p:nvPicPr>
              <p:cNvPr id="100" name="Picture 33"/>
              <p:cNvPicPr>
                <a:picLocks noChangeAspect="1" noChangeArrowheads="1"/>
              </p:cNvPicPr>
              <p:nvPr/>
            </p:nvPicPr>
            <p:blipFill>
              <a:blip r:embed="rId9" cstate="print">
                <a:clrChange>
                  <a:clrFrom>
                    <a:srgbClr val="000000"/>
                  </a:clrFrom>
                  <a:clrTo>
                    <a:srgbClr val="000000">
                      <a:alpha val="0"/>
                    </a:srgbClr>
                  </a:clrTo>
                </a:clrChange>
              </a:blip>
              <a:srcRect/>
              <a:stretch>
                <a:fillRect/>
              </a:stretch>
            </p:blipFill>
            <p:spPr bwMode="auto">
              <a:xfrm>
                <a:off x="27777188" y="35737800"/>
                <a:ext cx="2036113" cy="914400"/>
              </a:xfrm>
              <a:prstGeom prst="rect">
                <a:avLst/>
              </a:prstGeom>
              <a:noFill/>
              <a:ln w="9525">
                <a:noFill/>
                <a:miter lim="800000"/>
                <a:headEnd/>
                <a:tailEnd/>
              </a:ln>
            </p:spPr>
          </p:pic>
          <p:sp>
            <p:nvSpPr>
              <p:cNvPr id="1038" name="TextBox 1037"/>
              <p:cNvSpPr txBox="1"/>
              <p:nvPr/>
            </p:nvSpPr>
            <p:spPr>
              <a:xfrm>
                <a:off x="29794200" y="35806559"/>
                <a:ext cx="10652276" cy="769441"/>
              </a:xfrm>
              <a:prstGeom prst="rect">
                <a:avLst/>
              </a:prstGeom>
              <a:noFill/>
            </p:spPr>
            <p:txBody>
              <a:bodyPr wrap="none" rtlCol="0">
                <a:spAutoFit/>
              </a:bodyPr>
              <a:lstStyle/>
              <a:p>
                <a:pPr algn="ctr"/>
                <a:r>
                  <a:rPr lang="en-US" sz="4400" b="1" dirty="0" smtClean="0">
                    <a:latin typeface="Times New Roman" panose="02020603050405020304" pitchFamily="18" charset="0"/>
                    <a:cs typeface="Times New Roman" panose="02020603050405020304" pitchFamily="18" charset="0"/>
                  </a:rPr>
                  <a:t>&amp; </a:t>
                </a:r>
                <a:r>
                  <a:rPr lang="en-US" sz="4400" b="1" dirty="0" err="1" smtClean="0">
                    <a:latin typeface="Times New Roman" panose="02020603050405020304" pitchFamily="18" charset="0"/>
                    <a:cs typeface="Times New Roman" panose="02020603050405020304" pitchFamily="18" charset="0"/>
                  </a:rPr>
                  <a:t>Multiscale</a:t>
                </a:r>
                <a:r>
                  <a:rPr lang="en-US" sz="4400" b="1" dirty="0" smtClean="0">
                    <a:latin typeface="Times New Roman" panose="02020603050405020304" pitchFamily="18" charset="0"/>
                    <a:cs typeface="Times New Roman" panose="02020603050405020304" pitchFamily="18" charset="0"/>
                  </a:rPr>
                  <a:t> Modeling (MSM) Consortium</a:t>
                </a:r>
                <a:endParaRPr lang="en-US" sz="4400" b="1" dirty="0">
                  <a:latin typeface="Times New Roman" panose="02020603050405020304" pitchFamily="18" charset="0"/>
                  <a:cs typeface="Times New Roman" panose="02020603050405020304" pitchFamily="18" charset="0"/>
                </a:endParaRPr>
              </a:p>
            </p:txBody>
          </p:sp>
        </p:grpSp>
        <p:grpSp>
          <p:nvGrpSpPr>
            <p:cNvPr id="4" name="Group 3"/>
            <p:cNvGrpSpPr/>
            <p:nvPr/>
          </p:nvGrpSpPr>
          <p:grpSpPr>
            <a:xfrm>
              <a:off x="27736800" y="36940105"/>
              <a:ext cx="12645794" cy="931295"/>
              <a:chOff x="27736800" y="36940105"/>
              <a:chExt cx="12645794" cy="931295"/>
            </a:xfrm>
          </p:grpSpPr>
          <p:pic>
            <p:nvPicPr>
              <p:cNvPr id="92" name="Picture 91" descr="NSF Logo.png">
                <a:hlinkClick r:id="rId10"/>
              </p:cNvPr>
              <p:cNvPicPr>
                <a:picLocks noChangeAspect="1"/>
              </p:cNvPicPr>
              <p:nvPr/>
            </p:nvPicPr>
            <p:blipFill>
              <a:blip r:embed="rId11" cstate="print"/>
              <a:srcRect/>
              <a:stretch>
                <a:fillRect/>
              </a:stretch>
            </p:blipFill>
            <p:spPr bwMode="auto">
              <a:xfrm>
                <a:off x="31651867" y="36957000"/>
                <a:ext cx="882127" cy="914400"/>
              </a:xfrm>
              <a:prstGeom prst="rect">
                <a:avLst/>
              </a:prstGeom>
              <a:noFill/>
              <a:ln w="9525">
                <a:noFill/>
                <a:miter lim="800000"/>
                <a:headEnd/>
                <a:tailEnd/>
              </a:ln>
            </p:spPr>
          </p:pic>
          <p:pic>
            <p:nvPicPr>
              <p:cNvPr id="93" name="Picture 92" descr="NASA Logo.png">
                <a:hlinkClick r:id="rId12"/>
              </p:cNvPr>
              <p:cNvPicPr>
                <a:picLocks noChangeAspect="1"/>
              </p:cNvPicPr>
              <p:nvPr/>
            </p:nvPicPr>
            <p:blipFill>
              <a:blip r:embed="rId13" cstate="print"/>
              <a:srcRect/>
              <a:stretch>
                <a:fillRect/>
              </a:stretch>
            </p:blipFill>
            <p:spPr bwMode="auto">
              <a:xfrm>
                <a:off x="32686394" y="36957000"/>
                <a:ext cx="1101969" cy="914400"/>
              </a:xfrm>
              <a:prstGeom prst="rect">
                <a:avLst/>
              </a:prstGeom>
              <a:noFill/>
              <a:ln w="9525">
                <a:noFill/>
                <a:miter lim="800000"/>
                <a:headEnd/>
                <a:tailEnd/>
              </a:ln>
            </p:spPr>
          </p:pic>
          <p:pic>
            <p:nvPicPr>
              <p:cNvPr id="94" name="Picture 93" descr="DOE Logo.jpg">
                <a:hlinkClick r:id="rId14"/>
              </p:cNvPr>
              <p:cNvPicPr>
                <a:picLocks noChangeAspect="1"/>
              </p:cNvPicPr>
              <p:nvPr/>
            </p:nvPicPr>
            <p:blipFill>
              <a:blip r:embed="rId15" cstate="print"/>
              <a:srcRect/>
              <a:stretch>
                <a:fillRect/>
              </a:stretch>
            </p:blipFill>
            <p:spPr bwMode="auto">
              <a:xfrm>
                <a:off x="33905594" y="36957000"/>
                <a:ext cx="914400" cy="914400"/>
              </a:xfrm>
              <a:prstGeom prst="rect">
                <a:avLst/>
              </a:prstGeom>
              <a:noFill/>
              <a:ln w="9525">
                <a:noFill/>
                <a:miter lim="800000"/>
                <a:headEnd/>
                <a:tailEnd/>
              </a:ln>
            </p:spPr>
          </p:pic>
          <p:pic>
            <p:nvPicPr>
              <p:cNvPr id="95" name="Picture 94" descr="DOD Logo.jpg">
                <a:hlinkClick r:id="rId16"/>
              </p:cNvPr>
              <p:cNvPicPr>
                <a:picLocks noChangeAspect="1"/>
              </p:cNvPicPr>
              <p:nvPr/>
            </p:nvPicPr>
            <p:blipFill>
              <a:blip r:embed="rId17" cstate="print"/>
              <a:srcRect/>
              <a:stretch>
                <a:fillRect/>
              </a:stretch>
            </p:blipFill>
            <p:spPr bwMode="auto">
              <a:xfrm>
                <a:off x="34972394" y="36957000"/>
                <a:ext cx="914400" cy="914400"/>
              </a:xfrm>
              <a:prstGeom prst="rect">
                <a:avLst/>
              </a:prstGeom>
              <a:noFill/>
              <a:ln w="9525">
                <a:noFill/>
                <a:miter lim="800000"/>
                <a:headEnd/>
                <a:tailEnd/>
              </a:ln>
            </p:spPr>
          </p:pic>
          <p:pic>
            <p:nvPicPr>
              <p:cNvPr id="98" name="Picture 97" descr="MITACS Logo.jpg">
                <a:hlinkClick r:id="rId18"/>
              </p:cNvPr>
              <p:cNvPicPr>
                <a:picLocks noChangeAspect="1"/>
              </p:cNvPicPr>
              <p:nvPr/>
            </p:nvPicPr>
            <p:blipFill>
              <a:blip r:embed="rId19" cstate="print"/>
              <a:srcRect/>
              <a:stretch>
                <a:fillRect/>
              </a:stretch>
            </p:blipFill>
            <p:spPr bwMode="auto">
              <a:xfrm>
                <a:off x="38727459" y="36957000"/>
                <a:ext cx="664535" cy="914400"/>
              </a:xfrm>
              <a:prstGeom prst="rect">
                <a:avLst/>
              </a:prstGeom>
              <a:noFill/>
              <a:ln w="9525">
                <a:noFill/>
                <a:miter lim="800000"/>
                <a:headEnd/>
                <a:tailEnd/>
              </a:ln>
            </p:spPr>
          </p:pic>
          <p:pic>
            <p:nvPicPr>
              <p:cNvPr id="99" name="Picture 98" descr="FDAlogo.gif">
                <a:hlinkClick r:id="rId20"/>
              </p:cNvPr>
              <p:cNvPicPr>
                <a:picLocks noChangeAspect="1"/>
              </p:cNvPicPr>
              <p:nvPr/>
            </p:nvPicPr>
            <p:blipFill rotWithShape="1">
              <a:blip r:embed="rId21" cstate="print"/>
              <a:srcRect l="8962" t="11782" r="6986" b="10329"/>
              <a:stretch/>
            </p:blipFill>
            <p:spPr bwMode="auto">
              <a:xfrm>
                <a:off x="29333594" y="36940105"/>
                <a:ext cx="2158519" cy="914400"/>
              </a:xfrm>
              <a:prstGeom prst="rect">
                <a:avLst/>
              </a:prstGeom>
              <a:noFill/>
              <a:ln w="9525">
                <a:noFill/>
                <a:miter lim="800000"/>
                <a:headEnd/>
                <a:tailEnd/>
              </a:ln>
            </p:spPr>
          </p:pic>
          <p:pic>
            <p:nvPicPr>
              <p:cNvPr id="68" name="Picture 2" descr="P:\Logos_New_2013\NIH Logo\NIH_Logos\NIH_Master_Logo_Mark\NIH_Master_Logo_Mark_2Color.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7736800" y="36957000"/>
                <a:ext cx="1460435" cy="91440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3" descr="C:\Users\pengg\AppData\Local\Microsoft\Windows\Temporary Internet Files\Content.Outlook\IZXTPYO9\iarpa1.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9542334" y="36957000"/>
                <a:ext cx="840260" cy="91440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6" descr="http://upload.wikimedia.org/wikipedia/commons/thumb/0/0e/USDA_logo.svg/800px-USDA_logo.svg.png"/>
              <p:cNvPicPr>
                <a:picLocks noChangeAspect="1" noChangeArrowheads="1"/>
              </p:cNvPicPr>
              <p:nvPr/>
            </p:nvPicPr>
            <p:blipFill>
              <a:blip r:embed="rId24" cstate="print"/>
              <a:srcRect/>
              <a:stretch>
                <a:fillRect/>
              </a:stretch>
            </p:blipFill>
            <p:spPr bwMode="auto">
              <a:xfrm>
                <a:off x="36135518" y="36940105"/>
                <a:ext cx="1351476" cy="914400"/>
              </a:xfrm>
              <a:prstGeom prst="rect">
                <a:avLst/>
              </a:prstGeom>
              <a:noFill/>
              <a:ln>
                <a:noFill/>
              </a:ln>
            </p:spPr>
          </p:pic>
          <p:pic>
            <p:nvPicPr>
              <p:cNvPr id="78" name="Picture 4" descr="http://www.workonecentral.org/images/Links/USDVA.jpg"/>
              <p:cNvPicPr>
                <a:picLocks noChangeAspect="1" noChangeArrowheads="1"/>
              </p:cNvPicPr>
              <p:nvPr/>
            </p:nvPicPr>
            <p:blipFill>
              <a:blip r:embed="rId25" cstate="print"/>
              <a:srcRect/>
              <a:stretch>
                <a:fillRect/>
              </a:stretch>
            </p:blipFill>
            <p:spPr bwMode="auto">
              <a:xfrm>
                <a:off x="37648867" y="36940105"/>
                <a:ext cx="904927" cy="914400"/>
              </a:xfrm>
              <a:prstGeom prst="rect">
                <a:avLst/>
              </a:prstGeom>
              <a:noFill/>
              <a:ln>
                <a:noFill/>
              </a:ln>
            </p:spPr>
          </p:pic>
        </p:grpSp>
      </p:grpSp>
    </p:spTree>
    <p:extLst>
      <p:ext uri="{BB962C8B-B14F-4D97-AF65-F5344CB8AC3E}">
        <p14:creationId xmlns:p14="http://schemas.microsoft.com/office/powerpoint/2010/main" val="1915903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65000"/>
          </a:schemeClr>
        </a:solidFill>
        <a:ln w="38100">
          <a:solidFill>
            <a:schemeClr val="tx1"/>
          </a:solidFill>
        </a:ln>
      </a:spPr>
      <a:bodyPr rtlCol="0" anchor="ctr"/>
      <a:lstStyle>
        <a:defPPr>
          <a:defRPr sz="5400" b="1" cap="small" dirty="0" smtClean="0">
            <a:solidFill>
              <a:schemeClr val="accent2">
                <a:lumMod val="50000"/>
              </a:schemeClr>
            </a:solidFill>
            <a:latin typeface="Times New Roman" panose="02020603050405020304" pitchFamily="18" charset="0"/>
            <a:cs typeface="Times New Roman" panose="020206030504050203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TotalTime>
  <Words>1107</Words>
  <Application>Microsoft Office PowerPoint</Application>
  <PresentationFormat>Custom</PresentationFormat>
  <Paragraphs>161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USRA Houston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Mulugeta, Lealem</dc:creator>
  <cp:lastModifiedBy>Mulugeta, Lealem</cp:lastModifiedBy>
  <cp:revision>84</cp:revision>
  <cp:lastPrinted>2013-09-08T02:01:15Z</cp:lastPrinted>
  <dcterms:created xsi:type="dcterms:W3CDTF">2013-08-31T19:50:40Z</dcterms:created>
  <dcterms:modified xsi:type="dcterms:W3CDTF">2013-09-09T18:22:31Z</dcterms:modified>
</cp:coreProperties>
</file>