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diagrams/layout3.xml" ContentType="application/vnd.openxmlformats-officedocument.drawingml.diagramLayout+xml"/>
  <Override PartName="/ppt/notesSlides/notesSlide21.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notesSlides/notesSlide10.xml" ContentType="application/vnd.openxmlformats-officedocument.presentationml.notesSlide+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notesSlides/notesSlide19.xml" ContentType="application/vnd.openxmlformats-officedocument.presentationml.notesSlid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diagrams/layout2.xml" ContentType="application/vnd.openxmlformats-officedocument.drawingml.diagramLayout+xml"/>
  <Override PartName="/ppt/notesSlides/notesSlide20.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slides/slide8.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5" r:id="rId2"/>
  </p:sldMasterIdLst>
  <p:notesMasterIdLst>
    <p:notesMasterId r:id="rId39"/>
  </p:notesMasterIdLst>
  <p:sldIdLst>
    <p:sldId id="256" r:id="rId3"/>
    <p:sldId id="315" r:id="rId4"/>
    <p:sldId id="321" r:id="rId5"/>
    <p:sldId id="259" r:id="rId6"/>
    <p:sldId id="322" r:id="rId7"/>
    <p:sldId id="267" r:id="rId8"/>
    <p:sldId id="272" r:id="rId9"/>
    <p:sldId id="314" r:id="rId10"/>
    <p:sldId id="350" r:id="rId11"/>
    <p:sldId id="323" r:id="rId12"/>
    <p:sldId id="343" r:id="rId13"/>
    <p:sldId id="348" r:id="rId14"/>
    <p:sldId id="345" r:id="rId15"/>
    <p:sldId id="344" r:id="rId16"/>
    <p:sldId id="346" r:id="rId17"/>
    <p:sldId id="347" r:id="rId18"/>
    <p:sldId id="282" r:id="rId19"/>
    <p:sldId id="351" r:id="rId20"/>
    <p:sldId id="352" r:id="rId21"/>
    <p:sldId id="353" r:id="rId22"/>
    <p:sldId id="354" r:id="rId23"/>
    <p:sldId id="356" r:id="rId24"/>
    <p:sldId id="357" r:id="rId25"/>
    <p:sldId id="358" r:id="rId26"/>
    <p:sldId id="359" r:id="rId27"/>
    <p:sldId id="360" r:id="rId28"/>
    <p:sldId id="361" r:id="rId29"/>
    <p:sldId id="362" r:id="rId30"/>
    <p:sldId id="294" r:id="rId31"/>
    <p:sldId id="295" r:id="rId32"/>
    <p:sldId id="296" r:id="rId33"/>
    <p:sldId id="306" r:id="rId34"/>
    <p:sldId id="297" r:id="rId35"/>
    <p:sldId id="317" r:id="rId36"/>
    <p:sldId id="318" r:id="rId37"/>
    <p:sldId id="319"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4281" autoAdjust="0"/>
  </p:normalViewPr>
  <p:slideViewPr>
    <p:cSldViewPr>
      <p:cViewPr varScale="1">
        <p:scale>
          <a:sx n="57" d="100"/>
          <a:sy n="57" d="100"/>
        </p:scale>
        <p:origin x="-1662" y="-90"/>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CC09545-B443-4B32-9D0E-B2641B4A1AAB}" type="doc">
      <dgm:prSet loTypeId="urn:microsoft.com/office/officeart/2005/8/layout/lProcess2" loCatId="list" qsTypeId="urn:microsoft.com/office/officeart/2005/8/quickstyle/3d1" qsCatId="3D" csTypeId="urn:microsoft.com/office/officeart/2005/8/colors/colorful1#1" csCatId="colorful" phldr="1"/>
      <dgm:spPr/>
      <dgm:t>
        <a:bodyPr/>
        <a:lstStyle/>
        <a:p>
          <a:endParaRPr lang="en-US"/>
        </a:p>
      </dgm:t>
    </dgm:pt>
    <dgm:pt modelId="{F626DECE-3B7F-4D4A-81BF-94D1A9901841}">
      <dgm:prSet phldrT="[Text]" custT="1"/>
      <dgm:spPr/>
      <dgm:t>
        <a:bodyPr/>
        <a:lstStyle/>
        <a:p>
          <a:r>
            <a:rPr lang="en-US" sz="2000" cap="small" baseline="0" dirty="0" smtClean="0"/>
            <a:t>Mathematical and Computational Sciences</a:t>
          </a:r>
          <a:endParaRPr lang="en-US" sz="2000" cap="small" baseline="0" dirty="0"/>
        </a:p>
      </dgm:t>
    </dgm:pt>
    <dgm:pt modelId="{E6894DB6-ED0B-44DB-9099-2165D931E34E}" type="parTrans" cxnId="{77F18D67-AAFC-4643-8D6A-080A2E1C6570}">
      <dgm:prSet/>
      <dgm:spPr/>
      <dgm:t>
        <a:bodyPr/>
        <a:lstStyle/>
        <a:p>
          <a:endParaRPr lang="en-US"/>
        </a:p>
      </dgm:t>
    </dgm:pt>
    <dgm:pt modelId="{5814C7B7-DCD5-4709-8C29-E07E153E45E7}" type="sibTrans" cxnId="{77F18D67-AAFC-4643-8D6A-080A2E1C6570}">
      <dgm:prSet/>
      <dgm:spPr/>
      <dgm:t>
        <a:bodyPr/>
        <a:lstStyle/>
        <a:p>
          <a:endParaRPr lang="en-US"/>
        </a:p>
      </dgm:t>
    </dgm:pt>
    <dgm:pt modelId="{5ADA77A8-9D1F-4ADD-81C5-5E75D44DF3E1}">
      <dgm:prSet phldrT="[Text]" custT="1"/>
      <dgm:spPr/>
      <dgm:t>
        <a:bodyPr/>
        <a:lstStyle/>
        <a:p>
          <a:r>
            <a:rPr lang="en-US" sz="1400" dirty="0" smtClean="0"/>
            <a:t>Team Coordinators</a:t>
          </a:r>
        </a:p>
        <a:p>
          <a:r>
            <a:rPr lang="en-US" sz="1400" dirty="0" smtClean="0"/>
            <a:t>(Exec. Comm. Members)</a:t>
          </a:r>
          <a:endParaRPr lang="en-US" sz="1400" dirty="0"/>
        </a:p>
      </dgm:t>
    </dgm:pt>
    <dgm:pt modelId="{0AD86E25-C0A5-484C-A65B-265ECB88414A}" type="parTrans" cxnId="{9266E4FF-4998-4655-9ED7-0106D8AA8F19}">
      <dgm:prSet/>
      <dgm:spPr/>
      <dgm:t>
        <a:bodyPr/>
        <a:lstStyle/>
        <a:p>
          <a:endParaRPr lang="en-US"/>
        </a:p>
      </dgm:t>
    </dgm:pt>
    <dgm:pt modelId="{11ECD4AE-8D8D-4B7A-9697-6F6521C86F95}" type="sibTrans" cxnId="{9266E4FF-4998-4655-9ED7-0106D8AA8F19}">
      <dgm:prSet/>
      <dgm:spPr/>
      <dgm:t>
        <a:bodyPr/>
        <a:lstStyle/>
        <a:p>
          <a:endParaRPr lang="en-US"/>
        </a:p>
      </dgm:t>
    </dgm:pt>
    <dgm:pt modelId="{793C276D-6602-4583-9F8A-32E9757818CD}">
      <dgm:prSet phldrT="[Text]" custT="1"/>
      <dgm:spPr/>
      <dgm:t>
        <a:bodyPr/>
        <a:lstStyle/>
        <a:p>
          <a:r>
            <a:rPr lang="en-US" sz="1400" dirty="0" smtClean="0"/>
            <a:t>Adv. Comm. Members</a:t>
          </a:r>
          <a:endParaRPr lang="en-US" sz="1400" dirty="0"/>
        </a:p>
      </dgm:t>
    </dgm:pt>
    <dgm:pt modelId="{A2F9C7F4-4884-436A-9E64-AD636E17670B}" type="parTrans" cxnId="{26C35E21-A6F9-42D0-AD44-6DBCE8C172E0}">
      <dgm:prSet/>
      <dgm:spPr/>
      <dgm:t>
        <a:bodyPr/>
        <a:lstStyle/>
        <a:p>
          <a:endParaRPr lang="en-US"/>
        </a:p>
      </dgm:t>
    </dgm:pt>
    <dgm:pt modelId="{F81C04B6-FAB5-4F8B-8629-FD1087AE0513}" type="sibTrans" cxnId="{26C35E21-A6F9-42D0-AD44-6DBCE8C172E0}">
      <dgm:prSet/>
      <dgm:spPr/>
      <dgm:t>
        <a:bodyPr/>
        <a:lstStyle/>
        <a:p>
          <a:endParaRPr lang="en-US"/>
        </a:p>
      </dgm:t>
    </dgm:pt>
    <dgm:pt modelId="{52C48DED-DAB4-4519-8B32-B9C8685A8C74}">
      <dgm:prSet phldrT="[Text]" custT="1"/>
      <dgm:spPr/>
      <dgm:t>
        <a:bodyPr/>
        <a:lstStyle/>
        <a:p>
          <a:r>
            <a:rPr lang="en-US" sz="2000" cap="small" baseline="0" dirty="0" smtClean="0"/>
            <a:t>End Users</a:t>
          </a:r>
          <a:endParaRPr lang="en-US" sz="2000" dirty="0"/>
        </a:p>
      </dgm:t>
    </dgm:pt>
    <dgm:pt modelId="{2314240D-14E8-4BB4-8200-60500485B94B}" type="parTrans" cxnId="{3083E5B2-9095-4F4D-BA49-2F73CA0B7A2C}">
      <dgm:prSet/>
      <dgm:spPr/>
      <dgm:t>
        <a:bodyPr/>
        <a:lstStyle/>
        <a:p>
          <a:endParaRPr lang="en-US"/>
        </a:p>
      </dgm:t>
    </dgm:pt>
    <dgm:pt modelId="{9E7C012C-A71D-497F-A5E5-72074B7A39A9}" type="sibTrans" cxnId="{3083E5B2-9095-4F4D-BA49-2F73CA0B7A2C}">
      <dgm:prSet/>
      <dgm:spPr/>
      <dgm:t>
        <a:bodyPr/>
        <a:lstStyle/>
        <a:p>
          <a:endParaRPr lang="en-US"/>
        </a:p>
      </dgm:t>
    </dgm:pt>
    <dgm:pt modelId="{79B77815-D592-4EBE-9BF8-09A9FF56C2E8}">
      <dgm:prSet phldrT="[Text]" custT="1"/>
      <dgm:spPr/>
      <dgm:t>
        <a:bodyPr/>
        <a:lstStyle/>
        <a:p>
          <a:r>
            <a:rPr lang="en-US" sz="1400" dirty="0" smtClean="0"/>
            <a:t>Team Coordinators</a:t>
          </a:r>
        </a:p>
        <a:p>
          <a:r>
            <a:rPr lang="en-US" sz="1400" dirty="0" smtClean="0"/>
            <a:t>(Exec. Committee Members)</a:t>
          </a:r>
          <a:endParaRPr lang="en-US" sz="1400" dirty="0"/>
        </a:p>
      </dgm:t>
    </dgm:pt>
    <dgm:pt modelId="{5046A568-9771-4345-BE51-EFC545A7684F}" type="parTrans" cxnId="{69FAD1F9-134B-405B-8DAB-AA4DF117AD55}">
      <dgm:prSet/>
      <dgm:spPr/>
      <dgm:t>
        <a:bodyPr/>
        <a:lstStyle/>
        <a:p>
          <a:endParaRPr lang="en-US"/>
        </a:p>
      </dgm:t>
    </dgm:pt>
    <dgm:pt modelId="{824A340F-54DB-4A02-A65C-2186A387E051}" type="sibTrans" cxnId="{69FAD1F9-134B-405B-8DAB-AA4DF117AD55}">
      <dgm:prSet/>
      <dgm:spPr/>
      <dgm:t>
        <a:bodyPr/>
        <a:lstStyle/>
        <a:p>
          <a:endParaRPr lang="en-US"/>
        </a:p>
      </dgm:t>
    </dgm:pt>
    <dgm:pt modelId="{E136A4CD-E31C-42A2-B3F8-ED11A45CF342}">
      <dgm:prSet phldrT="[Text]" custT="1"/>
      <dgm:spPr/>
      <dgm:t>
        <a:bodyPr/>
        <a:lstStyle/>
        <a:p>
          <a:r>
            <a:rPr lang="en-US" sz="1400" dirty="0" smtClean="0"/>
            <a:t>Adv. Comm. Members</a:t>
          </a:r>
          <a:endParaRPr lang="en-US" sz="1400" dirty="0"/>
        </a:p>
      </dgm:t>
    </dgm:pt>
    <dgm:pt modelId="{B2748867-7F7C-4DBB-8821-01BD487B8A93}" type="parTrans" cxnId="{E39F8368-8DC4-4F99-96D5-B48FAFC1A459}">
      <dgm:prSet/>
      <dgm:spPr/>
      <dgm:t>
        <a:bodyPr/>
        <a:lstStyle/>
        <a:p>
          <a:endParaRPr lang="en-US"/>
        </a:p>
      </dgm:t>
    </dgm:pt>
    <dgm:pt modelId="{DF982540-F20E-40E6-9C31-792E7FB75F4E}" type="sibTrans" cxnId="{E39F8368-8DC4-4F99-96D5-B48FAFC1A459}">
      <dgm:prSet/>
      <dgm:spPr/>
      <dgm:t>
        <a:bodyPr/>
        <a:lstStyle/>
        <a:p>
          <a:endParaRPr lang="en-US"/>
        </a:p>
      </dgm:t>
    </dgm:pt>
    <dgm:pt modelId="{2B8081F8-2447-4FF9-8AA9-ECBBD03AEDDB}">
      <dgm:prSet phldrT="[Text]" custT="1"/>
      <dgm:spPr/>
      <dgm:t>
        <a:bodyPr/>
        <a:lstStyle/>
        <a:p>
          <a:r>
            <a:rPr lang="en-US" sz="2000" cap="small" baseline="0" dirty="0" smtClean="0"/>
            <a:t>Practice Standards and Guidelines</a:t>
          </a:r>
          <a:endParaRPr lang="en-US" sz="2000" cap="small" baseline="0" dirty="0"/>
        </a:p>
      </dgm:t>
    </dgm:pt>
    <dgm:pt modelId="{7DDB3A94-7EEA-41AD-B65A-7AB23BCB0DFC}" type="parTrans" cxnId="{10F821FA-1A0F-494F-A199-913DC3BE307F}">
      <dgm:prSet/>
      <dgm:spPr/>
      <dgm:t>
        <a:bodyPr/>
        <a:lstStyle/>
        <a:p>
          <a:endParaRPr lang="en-US"/>
        </a:p>
      </dgm:t>
    </dgm:pt>
    <dgm:pt modelId="{066DC556-3E93-4132-BC55-86B1C9B0AFEC}" type="sibTrans" cxnId="{10F821FA-1A0F-494F-A199-913DC3BE307F}">
      <dgm:prSet/>
      <dgm:spPr/>
      <dgm:t>
        <a:bodyPr/>
        <a:lstStyle/>
        <a:p>
          <a:endParaRPr lang="en-US"/>
        </a:p>
      </dgm:t>
    </dgm:pt>
    <dgm:pt modelId="{8CC8D0FC-E186-40BF-9A40-4EBC74FCC5FE}">
      <dgm:prSet phldrT="[Text]" custT="1"/>
      <dgm:spPr/>
      <dgm:t>
        <a:bodyPr/>
        <a:lstStyle/>
        <a:p>
          <a:r>
            <a:rPr lang="en-US" sz="1400" dirty="0" smtClean="0"/>
            <a:t>Team Coordinators</a:t>
          </a:r>
        </a:p>
        <a:p>
          <a:r>
            <a:rPr lang="en-US" sz="1400" dirty="0" smtClean="0"/>
            <a:t>(Exec. Committee Members)</a:t>
          </a:r>
          <a:endParaRPr lang="en-US" sz="1400" dirty="0"/>
        </a:p>
      </dgm:t>
    </dgm:pt>
    <dgm:pt modelId="{EB8835C3-ED1E-43C6-869E-07F7A618CE0D}" type="parTrans" cxnId="{E8BDA6BA-71F2-4245-A960-3F0BF11C892C}">
      <dgm:prSet/>
      <dgm:spPr/>
      <dgm:t>
        <a:bodyPr/>
        <a:lstStyle/>
        <a:p>
          <a:endParaRPr lang="en-US"/>
        </a:p>
      </dgm:t>
    </dgm:pt>
    <dgm:pt modelId="{6998F150-2126-4CED-8505-195A5ABFFF3F}" type="sibTrans" cxnId="{E8BDA6BA-71F2-4245-A960-3F0BF11C892C}">
      <dgm:prSet/>
      <dgm:spPr/>
      <dgm:t>
        <a:bodyPr/>
        <a:lstStyle/>
        <a:p>
          <a:endParaRPr lang="en-US"/>
        </a:p>
      </dgm:t>
    </dgm:pt>
    <dgm:pt modelId="{4CAF5D5F-DBCE-4841-ADAA-B921E8E4701C}">
      <dgm:prSet phldrT="[Text]" custT="1"/>
      <dgm:spPr/>
      <dgm:t>
        <a:bodyPr/>
        <a:lstStyle/>
        <a:p>
          <a:r>
            <a:rPr lang="en-US" sz="1400" dirty="0" smtClean="0"/>
            <a:t>Adv. Comm. Members</a:t>
          </a:r>
          <a:endParaRPr lang="en-US" sz="1400" dirty="0"/>
        </a:p>
      </dgm:t>
    </dgm:pt>
    <dgm:pt modelId="{647BAFC6-7AC4-4202-8749-96C795C1187B}" type="parTrans" cxnId="{C209A5C1-A47D-4D00-A2A2-51A90F301233}">
      <dgm:prSet/>
      <dgm:spPr/>
      <dgm:t>
        <a:bodyPr/>
        <a:lstStyle/>
        <a:p>
          <a:endParaRPr lang="en-US"/>
        </a:p>
      </dgm:t>
    </dgm:pt>
    <dgm:pt modelId="{AF7BEF15-7378-44F8-873E-8C4556753C47}" type="sibTrans" cxnId="{C209A5C1-A47D-4D00-A2A2-51A90F301233}">
      <dgm:prSet/>
      <dgm:spPr/>
      <dgm:t>
        <a:bodyPr/>
        <a:lstStyle/>
        <a:p>
          <a:endParaRPr lang="en-US"/>
        </a:p>
      </dgm:t>
    </dgm:pt>
    <dgm:pt modelId="{FEFE98A9-DC91-46B0-9F59-39E83E8AE3C6}">
      <dgm:prSet phldrT="[Text]" custT="1"/>
      <dgm:spPr/>
      <dgm:t>
        <a:bodyPr/>
        <a:lstStyle/>
        <a:p>
          <a:r>
            <a:rPr lang="en-US" sz="1100" b="1" dirty="0" smtClean="0"/>
            <a:t>Objective</a:t>
          </a:r>
          <a:r>
            <a:rPr lang="en-US" sz="1100" dirty="0" smtClean="0"/>
            <a:t>: Represent the interests and perspectives of the M&amp;S community, consisting of fundamental and applied researchers, as well as commercial developers of healthcare M&amp;S.</a:t>
          </a:r>
          <a:endParaRPr lang="en-US" sz="1100" dirty="0"/>
        </a:p>
      </dgm:t>
    </dgm:pt>
    <dgm:pt modelId="{399A8CE2-7C5F-4764-9F4A-05D2AF181778}" type="parTrans" cxnId="{5D607571-33C1-499A-A396-1E2FF0EF6364}">
      <dgm:prSet/>
      <dgm:spPr/>
      <dgm:t>
        <a:bodyPr/>
        <a:lstStyle/>
        <a:p>
          <a:endParaRPr lang="en-US"/>
        </a:p>
      </dgm:t>
    </dgm:pt>
    <dgm:pt modelId="{E92786F0-1287-410B-B9FA-73ED3D7670D9}" type="sibTrans" cxnId="{5D607571-33C1-499A-A396-1E2FF0EF6364}">
      <dgm:prSet/>
      <dgm:spPr/>
      <dgm:t>
        <a:bodyPr/>
        <a:lstStyle/>
        <a:p>
          <a:endParaRPr lang="en-US"/>
        </a:p>
      </dgm:t>
    </dgm:pt>
    <dgm:pt modelId="{4C59D82D-6416-4438-9AEE-FBE911822D86}">
      <dgm:prSet phldrT="[Text]" custT="1"/>
      <dgm:spPr/>
      <dgm:t>
        <a:bodyPr/>
        <a:lstStyle/>
        <a:p>
          <a:r>
            <a:rPr lang="en-US" sz="1100" b="1" dirty="0" smtClean="0"/>
            <a:t>Objective</a:t>
          </a:r>
          <a:r>
            <a:rPr lang="en-US" sz="1100" dirty="0" smtClean="0"/>
            <a:t>: Represent the interests and perspectives of the M&amp;S community that are mainly focused on using M&amp;S for clinical research and practice.</a:t>
          </a:r>
          <a:endParaRPr lang="en-US" sz="1100" dirty="0"/>
        </a:p>
      </dgm:t>
    </dgm:pt>
    <dgm:pt modelId="{B4245B47-6D0C-4CD0-A330-384FCEE61954}" type="parTrans" cxnId="{08F48646-CEAA-4EE4-86A3-595FCE80EAF7}">
      <dgm:prSet/>
      <dgm:spPr/>
      <dgm:t>
        <a:bodyPr/>
        <a:lstStyle/>
        <a:p>
          <a:endParaRPr lang="en-US"/>
        </a:p>
      </dgm:t>
    </dgm:pt>
    <dgm:pt modelId="{9D874B77-B860-4E48-8C32-1D5B839B1DE7}" type="sibTrans" cxnId="{08F48646-CEAA-4EE4-86A3-595FCE80EAF7}">
      <dgm:prSet/>
      <dgm:spPr/>
      <dgm:t>
        <a:bodyPr/>
        <a:lstStyle/>
        <a:p>
          <a:endParaRPr lang="en-US"/>
        </a:p>
      </dgm:t>
    </dgm:pt>
    <dgm:pt modelId="{9A913294-F2B2-4917-B8F3-110A8358C7E9}">
      <dgm:prSet phldrT="[Text]" custT="1"/>
      <dgm:spPr/>
      <dgm:t>
        <a:bodyPr/>
        <a:lstStyle/>
        <a:p>
          <a:r>
            <a:rPr lang="en-US" sz="1100" b="1" dirty="0" smtClean="0"/>
            <a:t>Objective</a:t>
          </a:r>
          <a:r>
            <a:rPr lang="en-US" sz="1100" dirty="0" smtClean="0"/>
            <a:t>: Represent the interests and perspectives of the M&amp;S community that are focused on establishing professional and/or industry practice guidelines, regulations, and standards.</a:t>
          </a:r>
          <a:endParaRPr lang="en-US" sz="1100" dirty="0"/>
        </a:p>
      </dgm:t>
    </dgm:pt>
    <dgm:pt modelId="{20E0F23F-8FB2-42B8-83E8-0E39718AC1CF}" type="parTrans" cxnId="{E443A1E5-4275-44BF-B4E5-8FF8AB9B1201}">
      <dgm:prSet/>
      <dgm:spPr/>
      <dgm:t>
        <a:bodyPr/>
        <a:lstStyle/>
        <a:p>
          <a:endParaRPr lang="en-US"/>
        </a:p>
      </dgm:t>
    </dgm:pt>
    <dgm:pt modelId="{EE81F956-2A1A-4601-81F9-F23D035A8AE0}" type="sibTrans" cxnId="{E443A1E5-4275-44BF-B4E5-8FF8AB9B1201}">
      <dgm:prSet/>
      <dgm:spPr/>
      <dgm:t>
        <a:bodyPr/>
        <a:lstStyle/>
        <a:p>
          <a:endParaRPr lang="en-US"/>
        </a:p>
      </dgm:t>
    </dgm:pt>
    <dgm:pt modelId="{7BC1E9B1-A570-4F94-A7D1-25E08CD54A91}" type="pres">
      <dgm:prSet presAssocID="{ECC09545-B443-4B32-9D0E-B2641B4A1AAB}" presName="theList" presStyleCnt="0">
        <dgm:presLayoutVars>
          <dgm:dir/>
          <dgm:animLvl val="lvl"/>
          <dgm:resizeHandles val="exact"/>
        </dgm:presLayoutVars>
      </dgm:prSet>
      <dgm:spPr/>
      <dgm:t>
        <a:bodyPr/>
        <a:lstStyle/>
        <a:p>
          <a:endParaRPr lang="en-US"/>
        </a:p>
      </dgm:t>
    </dgm:pt>
    <dgm:pt modelId="{1FA5D43C-FF51-4DD1-AF14-BAC8BD061C81}" type="pres">
      <dgm:prSet presAssocID="{F626DECE-3B7F-4D4A-81BF-94D1A9901841}" presName="compNode" presStyleCnt="0"/>
      <dgm:spPr/>
    </dgm:pt>
    <dgm:pt modelId="{81D1C63C-69A3-4A03-ADB4-410DE202E174}" type="pres">
      <dgm:prSet presAssocID="{F626DECE-3B7F-4D4A-81BF-94D1A9901841}" presName="aNode" presStyleLbl="bgShp" presStyleIdx="0" presStyleCnt="3" custLinFactNeighborY="-1529"/>
      <dgm:spPr/>
      <dgm:t>
        <a:bodyPr/>
        <a:lstStyle/>
        <a:p>
          <a:endParaRPr lang="en-US"/>
        </a:p>
      </dgm:t>
    </dgm:pt>
    <dgm:pt modelId="{683E1A46-B78A-43A2-BECE-D780EAD18858}" type="pres">
      <dgm:prSet presAssocID="{F626DECE-3B7F-4D4A-81BF-94D1A9901841}" presName="textNode" presStyleLbl="bgShp" presStyleIdx="0" presStyleCnt="3"/>
      <dgm:spPr/>
      <dgm:t>
        <a:bodyPr/>
        <a:lstStyle/>
        <a:p>
          <a:endParaRPr lang="en-US"/>
        </a:p>
      </dgm:t>
    </dgm:pt>
    <dgm:pt modelId="{61D991B5-AB0B-4C2C-8CE5-AA73F4FA05AD}" type="pres">
      <dgm:prSet presAssocID="{F626DECE-3B7F-4D4A-81BF-94D1A9901841}" presName="compChildNode" presStyleCnt="0"/>
      <dgm:spPr/>
    </dgm:pt>
    <dgm:pt modelId="{941E5627-6A30-4F32-92FD-F113C1B1EEDE}" type="pres">
      <dgm:prSet presAssocID="{F626DECE-3B7F-4D4A-81BF-94D1A9901841}" presName="theInnerList" presStyleCnt="0"/>
      <dgm:spPr/>
    </dgm:pt>
    <dgm:pt modelId="{DE724E0C-5AF8-434F-A74E-E1F89D467A26}" type="pres">
      <dgm:prSet presAssocID="{5ADA77A8-9D1F-4ADD-81C5-5E75D44DF3E1}" presName="childNode" presStyleLbl="node1" presStyleIdx="0" presStyleCnt="9" custScaleY="53908" custLinFactY="-4991" custLinFactNeighborY="-100000">
        <dgm:presLayoutVars>
          <dgm:bulletEnabled val="1"/>
        </dgm:presLayoutVars>
      </dgm:prSet>
      <dgm:spPr/>
      <dgm:t>
        <a:bodyPr/>
        <a:lstStyle/>
        <a:p>
          <a:endParaRPr lang="en-US"/>
        </a:p>
      </dgm:t>
    </dgm:pt>
    <dgm:pt modelId="{3E161A67-D06F-4A44-8750-C25007259A26}" type="pres">
      <dgm:prSet presAssocID="{5ADA77A8-9D1F-4ADD-81C5-5E75D44DF3E1}" presName="aSpace2" presStyleCnt="0"/>
      <dgm:spPr/>
    </dgm:pt>
    <dgm:pt modelId="{D2B77E41-EE37-4923-AE03-C21D11ACA286}" type="pres">
      <dgm:prSet presAssocID="{793C276D-6602-4583-9F8A-32E9757818CD}" presName="childNode" presStyleLbl="node1" presStyleIdx="1" presStyleCnt="9" custScaleY="53908" custLinFactY="-4991" custLinFactNeighborY="-100000">
        <dgm:presLayoutVars>
          <dgm:bulletEnabled val="1"/>
        </dgm:presLayoutVars>
      </dgm:prSet>
      <dgm:spPr/>
      <dgm:t>
        <a:bodyPr/>
        <a:lstStyle/>
        <a:p>
          <a:endParaRPr lang="en-US"/>
        </a:p>
      </dgm:t>
    </dgm:pt>
    <dgm:pt modelId="{D6568B83-0840-4B0F-B8C2-015BA651FF7B}" type="pres">
      <dgm:prSet presAssocID="{793C276D-6602-4583-9F8A-32E9757818CD}" presName="aSpace2" presStyleCnt="0"/>
      <dgm:spPr/>
    </dgm:pt>
    <dgm:pt modelId="{A0291DE6-CB01-42CF-8B3B-FFF93A4A0A0F}" type="pres">
      <dgm:prSet presAssocID="{FEFE98A9-DC91-46B0-9F59-39E83E8AE3C6}" presName="childNode" presStyleLbl="node1" presStyleIdx="2" presStyleCnt="9">
        <dgm:presLayoutVars>
          <dgm:bulletEnabled val="1"/>
        </dgm:presLayoutVars>
      </dgm:prSet>
      <dgm:spPr/>
      <dgm:t>
        <a:bodyPr/>
        <a:lstStyle/>
        <a:p>
          <a:endParaRPr lang="en-US"/>
        </a:p>
      </dgm:t>
    </dgm:pt>
    <dgm:pt modelId="{9483D5C3-D1C8-405B-B186-141D477675B4}" type="pres">
      <dgm:prSet presAssocID="{F626DECE-3B7F-4D4A-81BF-94D1A9901841}" presName="aSpace" presStyleCnt="0"/>
      <dgm:spPr/>
    </dgm:pt>
    <dgm:pt modelId="{A910A814-6E5A-4B7E-BA9D-6413FAAC2872}" type="pres">
      <dgm:prSet presAssocID="{52C48DED-DAB4-4519-8B32-B9C8685A8C74}" presName="compNode" presStyleCnt="0"/>
      <dgm:spPr/>
    </dgm:pt>
    <dgm:pt modelId="{9453154A-5449-444A-9BA3-F6B836A875A9}" type="pres">
      <dgm:prSet presAssocID="{52C48DED-DAB4-4519-8B32-B9C8685A8C74}" presName="aNode" presStyleLbl="bgShp" presStyleIdx="1" presStyleCnt="3"/>
      <dgm:spPr/>
      <dgm:t>
        <a:bodyPr/>
        <a:lstStyle/>
        <a:p>
          <a:endParaRPr lang="en-US"/>
        </a:p>
      </dgm:t>
    </dgm:pt>
    <dgm:pt modelId="{09FF9150-E6EC-4770-A17E-E1415FB21583}" type="pres">
      <dgm:prSet presAssocID="{52C48DED-DAB4-4519-8B32-B9C8685A8C74}" presName="textNode" presStyleLbl="bgShp" presStyleIdx="1" presStyleCnt="3"/>
      <dgm:spPr/>
      <dgm:t>
        <a:bodyPr/>
        <a:lstStyle/>
        <a:p>
          <a:endParaRPr lang="en-US"/>
        </a:p>
      </dgm:t>
    </dgm:pt>
    <dgm:pt modelId="{64505E27-6828-41AE-9FF4-77FDD4BE21EE}" type="pres">
      <dgm:prSet presAssocID="{52C48DED-DAB4-4519-8B32-B9C8685A8C74}" presName="compChildNode" presStyleCnt="0"/>
      <dgm:spPr/>
    </dgm:pt>
    <dgm:pt modelId="{E72EFD64-D5A7-4693-8A2C-FA621CB4FAE2}" type="pres">
      <dgm:prSet presAssocID="{52C48DED-DAB4-4519-8B32-B9C8685A8C74}" presName="theInnerList" presStyleCnt="0"/>
      <dgm:spPr/>
    </dgm:pt>
    <dgm:pt modelId="{3FA4AD52-656B-4296-B1C1-6D37595DD043}" type="pres">
      <dgm:prSet presAssocID="{79B77815-D592-4EBE-9BF8-09A9FF56C2E8}" presName="childNode" presStyleLbl="node1" presStyleIdx="3" presStyleCnt="9" custScaleY="53908" custLinFactY="-4991" custLinFactNeighborY="-100000">
        <dgm:presLayoutVars>
          <dgm:bulletEnabled val="1"/>
        </dgm:presLayoutVars>
      </dgm:prSet>
      <dgm:spPr/>
      <dgm:t>
        <a:bodyPr/>
        <a:lstStyle/>
        <a:p>
          <a:endParaRPr lang="en-US"/>
        </a:p>
      </dgm:t>
    </dgm:pt>
    <dgm:pt modelId="{8C9A36C3-0591-42DD-B471-C04D6755ACAD}" type="pres">
      <dgm:prSet presAssocID="{79B77815-D592-4EBE-9BF8-09A9FF56C2E8}" presName="aSpace2" presStyleCnt="0"/>
      <dgm:spPr/>
    </dgm:pt>
    <dgm:pt modelId="{E00A1059-04EB-4D65-A3BF-2895D682B779}" type="pres">
      <dgm:prSet presAssocID="{E136A4CD-E31C-42A2-B3F8-ED11A45CF342}" presName="childNode" presStyleLbl="node1" presStyleIdx="4" presStyleCnt="9" custScaleY="53908" custLinFactY="-4991" custLinFactNeighborY="-100000">
        <dgm:presLayoutVars>
          <dgm:bulletEnabled val="1"/>
        </dgm:presLayoutVars>
      </dgm:prSet>
      <dgm:spPr/>
      <dgm:t>
        <a:bodyPr/>
        <a:lstStyle/>
        <a:p>
          <a:endParaRPr lang="en-US"/>
        </a:p>
      </dgm:t>
    </dgm:pt>
    <dgm:pt modelId="{0F98A599-6A61-4C64-8249-9633FC25EB6D}" type="pres">
      <dgm:prSet presAssocID="{E136A4CD-E31C-42A2-B3F8-ED11A45CF342}" presName="aSpace2" presStyleCnt="0"/>
      <dgm:spPr/>
    </dgm:pt>
    <dgm:pt modelId="{898869F8-E6BE-45BA-9289-E14670BE6126}" type="pres">
      <dgm:prSet presAssocID="{4C59D82D-6416-4438-9AEE-FBE911822D86}" presName="childNode" presStyleLbl="node1" presStyleIdx="5" presStyleCnt="9">
        <dgm:presLayoutVars>
          <dgm:bulletEnabled val="1"/>
        </dgm:presLayoutVars>
      </dgm:prSet>
      <dgm:spPr/>
      <dgm:t>
        <a:bodyPr/>
        <a:lstStyle/>
        <a:p>
          <a:endParaRPr lang="en-US"/>
        </a:p>
      </dgm:t>
    </dgm:pt>
    <dgm:pt modelId="{DADC2EC8-2B5C-4D61-A08E-4A39446B83E4}" type="pres">
      <dgm:prSet presAssocID="{52C48DED-DAB4-4519-8B32-B9C8685A8C74}" presName="aSpace" presStyleCnt="0"/>
      <dgm:spPr/>
    </dgm:pt>
    <dgm:pt modelId="{F10C3B91-96E9-4FB2-81E4-DE6475972D26}" type="pres">
      <dgm:prSet presAssocID="{2B8081F8-2447-4FF9-8AA9-ECBBD03AEDDB}" presName="compNode" presStyleCnt="0"/>
      <dgm:spPr/>
    </dgm:pt>
    <dgm:pt modelId="{CCBDDEFA-FF3F-4EE9-8F34-1BE81395D2B4}" type="pres">
      <dgm:prSet presAssocID="{2B8081F8-2447-4FF9-8AA9-ECBBD03AEDDB}" presName="aNode" presStyleLbl="bgShp" presStyleIdx="2" presStyleCnt="3"/>
      <dgm:spPr/>
      <dgm:t>
        <a:bodyPr/>
        <a:lstStyle/>
        <a:p>
          <a:endParaRPr lang="en-US"/>
        </a:p>
      </dgm:t>
    </dgm:pt>
    <dgm:pt modelId="{002D4770-FF4A-4193-820B-222E1A685C6E}" type="pres">
      <dgm:prSet presAssocID="{2B8081F8-2447-4FF9-8AA9-ECBBD03AEDDB}" presName="textNode" presStyleLbl="bgShp" presStyleIdx="2" presStyleCnt="3"/>
      <dgm:spPr/>
      <dgm:t>
        <a:bodyPr/>
        <a:lstStyle/>
        <a:p>
          <a:endParaRPr lang="en-US"/>
        </a:p>
      </dgm:t>
    </dgm:pt>
    <dgm:pt modelId="{FA197070-9BBA-4048-8C28-CEABBE47BA2A}" type="pres">
      <dgm:prSet presAssocID="{2B8081F8-2447-4FF9-8AA9-ECBBD03AEDDB}" presName="compChildNode" presStyleCnt="0"/>
      <dgm:spPr/>
    </dgm:pt>
    <dgm:pt modelId="{97262DEA-8AAF-4C65-A207-B7A6B529E639}" type="pres">
      <dgm:prSet presAssocID="{2B8081F8-2447-4FF9-8AA9-ECBBD03AEDDB}" presName="theInnerList" presStyleCnt="0"/>
      <dgm:spPr/>
    </dgm:pt>
    <dgm:pt modelId="{5E01CFCE-F537-47F1-8FEE-F4A9E985F524}" type="pres">
      <dgm:prSet presAssocID="{8CC8D0FC-E186-40BF-9A40-4EBC74FCC5FE}" presName="childNode" presStyleLbl="node1" presStyleIdx="6" presStyleCnt="9" custScaleY="53908" custLinFactY="-4991" custLinFactNeighborY="-100000">
        <dgm:presLayoutVars>
          <dgm:bulletEnabled val="1"/>
        </dgm:presLayoutVars>
      </dgm:prSet>
      <dgm:spPr/>
      <dgm:t>
        <a:bodyPr/>
        <a:lstStyle/>
        <a:p>
          <a:endParaRPr lang="en-US"/>
        </a:p>
      </dgm:t>
    </dgm:pt>
    <dgm:pt modelId="{5EF41930-99B0-4392-9886-019C190F5B4D}" type="pres">
      <dgm:prSet presAssocID="{8CC8D0FC-E186-40BF-9A40-4EBC74FCC5FE}" presName="aSpace2" presStyleCnt="0"/>
      <dgm:spPr/>
    </dgm:pt>
    <dgm:pt modelId="{D7BF6755-696D-4DA6-BFD0-2552C699C4D8}" type="pres">
      <dgm:prSet presAssocID="{4CAF5D5F-DBCE-4841-ADAA-B921E8E4701C}" presName="childNode" presStyleLbl="node1" presStyleIdx="7" presStyleCnt="9" custScaleY="53908" custLinFactY="-4991" custLinFactNeighborY="-100000">
        <dgm:presLayoutVars>
          <dgm:bulletEnabled val="1"/>
        </dgm:presLayoutVars>
      </dgm:prSet>
      <dgm:spPr/>
      <dgm:t>
        <a:bodyPr/>
        <a:lstStyle/>
        <a:p>
          <a:endParaRPr lang="en-US"/>
        </a:p>
      </dgm:t>
    </dgm:pt>
    <dgm:pt modelId="{3A9DF178-6AFE-4599-B7A3-8F1064A8249E}" type="pres">
      <dgm:prSet presAssocID="{4CAF5D5F-DBCE-4841-ADAA-B921E8E4701C}" presName="aSpace2" presStyleCnt="0"/>
      <dgm:spPr/>
    </dgm:pt>
    <dgm:pt modelId="{480A8C1F-B289-49A8-BA0A-C15AC1C00682}" type="pres">
      <dgm:prSet presAssocID="{9A913294-F2B2-4917-B8F3-110A8358C7E9}" presName="childNode" presStyleLbl="node1" presStyleIdx="8" presStyleCnt="9">
        <dgm:presLayoutVars>
          <dgm:bulletEnabled val="1"/>
        </dgm:presLayoutVars>
      </dgm:prSet>
      <dgm:spPr/>
      <dgm:t>
        <a:bodyPr/>
        <a:lstStyle/>
        <a:p>
          <a:endParaRPr lang="en-US"/>
        </a:p>
      </dgm:t>
    </dgm:pt>
  </dgm:ptLst>
  <dgm:cxnLst>
    <dgm:cxn modelId="{26C35E21-A6F9-42D0-AD44-6DBCE8C172E0}" srcId="{F626DECE-3B7F-4D4A-81BF-94D1A9901841}" destId="{793C276D-6602-4583-9F8A-32E9757818CD}" srcOrd="1" destOrd="0" parTransId="{A2F9C7F4-4884-436A-9E64-AD636E17670B}" sibTransId="{F81C04B6-FAB5-4F8B-8629-FD1087AE0513}"/>
    <dgm:cxn modelId="{9E3F36E4-CE5C-484A-9D41-D96CED8C905F}" type="presOf" srcId="{8CC8D0FC-E186-40BF-9A40-4EBC74FCC5FE}" destId="{5E01CFCE-F537-47F1-8FEE-F4A9E985F524}" srcOrd="0" destOrd="0" presId="urn:microsoft.com/office/officeart/2005/8/layout/lProcess2"/>
    <dgm:cxn modelId="{77F18D67-AAFC-4643-8D6A-080A2E1C6570}" srcId="{ECC09545-B443-4B32-9D0E-B2641B4A1AAB}" destId="{F626DECE-3B7F-4D4A-81BF-94D1A9901841}" srcOrd="0" destOrd="0" parTransId="{E6894DB6-ED0B-44DB-9099-2165D931E34E}" sibTransId="{5814C7B7-DCD5-4709-8C29-E07E153E45E7}"/>
    <dgm:cxn modelId="{35EF9AF2-AEB7-43D5-91F8-C225EA1C960F}" type="presOf" srcId="{2B8081F8-2447-4FF9-8AA9-ECBBD03AEDDB}" destId="{CCBDDEFA-FF3F-4EE9-8F34-1BE81395D2B4}" srcOrd="0" destOrd="0" presId="urn:microsoft.com/office/officeart/2005/8/layout/lProcess2"/>
    <dgm:cxn modelId="{9DDC149C-FCAC-443E-9BBC-D70A4F726B60}" type="presOf" srcId="{5ADA77A8-9D1F-4ADD-81C5-5E75D44DF3E1}" destId="{DE724E0C-5AF8-434F-A74E-E1F89D467A26}" srcOrd="0" destOrd="0" presId="urn:microsoft.com/office/officeart/2005/8/layout/lProcess2"/>
    <dgm:cxn modelId="{BD085AFA-45F3-4F76-A00D-DD11A6E48982}" type="presOf" srcId="{2B8081F8-2447-4FF9-8AA9-ECBBD03AEDDB}" destId="{002D4770-FF4A-4193-820B-222E1A685C6E}" srcOrd="1" destOrd="0" presId="urn:microsoft.com/office/officeart/2005/8/layout/lProcess2"/>
    <dgm:cxn modelId="{3083E5B2-9095-4F4D-BA49-2F73CA0B7A2C}" srcId="{ECC09545-B443-4B32-9D0E-B2641B4A1AAB}" destId="{52C48DED-DAB4-4519-8B32-B9C8685A8C74}" srcOrd="1" destOrd="0" parTransId="{2314240D-14E8-4BB4-8200-60500485B94B}" sibTransId="{9E7C012C-A71D-497F-A5E5-72074B7A39A9}"/>
    <dgm:cxn modelId="{10F821FA-1A0F-494F-A199-913DC3BE307F}" srcId="{ECC09545-B443-4B32-9D0E-B2641B4A1AAB}" destId="{2B8081F8-2447-4FF9-8AA9-ECBBD03AEDDB}" srcOrd="2" destOrd="0" parTransId="{7DDB3A94-7EEA-41AD-B65A-7AB23BCB0DFC}" sibTransId="{066DC556-3E93-4132-BC55-86B1C9B0AFEC}"/>
    <dgm:cxn modelId="{69FAD1F9-134B-405B-8DAB-AA4DF117AD55}" srcId="{52C48DED-DAB4-4519-8B32-B9C8685A8C74}" destId="{79B77815-D592-4EBE-9BF8-09A9FF56C2E8}" srcOrd="0" destOrd="0" parTransId="{5046A568-9771-4345-BE51-EFC545A7684F}" sibTransId="{824A340F-54DB-4A02-A65C-2186A387E051}"/>
    <dgm:cxn modelId="{C209A5C1-A47D-4D00-A2A2-51A90F301233}" srcId="{2B8081F8-2447-4FF9-8AA9-ECBBD03AEDDB}" destId="{4CAF5D5F-DBCE-4841-ADAA-B921E8E4701C}" srcOrd="1" destOrd="0" parTransId="{647BAFC6-7AC4-4202-8749-96C795C1187B}" sibTransId="{AF7BEF15-7378-44F8-873E-8C4556753C47}"/>
    <dgm:cxn modelId="{F5ABC747-9C2E-4765-A10A-3F9DE947B0E3}" type="presOf" srcId="{793C276D-6602-4583-9F8A-32E9757818CD}" destId="{D2B77E41-EE37-4923-AE03-C21D11ACA286}" srcOrd="0" destOrd="0" presId="urn:microsoft.com/office/officeart/2005/8/layout/lProcess2"/>
    <dgm:cxn modelId="{B5AE180A-3E8A-4179-A9A1-AE672A7DC4F7}" type="presOf" srcId="{F626DECE-3B7F-4D4A-81BF-94D1A9901841}" destId="{683E1A46-B78A-43A2-BECE-D780EAD18858}" srcOrd="1" destOrd="0" presId="urn:microsoft.com/office/officeart/2005/8/layout/lProcess2"/>
    <dgm:cxn modelId="{5B913C39-14BA-44F7-A4FF-F03102927CF4}" type="presOf" srcId="{ECC09545-B443-4B32-9D0E-B2641B4A1AAB}" destId="{7BC1E9B1-A570-4F94-A7D1-25E08CD54A91}" srcOrd="0" destOrd="0" presId="urn:microsoft.com/office/officeart/2005/8/layout/lProcess2"/>
    <dgm:cxn modelId="{DB0BB46F-E29A-40F0-A5CF-71D2FE6D636B}" type="presOf" srcId="{E136A4CD-E31C-42A2-B3F8-ED11A45CF342}" destId="{E00A1059-04EB-4D65-A3BF-2895D682B779}" srcOrd="0" destOrd="0" presId="urn:microsoft.com/office/officeart/2005/8/layout/lProcess2"/>
    <dgm:cxn modelId="{E8BDA6BA-71F2-4245-A960-3F0BF11C892C}" srcId="{2B8081F8-2447-4FF9-8AA9-ECBBD03AEDDB}" destId="{8CC8D0FC-E186-40BF-9A40-4EBC74FCC5FE}" srcOrd="0" destOrd="0" parTransId="{EB8835C3-ED1E-43C6-869E-07F7A618CE0D}" sibTransId="{6998F150-2126-4CED-8505-195A5ABFFF3F}"/>
    <dgm:cxn modelId="{3C572821-7DEE-43BB-82F8-11FC27693A70}" type="presOf" srcId="{4C59D82D-6416-4438-9AEE-FBE911822D86}" destId="{898869F8-E6BE-45BA-9289-E14670BE6126}" srcOrd="0" destOrd="0" presId="urn:microsoft.com/office/officeart/2005/8/layout/lProcess2"/>
    <dgm:cxn modelId="{08F48646-CEAA-4EE4-86A3-595FCE80EAF7}" srcId="{52C48DED-DAB4-4519-8B32-B9C8685A8C74}" destId="{4C59D82D-6416-4438-9AEE-FBE911822D86}" srcOrd="2" destOrd="0" parTransId="{B4245B47-6D0C-4CD0-A330-384FCEE61954}" sibTransId="{9D874B77-B860-4E48-8C32-1D5B839B1DE7}"/>
    <dgm:cxn modelId="{5D607571-33C1-499A-A396-1E2FF0EF6364}" srcId="{F626DECE-3B7F-4D4A-81BF-94D1A9901841}" destId="{FEFE98A9-DC91-46B0-9F59-39E83E8AE3C6}" srcOrd="2" destOrd="0" parTransId="{399A8CE2-7C5F-4764-9F4A-05D2AF181778}" sibTransId="{E92786F0-1287-410B-B9FA-73ED3D7670D9}"/>
    <dgm:cxn modelId="{F6CBAB1D-C573-4C90-AC02-0376B355BA79}" type="presOf" srcId="{F626DECE-3B7F-4D4A-81BF-94D1A9901841}" destId="{81D1C63C-69A3-4A03-ADB4-410DE202E174}" srcOrd="0" destOrd="0" presId="urn:microsoft.com/office/officeart/2005/8/layout/lProcess2"/>
    <dgm:cxn modelId="{527081AF-5313-4941-ADB7-E8E4AD2A8F03}" type="presOf" srcId="{52C48DED-DAB4-4519-8B32-B9C8685A8C74}" destId="{9453154A-5449-444A-9BA3-F6B836A875A9}" srcOrd="0" destOrd="0" presId="urn:microsoft.com/office/officeart/2005/8/layout/lProcess2"/>
    <dgm:cxn modelId="{05A8BDD8-82C0-4352-BDC4-F270A871E2C0}" type="presOf" srcId="{52C48DED-DAB4-4519-8B32-B9C8685A8C74}" destId="{09FF9150-E6EC-4770-A17E-E1415FB21583}" srcOrd="1" destOrd="0" presId="urn:microsoft.com/office/officeart/2005/8/layout/lProcess2"/>
    <dgm:cxn modelId="{2AC4A6D9-BD71-4200-87F8-2696471532AD}" type="presOf" srcId="{FEFE98A9-DC91-46B0-9F59-39E83E8AE3C6}" destId="{A0291DE6-CB01-42CF-8B3B-FFF93A4A0A0F}" srcOrd="0" destOrd="0" presId="urn:microsoft.com/office/officeart/2005/8/layout/lProcess2"/>
    <dgm:cxn modelId="{9266E4FF-4998-4655-9ED7-0106D8AA8F19}" srcId="{F626DECE-3B7F-4D4A-81BF-94D1A9901841}" destId="{5ADA77A8-9D1F-4ADD-81C5-5E75D44DF3E1}" srcOrd="0" destOrd="0" parTransId="{0AD86E25-C0A5-484C-A65B-265ECB88414A}" sibTransId="{11ECD4AE-8D8D-4B7A-9697-6F6521C86F95}"/>
    <dgm:cxn modelId="{E39F8368-8DC4-4F99-96D5-B48FAFC1A459}" srcId="{52C48DED-DAB4-4519-8B32-B9C8685A8C74}" destId="{E136A4CD-E31C-42A2-B3F8-ED11A45CF342}" srcOrd="1" destOrd="0" parTransId="{B2748867-7F7C-4DBB-8821-01BD487B8A93}" sibTransId="{DF982540-F20E-40E6-9C31-792E7FB75F4E}"/>
    <dgm:cxn modelId="{6308D38B-3180-4DD3-9118-E543B03DB514}" type="presOf" srcId="{9A913294-F2B2-4917-B8F3-110A8358C7E9}" destId="{480A8C1F-B289-49A8-BA0A-C15AC1C00682}" srcOrd="0" destOrd="0" presId="urn:microsoft.com/office/officeart/2005/8/layout/lProcess2"/>
    <dgm:cxn modelId="{026B0384-E28E-4F65-9496-A0959566721C}" type="presOf" srcId="{4CAF5D5F-DBCE-4841-ADAA-B921E8E4701C}" destId="{D7BF6755-696D-4DA6-BFD0-2552C699C4D8}" srcOrd="0" destOrd="0" presId="urn:microsoft.com/office/officeart/2005/8/layout/lProcess2"/>
    <dgm:cxn modelId="{40BE949B-31CC-4143-A759-92568CD5E39D}" type="presOf" srcId="{79B77815-D592-4EBE-9BF8-09A9FF56C2E8}" destId="{3FA4AD52-656B-4296-B1C1-6D37595DD043}" srcOrd="0" destOrd="0" presId="urn:microsoft.com/office/officeart/2005/8/layout/lProcess2"/>
    <dgm:cxn modelId="{E443A1E5-4275-44BF-B4E5-8FF8AB9B1201}" srcId="{2B8081F8-2447-4FF9-8AA9-ECBBD03AEDDB}" destId="{9A913294-F2B2-4917-B8F3-110A8358C7E9}" srcOrd="2" destOrd="0" parTransId="{20E0F23F-8FB2-42B8-83E8-0E39718AC1CF}" sibTransId="{EE81F956-2A1A-4601-81F9-F23D035A8AE0}"/>
    <dgm:cxn modelId="{98B865CC-6EFC-46F1-BDA5-6D4434C190B5}" type="presParOf" srcId="{7BC1E9B1-A570-4F94-A7D1-25E08CD54A91}" destId="{1FA5D43C-FF51-4DD1-AF14-BAC8BD061C81}" srcOrd="0" destOrd="0" presId="urn:microsoft.com/office/officeart/2005/8/layout/lProcess2"/>
    <dgm:cxn modelId="{0DD9605E-47DF-4142-A45F-1499F4799BFF}" type="presParOf" srcId="{1FA5D43C-FF51-4DD1-AF14-BAC8BD061C81}" destId="{81D1C63C-69A3-4A03-ADB4-410DE202E174}" srcOrd="0" destOrd="0" presId="urn:microsoft.com/office/officeart/2005/8/layout/lProcess2"/>
    <dgm:cxn modelId="{022D6AA1-D640-4FCD-ACE3-701A873FEA53}" type="presParOf" srcId="{1FA5D43C-FF51-4DD1-AF14-BAC8BD061C81}" destId="{683E1A46-B78A-43A2-BECE-D780EAD18858}" srcOrd="1" destOrd="0" presId="urn:microsoft.com/office/officeart/2005/8/layout/lProcess2"/>
    <dgm:cxn modelId="{DA63721C-461A-4E33-A85D-6B81DC4F3782}" type="presParOf" srcId="{1FA5D43C-FF51-4DD1-AF14-BAC8BD061C81}" destId="{61D991B5-AB0B-4C2C-8CE5-AA73F4FA05AD}" srcOrd="2" destOrd="0" presId="urn:microsoft.com/office/officeart/2005/8/layout/lProcess2"/>
    <dgm:cxn modelId="{A446FE22-ADF5-48FF-B900-5FCB1DA976F0}" type="presParOf" srcId="{61D991B5-AB0B-4C2C-8CE5-AA73F4FA05AD}" destId="{941E5627-6A30-4F32-92FD-F113C1B1EEDE}" srcOrd="0" destOrd="0" presId="urn:microsoft.com/office/officeart/2005/8/layout/lProcess2"/>
    <dgm:cxn modelId="{A302CCD5-D1D4-4BF2-BB9C-E0D6ED001E42}" type="presParOf" srcId="{941E5627-6A30-4F32-92FD-F113C1B1EEDE}" destId="{DE724E0C-5AF8-434F-A74E-E1F89D467A26}" srcOrd="0" destOrd="0" presId="urn:microsoft.com/office/officeart/2005/8/layout/lProcess2"/>
    <dgm:cxn modelId="{D5E6A47E-CB1C-4427-8D09-02C435AE2EC2}" type="presParOf" srcId="{941E5627-6A30-4F32-92FD-F113C1B1EEDE}" destId="{3E161A67-D06F-4A44-8750-C25007259A26}" srcOrd="1" destOrd="0" presId="urn:microsoft.com/office/officeart/2005/8/layout/lProcess2"/>
    <dgm:cxn modelId="{CCE24D82-8A4E-4B88-BA9A-2DCC3BDEC243}" type="presParOf" srcId="{941E5627-6A30-4F32-92FD-F113C1B1EEDE}" destId="{D2B77E41-EE37-4923-AE03-C21D11ACA286}" srcOrd="2" destOrd="0" presId="urn:microsoft.com/office/officeart/2005/8/layout/lProcess2"/>
    <dgm:cxn modelId="{925BBD37-BAB0-49FB-A240-B250E0FFC60A}" type="presParOf" srcId="{941E5627-6A30-4F32-92FD-F113C1B1EEDE}" destId="{D6568B83-0840-4B0F-B8C2-015BA651FF7B}" srcOrd="3" destOrd="0" presId="urn:microsoft.com/office/officeart/2005/8/layout/lProcess2"/>
    <dgm:cxn modelId="{E067B892-489F-4E8C-BAAE-5C6882FA55C3}" type="presParOf" srcId="{941E5627-6A30-4F32-92FD-F113C1B1EEDE}" destId="{A0291DE6-CB01-42CF-8B3B-FFF93A4A0A0F}" srcOrd="4" destOrd="0" presId="urn:microsoft.com/office/officeart/2005/8/layout/lProcess2"/>
    <dgm:cxn modelId="{EA2C333B-8C30-41FE-B2CE-9C12E0C080C4}" type="presParOf" srcId="{7BC1E9B1-A570-4F94-A7D1-25E08CD54A91}" destId="{9483D5C3-D1C8-405B-B186-141D477675B4}" srcOrd="1" destOrd="0" presId="urn:microsoft.com/office/officeart/2005/8/layout/lProcess2"/>
    <dgm:cxn modelId="{1AC48BDF-167D-4B58-9F01-F28DA3F7AAA7}" type="presParOf" srcId="{7BC1E9B1-A570-4F94-A7D1-25E08CD54A91}" destId="{A910A814-6E5A-4B7E-BA9D-6413FAAC2872}" srcOrd="2" destOrd="0" presId="urn:microsoft.com/office/officeart/2005/8/layout/lProcess2"/>
    <dgm:cxn modelId="{78012803-2710-4F24-B77F-D3E2515D569C}" type="presParOf" srcId="{A910A814-6E5A-4B7E-BA9D-6413FAAC2872}" destId="{9453154A-5449-444A-9BA3-F6B836A875A9}" srcOrd="0" destOrd="0" presId="urn:microsoft.com/office/officeart/2005/8/layout/lProcess2"/>
    <dgm:cxn modelId="{1581CD62-BF7F-4D2D-BECA-FBC8EA0E783D}" type="presParOf" srcId="{A910A814-6E5A-4B7E-BA9D-6413FAAC2872}" destId="{09FF9150-E6EC-4770-A17E-E1415FB21583}" srcOrd="1" destOrd="0" presId="urn:microsoft.com/office/officeart/2005/8/layout/lProcess2"/>
    <dgm:cxn modelId="{7C5DCA75-55F1-401C-A72F-0A6810087882}" type="presParOf" srcId="{A910A814-6E5A-4B7E-BA9D-6413FAAC2872}" destId="{64505E27-6828-41AE-9FF4-77FDD4BE21EE}" srcOrd="2" destOrd="0" presId="urn:microsoft.com/office/officeart/2005/8/layout/lProcess2"/>
    <dgm:cxn modelId="{834526DE-AF57-4F40-9993-203FC352F303}" type="presParOf" srcId="{64505E27-6828-41AE-9FF4-77FDD4BE21EE}" destId="{E72EFD64-D5A7-4693-8A2C-FA621CB4FAE2}" srcOrd="0" destOrd="0" presId="urn:microsoft.com/office/officeart/2005/8/layout/lProcess2"/>
    <dgm:cxn modelId="{84FD054A-92FA-451A-8E41-220954F6204B}" type="presParOf" srcId="{E72EFD64-D5A7-4693-8A2C-FA621CB4FAE2}" destId="{3FA4AD52-656B-4296-B1C1-6D37595DD043}" srcOrd="0" destOrd="0" presId="urn:microsoft.com/office/officeart/2005/8/layout/lProcess2"/>
    <dgm:cxn modelId="{961619E4-9596-4012-8855-DEE3C6002EF2}" type="presParOf" srcId="{E72EFD64-D5A7-4693-8A2C-FA621CB4FAE2}" destId="{8C9A36C3-0591-42DD-B471-C04D6755ACAD}" srcOrd="1" destOrd="0" presId="urn:microsoft.com/office/officeart/2005/8/layout/lProcess2"/>
    <dgm:cxn modelId="{43C3E531-70E0-4BFB-AA70-F370B7783EC6}" type="presParOf" srcId="{E72EFD64-D5A7-4693-8A2C-FA621CB4FAE2}" destId="{E00A1059-04EB-4D65-A3BF-2895D682B779}" srcOrd="2" destOrd="0" presId="urn:microsoft.com/office/officeart/2005/8/layout/lProcess2"/>
    <dgm:cxn modelId="{1DC75F4C-B8B4-491E-BCBE-A8DAE8B150A0}" type="presParOf" srcId="{E72EFD64-D5A7-4693-8A2C-FA621CB4FAE2}" destId="{0F98A599-6A61-4C64-8249-9633FC25EB6D}" srcOrd="3" destOrd="0" presId="urn:microsoft.com/office/officeart/2005/8/layout/lProcess2"/>
    <dgm:cxn modelId="{E368A550-7184-4183-A409-A328AA49BB0D}" type="presParOf" srcId="{E72EFD64-D5A7-4693-8A2C-FA621CB4FAE2}" destId="{898869F8-E6BE-45BA-9289-E14670BE6126}" srcOrd="4" destOrd="0" presId="urn:microsoft.com/office/officeart/2005/8/layout/lProcess2"/>
    <dgm:cxn modelId="{79B63D8E-C005-412C-B2FC-D94E35C09254}" type="presParOf" srcId="{7BC1E9B1-A570-4F94-A7D1-25E08CD54A91}" destId="{DADC2EC8-2B5C-4D61-A08E-4A39446B83E4}" srcOrd="3" destOrd="0" presId="urn:microsoft.com/office/officeart/2005/8/layout/lProcess2"/>
    <dgm:cxn modelId="{9AE30A8B-0AB1-48AB-8742-97B407BE5382}" type="presParOf" srcId="{7BC1E9B1-A570-4F94-A7D1-25E08CD54A91}" destId="{F10C3B91-96E9-4FB2-81E4-DE6475972D26}" srcOrd="4" destOrd="0" presId="urn:microsoft.com/office/officeart/2005/8/layout/lProcess2"/>
    <dgm:cxn modelId="{EF671BF9-C053-42D4-B308-5AA2BEA79475}" type="presParOf" srcId="{F10C3B91-96E9-4FB2-81E4-DE6475972D26}" destId="{CCBDDEFA-FF3F-4EE9-8F34-1BE81395D2B4}" srcOrd="0" destOrd="0" presId="urn:microsoft.com/office/officeart/2005/8/layout/lProcess2"/>
    <dgm:cxn modelId="{58FEC171-2EE7-48D4-ABBE-C296AA823DC0}" type="presParOf" srcId="{F10C3B91-96E9-4FB2-81E4-DE6475972D26}" destId="{002D4770-FF4A-4193-820B-222E1A685C6E}" srcOrd="1" destOrd="0" presId="urn:microsoft.com/office/officeart/2005/8/layout/lProcess2"/>
    <dgm:cxn modelId="{3E88EB38-9A43-43AE-A717-B4B132D4FC23}" type="presParOf" srcId="{F10C3B91-96E9-4FB2-81E4-DE6475972D26}" destId="{FA197070-9BBA-4048-8C28-CEABBE47BA2A}" srcOrd="2" destOrd="0" presId="urn:microsoft.com/office/officeart/2005/8/layout/lProcess2"/>
    <dgm:cxn modelId="{E0518C9B-B832-484E-980C-139F416C44D9}" type="presParOf" srcId="{FA197070-9BBA-4048-8C28-CEABBE47BA2A}" destId="{97262DEA-8AAF-4C65-A207-B7A6B529E639}" srcOrd="0" destOrd="0" presId="urn:microsoft.com/office/officeart/2005/8/layout/lProcess2"/>
    <dgm:cxn modelId="{253F6A7F-DE13-4CFD-8881-01E1A38E9611}" type="presParOf" srcId="{97262DEA-8AAF-4C65-A207-B7A6B529E639}" destId="{5E01CFCE-F537-47F1-8FEE-F4A9E985F524}" srcOrd="0" destOrd="0" presId="urn:microsoft.com/office/officeart/2005/8/layout/lProcess2"/>
    <dgm:cxn modelId="{EB356DF4-2A70-4FD1-B227-A86938247B7C}" type="presParOf" srcId="{97262DEA-8AAF-4C65-A207-B7A6B529E639}" destId="{5EF41930-99B0-4392-9886-019C190F5B4D}" srcOrd="1" destOrd="0" presId="urn:microsoft.com/office/officeart/2005/8/layout/lProcess2"/>
    <dgm:cxn modelId="{BE3C3F4F-DF92-4BBD-88F7-E360DC6DFDCB}" type="presParOf" srcId="{97262DEA-8AAF-4C65-A207-B7A6B529E639}" destId="{D7BF6755-696D-4DA6-BFD0-2552C699C4D8}" srcOrd="2" destOrd="0" presId="urn:microsoft.com/office/officeart/2005/8/layout/lProcess2"/>
    <dgm:cxn modelId="{60E84761-9608-40EA-A634-E028381B339F}" type="presParOf" srcId="{97262DEA-8AAF-4C65-A207-B7A6B529E639}" destId="{3A9DF178-6AFE-4599-B7A3-8F1064A8249E}" srcOrd="3" destOrd="0" presId="urn:microsoft.com/office/officeart/2005/8/layout/lProcess2"/>
    <dgm:cxn modelId="{B4B11F10-244A-48AD-AE89-B242E60356A6}" type="presParOf" srcId="{97262DEA-8AAF-4C65-A207-B7A6B529E639}" destId="{480A8C1F-B289-49A8-BA0A-C15AC1C00682}" srcOrd="4" destOrd="0" presId="urn:microsoft.com/office/officeart/2005/8/layout/lProcess2"/>
  </dgm:cxnLst>
  <dgm:bg/>
  <dgm:whole/>
  <dgm:extLst>
    <a:ext uri="{C62137D5-CB1D-491B-B009-E17868A290BF}">
      <dgm14:recolorImg xmlns="" xmlns:dgm14="http://schemas.microsoft.com/office/drawing/2010/diagram" val="1"/>
    </a:ex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3BFD637-27DD-4C53-87B8-95DC18ABF460}" type="doc">
      <dgm:prSet loTypeId="urn:microsoft.com/office/officeart/2005/8/layout/hierarchy3" loCatId="hierarchy" qsTypeId="urn:microsoft.com/office/officeart/2005/8/quickstyle/simple5" qsCatId="simple" csTypeId="urn:microsoft.com/office/officeart/2005/8/colors/colorful1#2" csCatId="colorful" phldr="1"/>
      <dgm:spPr/>
      <dgm:t>
        <a:bodyPr/>
        <a:lstStyle/>
        <a:p>
          <a:endParaRPr lang="en-US"/>
        </a:p>
      </dgm:t>
    </dgm:pt>
    <dgm:pt modelId="{7A36E072-98EB-4DF0-86DA-DCBE5ED4C5BF}">
      <dgm:prSet phldrT="[Text]" custT="1"/>
      <dgm:spPr/>
      <dgm:t>
        <a:bodyPr/>
        <a:lstStyle/>
        <a:p>
          <a:r>
            <a:rPr lang="en-US" sz="1400" dirty="0" smtClean="0"/>
            <a:t>V&amp;V Standards Committee in Computational Modeling and Simulation</a:t>
          </a:r>
          <a:endParaRPr lang="en-US" sz="1400" dirty="0"/>
        </a:p>
      </dgm:t>
    </dgm:pt>
    <dgm:pt modelId="{9F13FEFF-2FA3-4523-ABB0-470F1B069D46}" type="parTrans" cxnId="{A34D558A-9CC3-4AFD-A05C-179C513AB707}">
      <dgm:prSet/>
      <dgm:spPr/>
      <dgm:t>
        <a:bodyPr/>
        <a:lstStyle/>
        <a:p>
          <a:endParaRPr lang="en-US">
            <a:solidFill>
              <a:schemeClr val="tx1"/>
            </a:solidFill>
          </a:endParaRPr>
        </a:p>
      </dgm:t>
    </dgm:pt>
    <dgm:pt modelId="{1E94E39D-9A4E-4E79-87B4-75C1091FC723}" type="sibTrans" cxnId="{A34D558A-9CC3-4AFD-A05C-179C513AB707}">
      <dgm:prSet/>
      <dgm:spPr/>
      <dgm:t>
        <a:bodyPr/>
        <a:lstStyle/>
        <a:p>
          <a:endParaRPr lang="en-US">
            <a:solidFill>
              <a:schemeClr val="tx1"/>
            </a:solidFill>
          </a:endParaRPr>
        </a:p>
      </dgm:t>
    </dgm:pt>
    <dgm:pt modelId="{C5EB4585-7654-40E5-8305-3570835C09BE}">
      <dgm:prSet phldrT="[Text]"/>
      <dgm:spPr>
        <a:ln>
          <a:solidFill>
            <a:schemeClr val="accent2"/>
          </a:solidFill>
        </a:ln>
      </dgm:spPr>
      <dgm:t>
        <a:bodyPr/>
        <a:lstStyle/>
        <a:p>
          <a:pPr algn="ctr"/>
          <a:r>
            <a:rPr lang="en-US" b="1" dirty="0" smtClean="0"/>
            <a:t>V&amp;V 20</a:t>
          </a:r>
          <a:r>
            <a:rPr lang="en-US" dirty="0" smtClean="0"/>
            <a:t> - Verification and Validation in Computational Fluid Dynamics and Heat Transfer</a:t>
          </a:r>
          <a:endParaRPr lang="en-US" dirty="0"/>
        </a:p>
      </dgm:t>
    </dgm:pt>
    <dgm:pt modelId="{071D5D2B-BBE6-4E03-B53A-A50C8DE38603}" type="parTrans" cxnId="{8FBFDCE5-D6DB-4199-8B75-1A1C8089CB40}">
      <dgm:prSet/>
      <dgm:spPr/>
      <dgm:t>
        <a:bodyPr/>
        <a:lstStyle/>
        <a:p>
          <a:endParaRPr lang="en-US">
            <a:solidFill>
              <a:schemeClr val="tx1"/>
            </a:solidFill>
          </a:endParaRPr>
        </a:p>
      </dgm:t>
    </dgm:pt>
    <dgm:pt modelId="{8F0346E0-48BA-4CC8-AA6D-EC8724B3109D}" type="sibTrans" cxnId="{8FBFDCE5-D6DB-4199-8B75-1A1C8089CB40}">
      <dgm:prSet/>
      <dgm:spPr/>
      <dgm:t>
        <a:bodyPr/>
        <a:lstStyle/>
        <a:p>
          <a:endParaRPr lang="en-US">
            <a:solidFill>
              <a:schemeClr val="tx1"/>
            </a:solidFill>
          </a:endParaRPr>
        </a:p>
      </dgm:t>
    </dgm:pt>
    <dgm:pt modelId="{FC1BF01E-2276-4B87-8060-8909D35CDB1C}">
      <dgm:prSet/>
      <dgm:spPr>
        <a:ln>
          <a:solidFill>
            <a:schemeClr val="accent2"/>
          </a:solidFill>
        </a:ln>
      </dgm:spPr>
      <dgm:t>
        <a:bodyPr/>
        <a:lstStyle/>
        <a:p>
          <a:pPr algn="ctr"/>
          <a:r>
            <a:rPr lang="en-US" b="1" dirty="0" smtClean="0"/>
            <a:t>V&amp;V 30</a:t>
          </a:r>
          <a:r>
            <a:rPr lang="en-US" dirty="0" smtClean="0"/>
            <a:t> - Verification and Validation in Computational Simulation of Nuclear System Thermal Fluids Behavior</a:t>
          </a:r>
          <a:endParaRPr lang="en-US" dirty="0"/>
        </a:p>
      </dgm:t>
    </dgm:pt>
    <dgm:pt modelId="{1C4E5A03-664F-499B-AE53-461ED32D1B66}" type="parTrans" cxnId="{8993FF12-91C3-4C0E-BC98-3916A8CB1F98}">
      <dgm:prSet/>
      <dgm:spPr/>
      <dgm:t>
        <a:bodyPr/>
        <a:lstStyle/>
        <a:p>
          <a:endParaRPr lang="en-US">
            <a:solidFill>
              <a:schemeClr val="tx1"/>
            </a:solidFill>
          </a:endParaRPr>
        </a:p>
      </dgm:t>
    </dgm:pt>
    <dgm:pt modelId="{2C48C333-7DC5-4E68-85D6-4AF9EB682866}" type="sibTrans" cxnId="{8993FF12-91C3-4C0E-BC98-3916A8CB1F98}">
      <dgm:prSet/>
      <dgm:spPr/>
      <dgm:t>
        <a:bodyPr/>
        <a:lstStyle/>
        <a:p>
          <a:endParaRPr lang="en-US">
            <a:solidFill>
              <a:schemeClr val="tx1"/>
            </a:solidFill>
          </a:endParaRPr>
        </a:p>
      </dgm:t>
    </dgm:pt>
    <dgm:pt modelId="{BC28818E-EAD5-4B08-9C44-9D6A849BC13C}">
      <dgm:prSet/>
      <dgm:spPr>
        <a:ln>
          <a:solidFill>
            <a:schemeClr val="accent2"/>
          </a:solidFill>
        </a:ln>
      </dgm:spPr>
      <dgm:t>
        <a:bodyPr/>
        <a:lstStyle/>
        <a:p>
          <a:pPr algn="ctr"/>
          <a:r>
            <a:rPr lang="en-US" b="1" baseline="0" dirty="0" smtClean="0"/>
            <a:t>V&amp;V 40</a:t>
          </a:r>
          <a:r>
            <a:rPr lang="en-US" b="0" baseline="0" dirty="0" smtClean="0"/>
            <a:t> - Verification and Validation in Computational Modeling of Medical Devices</a:t>
          </a:r>
          <a:endParaRPr lang="en-US" b="0" baseline="0" dirty="0"/>
        </a:p>
      </dgm:t>
    </dgm:pt>
    <dgm:pt modelId="{BE918A12-E561-40A8-A957-457B7A27AD8D}" type="parTrans" cxnId="{D6D6DAB1-827C-42C3-841D-283BBE986B8B}">
      <dgm:prSet/>
      <dgm:spPr/>
      <dgm:t>
        <a:bodyPr/>
        <a:lstStyle/>
        <a:p>
          <a:endParaRPr lang="en-US">
            <a:solidFill>
              <a:schemeClr val="tx1"/>
            </a:solidFill>
          </a:endParaRPr>
        </a:p>
      </dgm:t>
    </dgm:pt>
    <dgm:pt modelId="{C6DEC61F-933A-4A37-907D-C9E15F5B7262}" type="sibTrans" cxnId="{D6D6DAB1-827C-42C3-841D-283BBE986B8B}">
      <dgm:prSet/>
      <dgm:spPr/>
      <dgm:t>
        <a:bodyPr/>
        <a:lstStyle/>
        <a:p>
          <a:endParaRPr lang="en-US">
            <a:solidFill>
              <a:schemeClr val="tx1"/>
            </a:solidFill>
          </a:endParaRPr>
        </a:p>
      </dgm:t>
    </dgm:pt>
    <dgm:pt modelId="{613F8C81-6317-46B3-A46C-79C4C30F3865}">
      <dgm:prSet/>
      <dgm:spPr/>
      <dgm:t>
        <a:bodyPr/>
        <a:lstStyle/>
        <a:p>
          <a:pPr algn="ctr"/>
          <a:r>
            <a:rPr lang="en-US" b="1" dirty="0" smtClean="0"/>
            <a:t>V&amp;V 10</a:t>
          </a:r>
          <a:r>
            <a:rPr lang="en-US" dirty="0" smtClean="0"/>
            <a:t> - Verification and Validation in Computational Solid Mechanics</a:t>
          </a:r>
          <a:endParaRPr lang="en-US" dirty="0"/>
        </a:p>
      </dgm:t>
    </dgm:pt>
    <dgm:pt modelId="{155432A8-5E0E-4016-9404-3EE3D10CAFC8}" type="parTrans" cxnId="{D6E05405-C33D-424B-8A30-487F8BABF240}">
      <dgm:prSet/>
      <dgm:spPr/>
      <dgm:t>
        <a:bodyPr/>
        <a:lstStyle/>
        <a:p>
          <a:endParaRPr lang="en-US">
            <a:solidFill>
              <a:schemeClr val="tx1"/>
            </a:solidFill>
          </a:endParaRPr>
        </a:p>
      </dgm:t>
    </dgm:pt>
    <dgm:pt modelId="{5AF882CA-CD9A-4FA6-BE9A-CDD603F6C689}" type="sibTrans" cxnId="{D6E05405-C33D-424B-8A30-487F8BABF240}">
      <dgm:prSet/>
      <dgm:spPr/>
      <dgm:t>
        <a:bodyPr/>
        <a:lstStyle/>
        <a:p>
          <a:endParaRPr lang="en-US">
            <a:solidFill>
              <a:schemeClr val="tx1"/>
            </a:solidFill>
          </a:endParaRPr>
        </a:p>
      </dgm:t>
    </dgm:pt>
    <dgm:pt modelId="{C1D1855F-7CC1-4977-B42C-1E1586D91B63}">
      <dgm:prSet/>
      <dgm:spPr/>
      <dgm:t>
        <a:bodyPr/>
        <a:lstStyle/>
        <a:p>
          <a:r>
            <a:rPr lang="en-US" b="1" baseline="0" dirty="0" smtClean="0"/>
            <a:t>V&amp;V 50</a:t>
          </a:r>
          <a:r>
            <a:rPr lang="en-US" b="0" baseline="0" dirty="0" smtClean="0"/>
            <a:t> - Verification and Validation of Computational Modeling for Advanced Manufacturing</a:t>
          </a:r>
          <a:endParaRPr lang="en-US" b="0" baseline="0" dirty="0"/>
        </a:p>
      </dgm:t>
    </dgm:pt>
    <dgm:pt modelId="{C69C617D-1270-484D-9742-7E93BFE231C6}" type="parTrans" cxnId="{21A3D259-F91E-4999-8FA0-9D008A1205E2}">
      <dgm:prSet/>
      <dgm:spPr/>
      <dgm:t>
        <a:bodyPr/>
        <a:lstStyle/>
        <a:p>
          <a:endParaRPr lang="en-US"/>
        </a:p>
      </dgm:t>
    </dgm:pt>
    <dgm:pt modelId="{CE4599DA-DB71-4E8A-99B8-83234D60F141}" type="sibTrans" cxnId="{21A3D259-F91E-4999-8FA0-9D008A1205E2}">
      <dgm:prSet/>
      <dgm:spPr/>
      <dgm:t>
        <a:bodyPr/>
        <a:lstStyle/>
        <a:p>
          <a:endParaRPr lang="en-US"/>
        </a:p>
      </dgm:t>
    </dgm:pt>
    <dgm:pt modelId="{5A649648-D0AE-4BE2-8AF9-E61577CA4DB8}" type="pres">
      <dgm:prSet presAssocID="{53BFD637-27DD-4C53-87B8-95DC18ABF460}" presName="diagram" presStyleCnt="0">
        <dgm:presLayoutVars>
          <dgm:chPref val="1"/>
          <dgm:dir/>
          <dgm:animOne val="branch"/>
          <dgm:animLvl val="lvl"/>
          <dgm:resizeHandles/>
        </dgm:presLayoutVars>
      </dgm:prSet>
      <dgm:spPr/>
      <dgm:t>
        <a:bodyPr/>
        <a:lstStyle/>
        <a:p>
          <a:endParaRPr lang="en-US"/>
        </a:p>
      </dgm:t>
    </dgm:pt>
    <dgm:pt modelId="{EB6209C4-9D0E-41F5-AB38-913F166AB090}" type="pres">
      <dgm:prSet presAssocID="{7A36E072-98EB-4DF0-86DA-DCBE5ED4C5BF}" presName="root" presStyleCnt="0"/>
      <dgm:spPr/>
      <dgm:t>
        <a:bodyPr/>
        <a:lstStyle/>
        <a:p>
          <a:endParaRPr lang="en-US"/>
        </a:p>
      </dgm:t>
    </dgm:pt>
    <dgm:pt modelId="{6A1353C4-DE6D-4FB6-A24F-B9A9FCB90227}" type="pres">
      <dgm:prSet presAssocID="{7A36E072-98EB-4DF0-86DA-DCBE5ED4C5BF}" presName="rootComposite" presStyleCnt="0"/>
      <dgm:spPr/>
      <dgm:t>
        <a:bodyPr/>
        <a:lstStyle/>
        <a:p>
          <a:endParaRPr lang="en-US"/>
        </a:p>
      </dgm:t>
    </dgm:pt>
    <dgm:pt modelId="{7F6B2BA4-7D95-4EFD-8351-7A360B6E4CC6}" type="pres">
      <dgm:prSet presAssocID="{7A36E072-98EB-4DF0-86DA-DCBE5ED4C5BF}" presName="rootText" presStyleLbl="node1" presStyleIdx="0" presStyleCnt="1" custScaleX="179793" custLinFactNeighborY="-10052"/>
      <dgm:spPr/>
      <dgm:t>
        <a:bodyPr/>
        <a:lstStyle/>
        <a:p>
          <a:endParaRPr lang="en-US"/>
        </a:p>
      </dgm:t>
    </dgm:pt>
    <dgm:pt modelId="{AE8D48FC-893C-4144-B178-E09C4D9DD18B}" type="pres">
      <dgm:prSet presAssocID="{7A36E072-98EB-4DF0-86DA-DCBE5ED4C5BF}" presName="rootConnector" presStyleLbl="node1" presStyleIdx="0" presStyleCnt="1"/>
      <dgm:spPr/>
      <dgm:t>
        <a:bodyPr/>
        <a:lstStyle/>
        <a:p>
          <a:endParaRPr lang="en-US"/>
        </a:p>
      </dgm:t>
    </dgm:pt>
    <dgm:pt modelId="{D6A6C673-F520-410B-B338-6EA49169EB63}" type="pres">
      <dgm:prSet presAssocID="{7A36E072-98EB-4DF0-86DA-DCBE5ED4C5BF}" presName="childShape" presStyleCnt="0"/>
      <dgm:spPr/>
      <dgm:t>
        <a:bodyPr/>
        <a:lstStyle/>
        <a:p>
          <a:endParaRPr lang="en-US"/>
        </a:p>
      </dgm:t>
    </dgm:pt>
    <dgm:pt modelId="{D771F2B3-8A92-470A-A264-59DA6CAEB192}" type="pres">
      <dgm:prSet presAssocID="{155432A8-5E0E-4016-9404-3EE3D10CAFC8}" presName="Name13" presStyleLbl="parChTrans1D2" presStyleIdx="0" presStyleCnt="5"/>
      <dgm:spPr/>
      <dgm:t>
        <a:bodyPr/>
        <a:lstStyle/>
        <a:p>
          <a:endParaRPr lang="en-US"/>
        </a:p>
      </dgm:t>
    </dgm:pt>
    <dgm:pt modelId="{19D60249-8B8E-401E-98FE-B0A3328DB27D}" type="pres">
      <dgm:prSet presAssocID="{613F8C81-6317-46B3-A46C-79C4C30F3865}" presName="childText" presStyleLbl="bgAcc1" presStyleIdx="0" presStyleCnt="5" custScaleX="188801">
        <dgm:presLayoutVars>
          <dgm:bulletEnabled val="1"/>
        </dgm:presLayoutVars>
      </dgm:prSet>
      <dgm:spPr/>
      <dgm:t>
        <a:bodyPr/>
        <a:lstStyle/>
        <a:p>
          <a:endParaRPr lang="en-US"/>
        </a:p>
      </dgm:t>
    </dgm:pt>
    <dgm:pt modelId="{40C9CF4B-6B50-4EE5-8273-A093940C2F31}" type="pres">
      <dgm:prSet presAssocID="{071D5D2B-BBE6-4E03-B53A-A50C8DE38603}" presName="Name13" presStyleLbl="parChTrans1D2" presStyleIdx="1" presStyleCnt="5"/>
      <dgm:spPr/>
      <dgm:t>
        <a:bodyPr/>
        <a:lstStyle/>
        <a:p>
          <a:endParaRPr lang="en-US"/>
        </a:p>
      </dgm:t>
    </dgm:pt>
    <dgm:pt modelId="{6CEEF97A-6628-44D8-B45F-C0E6AD27CA91}" type="pres">
      <dgm:prSet presAssocID="{C5EB4585-7654-40E5-8305-3570835C09BE}" presName="childText" presStyleLbl="bgAcc1" presStyleIdx="1" presStyleCnt="5" custScaleX="188801">
        <dgm:presLayoutVars>
          <dgm:bulletEnabled val="1"/>
        </dgm:presLayoutVars>
      </dgm:prSet>
      <dgm:spPr/>
      <dgm:t>
        <a:bodyPr/>
        <a:lstStyle/>
        <a:p>
          <a:endParaRPr lang="en-US"/>
        </a:p>
      </dgm:t>
    </dgm:pt>
    <dgm:pt modelId="{24E64EF3-A95D-4D36-B2F1-368B3F09CF4C}" type="pres">
      <dgm:prSet presAssocID="{1C4E5A03-664F-499B-AE53-461ED32D1B66}" presName="Name13" presStyleLbl="parChTrans1D2" presStyleIdx="2" presStyleCnt="5"/>
      <dgm:spPr/>
      <dgm:t>
        <a:bodyPr/>
        <a:lstStyle/>
        <a:p>
          <a:endParaRPr lang="en-US"/>
        </a:p>
      </dgm:t>
    </dgm:pt>
    <dgm:pt modelId="{37CF76D7-C67D-45BE-8CAF-EB7C5AE465BC}" type="pres">
      <dgm:prSet presAssocID="{FC1BF01E-2276-4B87-8060-8909D35CDB1C}" presName="childText" presStyleLbl="bgAcc1" presStyleIdx="2" presStyleCnt="5" custScaleX="188801">
        <dgm:presLayoutVars>
          <dgm:bulletEnabled val="1"/>
        </dgm:presLayoutVars>
      </dgm:prSet>
      <dgm:spPr/>
      <dgm:t>
        <a:bodyPr/>
        <a:lstStyle/>
        <a:p>
          <a:endParaRPr lang="en-US"/>
        </a:p>
      </dgm:t>
    </dgm:pt>
    <dgm:pt modelId="{B1974F90-ECF4-492C-9330-2D3C11F8D172}" type="pres">
      <dgm:prSet presAssocID="{BE918A12-E561-40A8-A957-457B7A27AD8D}" presName="Name13" presStyleLbl="parChTrans1D2" presStyleIdx="3" presStyleCnt="5"/>
      <dgm:spPr/>
      <dgm:t>
        <a:bodyPr/>
        <a:lstStyle/>
        <a:p>
          <a:endParaRPr lang="en-US"/>
        </a:p>
      </dgm:t>
    </dgm:pt>
    <dgm:pt modelId="{795AECF8-5E39-42BE-853A-A40B8A26A87A}" type="pres">
      <dgm:prSet presAssocID="{BC28818E-EAD5-4B08-9C44-9D6A849BC13C}" presName="childText" presStyleLbl="bgAcc1" presStyleIdx="3" presStyleCnt="5" custScaleX="188801">
        <dgm:presLayoutVars>
          <dgm:bulletEnabled val="1"/>
        </dgm:presLayoutVars>
      </dgm:prSet>
      <dgm:spPr/>
      <dgm:t>
        <a:bodyPr/>
        <a:lstStyle/>
        <a:p>
          <a:endParaRPr lang="en-US"/>
        </a:p>
      </dgm:t>
    </dgm:pt>
    <dgm:pt modelId="{D0D32EFF-ABAA-47E4-9540-81E52A733432}" type="pres">
      <dgm:prSet presAssocID="{C69C617D-1270-484D-9742-7E93BFE231C6}" presName="Name13" presStyleLbl="parChTrans1D2" presStyleIdx="4" presStyleCnt="5"/>
      <dgm:spPr/>
      <dgm:t>
        <a:bodyPr/>
        <a:lstStyle/>
        <a:p>
          <a:endParaRPr lang="en-US"/>
        </a:p>
      </dgm:t>
    </dgm:pt>
    <dgm:pt modelId="{E2C99CC9-E024-4202-8A39-9ADEF33CC4D5}" type="pres">
      <dgm:prSet presAssocID="{C1D1855F-7CC1-4977-B42C-1E1586D91B63}" presName="childText" presStyleLbl="bgAcc1" presStyleIdx="4" presStyleCnt="5" custScaleX="188788">
        <dgm:presLayoutVars>
          <dgm:bulletEnabled val="1"/>
        </dgm:presLayoutVars>
      </dgm:prSet>
      <dgm:spPr/>
      <dgm:t>
        <a:bodyPr/>
        <a:lstStyle/>
        <a:p>
          <a:endParaRPr lang="en-US"/>
        </a:p>
      </dgm:t>
    </dgm:pt>
  </dgm:ptLst>
  <dgm:cxnLst>
    <dgm:cxn modelId="{CB7AB8DB-5472-4D82-A81D-87E9CDD71C40}" type="presOf" srcId="{BE918A12-E561-40A8-A957-457B7A27AD8D}" destId="{B1974F90-ECF4-492C-9330-2D3C11F8D172}" srcOrd="0" destOrd="0" presId="urn:microsoft.com/office/officeart/2005/8/layout/hierarchy3"/>
    <dgm:cxn modelId="{68372ED2-1133-4AF5-BC5D-FE2230128812}" type="presOf" srcId="{C1D1855F-7CC1-4977-B42C-1E1586D91B63}" destId="{E2C99CC9-E024-4202-8A39-9ADEF33CC4D5}" srcOrd="0" destOrd="0" presId="urn:microsoft.com/office/officeart/2005/8/layout/hierarchy3"/>
    <dgm:cxn modelId="{82DF0818-806F-4844-A91C-3F656DF9C3B7}" type="presOf" srcId="{7A36E072-98EB-4DF0-86DA-DCBE5ED4C5BF}" destId="{AE8D48FC-893C-4144-B178-E09C4D9DD18B}" srcOrd="1" destOrd="0" presId="urn:microsoft.com/office/officeart/2005/8/layout/hierarchy3"/>
    <dgm:cxn modelId="{722A69BE-10AA-4E95-8654-6C526D114FC1}" type="presOf" srcId="{613F8C81-6317-46B3-A46C-79C4C30F3865}" destId="{19D60249-8B8E-401E-98FE-B0A3328DB27D}" srcOrd="0" destOrd="0" presId="urn:microsoft.com/office/officeart/2005/8/layout/hierarchy3"/>
    <dgm:cxn modelId="{4422934D-3BF1-4867-807C-45953A986123}" type="presOf" srcId="{C5EB4585-7654-40E5-8305-3570835C09BE}" destId="{6CEEF97A-6628-44D8-B45F-C0E6AD27CA91}" srcOrd="0" destOrd="0" presId="urn:microsoft.com/office/officeart/2005/8/layout/hierarchy3"/>
    <dgm:cxn modelId="{E4D0C3DE-7F16-4052-987D-53A2AF2BA1A3}" type="presOf" srcId="{53BFD637-27DD-4C53-87B8-95DC18ABF460}" destId="{5A649648-D0AE-4BE2-8AF9-E61577CA4DB8}" srcOrd="0" destOrd="0" presId="urn:microsoft.com/office/officeart/2005/8/layout/hierarchy3"/>
    <dgm:cxn modelId="{0F448EA1-DEEA-4C9D-863A-4713C1B4C3E5}" type="presOf" srcId="{FC1BF01E-2276-4B87-8060-8909D35CDB1C}" destId="{37CF76D7-C67D-45BE-8CAF-EB7C5AE465BC}" srcOrd="0" destOrd="0" presId="urn:microsoft.com/office/officeart/2005/8/layout/hierarchy3"/>
    <dgm:cxn modelId="{05606479-3ED7-4F55-A38E-33C3FA14B5C1}" type="presOf" srcId="{071D5D2B-BBE6-4E03-B53A-A50C8DE38603}" destId="{40C9CF4B-6B50-4EE5-8273-A093940C2F31}" srcOrd="0" destOrd="0" presId="urn:microsoft.com/office/officeart/2005/8/layout/hierarchy3"/>
    <dgm:cxn modelId="{D6E05405-C33D-424B-8A30-487F8BABF240}" srcId="{7A36E072-98EB-4DF0-86DA-DCBE5ED4C5BF}" destId="{613F8C81-6317-46B3-A46C-79C4C30F3865}" srcOrd="0" destOrd="0" parTransId="{155432A8-5E0E-4016-9404-3EE3D10CAFC8}" sibTransId="{5AF882CA-CD9A-4FA6-BE9A-CDD603F6C689}"/>
    <dgm:cxn modelId="{A34D558A-9CC3-4AFD-A05C-179C513AB707}" srcId="{53BFD637-27DD-4C53-87B8-95DC18ABF460}" destId="{7A36E072-98EB-4DF0-86DA-DCBE5ED4C5BF}" srcOrd="0" destOrd="0" parTransId="{9F13FEFF-2FA3-4523-ABB0-470F1B069D46}" sibTransId="{1E94E39D-9A4E-4E79-87B4-75C1091FC723}"/>
    <dgm:cxn modelId="{8993FF12-91C3-4C0E-BC98-3916A8CB1F98}" srcId="{7A36E072-98EB-4DF0-86DA-DCBE5ED4C5BF}" destId="{FC1BF01E-2276-4B87-8060-8909D35CDB1C}" srcOrd="2" destOrd="0" parTransId="{1C4E5A03-664F-499B-AE53-461ED32D1B66}" sibTransId="{2C48C333-7DC5-4E68-85D6-4AF9EB682866}"/>
    <dgm:cxn modelId="{C7CC5334-F25A-4D8C-BC24-EDE82330FC0D}" type="presOf" srcId="{1C4E5A03-664F-499B-AE53-461ED32D1B66}" destId="{24E64EF3-A95D-4D36-B2F1-368B3F09CF4C}" srcOrd="0" destOrd="0" presId="urn:microsoft.com/office/officeart/2005/8/layout/hierarchy3"/>
    <dgm:cxn modelId="{21A3D259-F91E-4999-8FA0-9D008A1205E2}" srcId="{7A36E072-98EB-4DF0-86DA-DCBE5ED4C5BF}" destId="{C1D1855F-7CC1-4977-B42C-1E1586D91B63}" srcOrd="4" destOrd="0" parTransId="{C69C617D-1270-484D-9742-7E93BFE231C6}" sibTransId="{CE4599DA-DB71-4E8A-99B8-83234D60F141}"/>
    <dgm:cxn modelId="{DF0E0447-8A3A-4559-AC99-C4E28CEA3FEF}" type="presOf" srcId="{7A36E072-98EB-4DF0-86DA-DCBE5ED4C5BF}" destId="{7F6B2BA4-7D95-4EFD-8351-7A360B6E4CC6}" srcOrd="0" destOrd="0" presId="urn:microsoft.com/office/officeart/2005/8/layout/hierarchy3"/>
    <dgm:cxn modelId="{279603A8-1EEE-4979-A05B-7537FEC81E78}" type="presOf" srcId="{C69C617D-1270-484D-9742-7E93BFE231C6}" destId="{D0D32EFF-ABAA-47E4-9540-81E52A733432}" srcOrd="0" destOrd="0" presId="urn:microsoft.com/office/officeart/2005/8/layout/hierarchy3"/>
    <dgm:cxn modelId="{8FBFDCE5-D6DB-4199-8B75-1A1C8089CB40}" srcId="{7A36E072-98EB-4DF0-86DA-DCBE5ED4C5BF}" destId="{C5EB4585-7654-40E5-8305-3570835C09BE}" srcOrd="1" destOrd="0" parTransId="{071D5D2B-BBE6-4E03-B53A-A50C8DE38603}" sibTransId="{8F0346E0-48BA-4CC8-AA6D-EC8724B3109D}"/>
    <dgm:cxn modelId="{AC6A0FBD-7C1F-4116-9B8B-8DAE89FE48DC}" type="presOf" srcId="{BC28818E-EAD5-4B08-9C44-9D6A849BC13C}" destId="{795AECF8-5E39-42BE-853A-A40B8A26A87A}" srcOrd="0" destOrd="0" presId="urn:microsoft.com/office/officeart/2005/8/layout/hierarchy3"/>
    <dgm:cxn modelId="{D6D6DAB1-827C-42C3-841D-283BBE986B8B}" srcId="{7A36E072-98EB-4DF0-86DA-DCBE5ED4C5BF}" destId="{BC28818E-EAD5-4B08-9C44-9D6A849BC13C}" srcOrd="3" destOrd="0" parTransId="{BE918A12-E561-40A8-A957-457B7A27AD8D}" sibTransId="{C6DEC61F-933A-4A37-907D-C9E15F5B7262}"/>
    <dgm:cxn modelId="{B9AE334F-A70E-44C5-BBEA-46B680DE0DB4}" type="presOf" srcId="{155432A8-5E0E-4016-9404-3EE3D10CAFC8}" destId="{D771F2B3-8A92-470A-A264-59DA6CAEB192}" srcOrd="0" destOrd="0" presId="urn:microsoft.com/office/officeart/2005/8/layout/hierarchy3"/>
    <dgm:cxn modelId="{45856B9E-F181-4989-BB4E-5E860551776B}" type="presParOf" srcId="{5A649648-D0AE-4BE2-8AF9-E61577CA4DB8}" destId="{EB6209C4-9D0E-41F5-AB38-913F166AB090}" srcOrd="0" destOrd="0" presId="urn:microsoft.com/office/officeart/2005/8/layout/hierarchy3"/>
    <dgm:cxn modelId="{33BE8932-BA2A-4B93-8F54-C477A6B1736A}" type="presParOf" srcId="{EB6209C4-9D0E-41F5-AB38-913F166AB090}" destId="{6A1353C4-DE6D-4FB6-A24F-B9A9FCB90227}" srcOrd="0" destOrd="0" presId="urn:microsoft.com/office/officeart/2005/8/layout/hierarchy3"/>
    <dgm:cxn modelId="{F5D3A0A0-711A-43FF-8854-C4720356F7BA}" type="presParOf" srcId="{6A1353C4-DE6D-4FB6-A24F-B9A9FCB90227}" destId="{7F6B2BA4-7D95-4EFD-8351-7A360B6E4CC6}" srcOrd="0" destOrd="0" presId="urn:microsoft.com/office/officeart/2005/8/layout/hierarchy3"/>
    <dgm:cxn modelId="{E5844F05-03AD-4D72-9D70-2DE749B724AE}" type="presParOf" srcId="{6A1353C4-DE6D-4FB6-A24F-B9A9FCB90227}" destId="{AE8D48FC-893C-4144-B178-E09C4D9DD18B}" srcOrd="1" destOrd="0" presId="urn:microsoft.com/office/officeart/2005/8/layout/hierarchy3"/>
    <dgm:cxn modelId="{82410AF9-3E72-4091-934A-705F373B5595}" type="presParOf" srcId="{EB6209C4-9D0E-41F5-AB38-913F166AB090}" destId="{D6A6C673-F520-410B-B338-6EA49169EB63}" srcOrd="1" destOrd="0" presId="urn:microsoft.com/office/officeart/2005/8/layout/hierarchy3"/>
    <dgm:cxn modelId="{E1C2C38B-0B89-4BDA-BDB1-F153A3749F18}" type="presParOf" srcId="{D6A6C673-F520-410B-B338-6EA49169EB63}" destId="{D771F2B3-8A92-470A-A264-59DA6CAEB192}" srcOrd="0" destOrd="0" presId="urn:microsoft.com/office/officeart/2005/8/layout/hierarchy3"/>
    <dgm:cxn modelId="{7C1B4E46-57A3-4AE3-BC5F-80F0E35F6C50}" type="presParOf" srcId="{D6A6C673-F520-410B-B338-6EA49169EB63}" destId="{19D60249-8B8E-401E-98FE-B0A3328DB27D}" srcOrd="1" destOrd="0" presId="urn:microsoft.com/office/officeart/2005/8/layout/hierarchy3"/>
    <dgm:cxn modelId="{521944E5-47F2-4CFE-81D8-EA6E63F25EB3}" type="presParOf" srcId="{D6A6C673-F520-410B-B338-6EA49169EB63}" destId="{40C9CF4B-6B50-4EE5-8273-A093940C2F31}" srcOrd="2" destOrd="0" presId="urn:microsoft.com/office/officeart/2005/8/layout/hierarchy3"/>
    <dgm:cxn modelId="{3A98677C-6D94-43AA-9480-2CEFC49898FE}" type="presParOf" srcId="{D6A6C673-F520-410B-B338-6EA49169EB63}" destId="{6CEEF97A-6628-44D8-B45F-C0E6AD27CA91}" srcOrd="3" destOrd="0" presId="urn:microsoft.com/office/officeart/2005/8/layout/hierarchy3"/>
    <dgm:cxn modelId="{9760DE50-E992-4FA0-9D3A-AD446AC9119B}" type="presParOf" srcId="{D6A6C673-F520-410B-B338-6EA49169EB63}" destId="{24E64EF3-A95D-4D36-B2F1-368B3F09CF4C}" srcOrd="4" destOrd="0" presId="urn:microsoft.com/office/officeart/2005/8/layout/hierarchy3"/>
    <dgm:cxn modelId="{B8B78B9C-74CC-402E-BC6C-F5C1057283A2}" type="presParOf" srcId="{D6A6C673-F520-410B-B338-6EA49169EB63}" destId="{37CF76D7-C67D-45BE-8CAF-EB7C5AE465BC}" srcOrd="5" destOrd="0" presId="urn:microsoft.com/office/officeart/2005/8/layout/hierarchy3"/>
    <dgm:cxn modelId="{CE0A1DB5-2256-45E5-A8DB-6B7B6AC26E2E}" type="presParOf" srcId="{D6A6C673-F520-410B-B338-6EA49169EB63}" destId="{B1974F90-ECF4-492C-9330-2D3C11F8D172}" srcOrd="6" destOrd="0" presId="urn:microsoft.com/office/officeart/2005/8/layout/hierarchy3"/>
    <dgm:cxn modelId="{E0D8F55E-A648-4A8D-8080-DC9B6D2B4396}" type="presParOf" srcId="{D6A6C673-F520-410B-B338-6EA49169EB63}" destId="{795AECF8-5E39-42BE-853A-A40B8A26A87A}" srcOrd="7" destOrd="0" presId="urn:microsoft.com/office/officeart/2005/8/layout/hierarchy3"/>
    <dgm:cxn modelId="{718345A3-AF31-468C-92F8-4F213FFA20FF}" type="presParOf" srcId="{D6A6C673-F520-410B-B338-6EA49169EB63}" destId="{D0D32EFF-ABAA-47E4-9540-81E52A733432}" srcOrd="8" destOrd="0" presId="urn:microsoft.com/office/officeart/2005/8/layout/hierarchy3"/>
    <dgm:cxn modelId="{12138B0C-A47C-4582-B200-562FB26F91AB}" type="presParOf" srcId="{D6A6C673-F520-410B-B338-6EA49169EB63}" destId="{E2C99CC9-E024-4202-8A39-9ADEF33CC4D5}" srcOrd="9" destOrd="0" presId="urn:microsoft.com/office/officeart/2005/8/layout/hierarchy3"/>
  </dgm:cxnLst>
  <dgm:bg/>
  <dgm:whole/>
  <dgm:extLst>
    <a:ext uri="http://schemas.microsoft.com/office/drawing/2008/diagram">
      <dsp:dataModelExt xmlns:dsp="http://schemas.microsoft.com/office/drawing/2008/diagram" xmlns=""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3BFD637-27DD-4C53-87B8-95DC18ABF460}" type="doc">
      <dgm:prSet loTypeId="urn:microsoft.com/office/officeart/2005/8/layout/hierarchy3" loCatId="hierarchy" qsTypeId="urn:microsoft.com/office/officeart/2005/8/quickstyle/simple5" qsCatId="simple" csTypeId="urn:microsoft.com/office/officeart/2005/8/colors/colorful1#3" csCatId="colorful" phldr="1"/>
      <dgm:spPr/>
      <dgm:t>
        <a:bodyPr/>
        <a:lstStyle/>
        <a:p>
          <a:endParaRPr lang="en-US"/>
        </a:p>
      </dgm:t>
    </dgm:pt>
    <dgm:pt modelId="{7A36E072-98EB-4DF0-86DA-DCBE5ED4C5BF}">
      <dgm:prSet phldrT="[Text]" custT="1"/>
      <dgm:spPr/>
      <dgm:t>
        <a:bodyPr/>
        <a:lstStyle/>
        <a:p>
          <a:r>
            <a:rPr lang="en-US" sz="1400" dirty="0" smtClean="0"/>
            <a:t>V&amp;V Standards Committee in Computational Modeling and Simulation</a:t>
          </a:r>
          <a:endParaRPr lang="en-US" sz="1400" dirty="0"/>
        </a:p>
      </dgm:t>
    </dgm:pt>
    <dgm:pt modelId="{9F13FEFF-2FA3-4523-ABB0-470F1B069D46}" type="parTrans" cxnId="{A34D558A-9CC3-4AFD-A05C-179C513AB707}">
      <dgm:prSet/>
      <dgm:spPr/>
      <dgm:t>
        <a:bodyPr/>
        <a:lstStyle/>
        <a:p>
          <a:endParaRPr lang="en-US">
            <a:solidFill>
              <a:schemeClr val="tx1"/>
            </a:solidFill>
          </a:endParaRPr>
        </a:p>
      </dgm:t>
    </dgm:pt>
    <dgm:pt modelId="{1E94E39D-9A4E-4E79-87B4-75C1091FC723}" type="sibTrans" cxnId="{A34D558A-9CC3-4AFD-A05C-179C513AB707}">
      <dgm:prSet/>
      <dgm:spPr/>
      <dgm:t>
        <a:bodyPr/>
        <a:lstStyle/>
        <a:p>
          <a:endParaRPr lang="en-US">
            <a:solidFill>
              <a:schemeClr val="tx1"/>
            </a:solidFill>
          </a:endParaRPr>
        </a:p>
      </dgm:t>
    </dgm:pt>
    <dgm:pt modelId="{C5EB4585-7654-40E5-8305-3570835C09BE}">
      <dgm:prSet phldrT="[Text]"/>
      <dgm:spPr>
        <a:ln>
          <a:solidFill>
            <a:schemeClr val="accent2"/>
          </a:solidFill>
        </a:ln>
      </dgm:spPr>
      <dgm:t>
        <a:bodyPr/>
        <a:lstStyle/>
        <a:p>
          <a:pPr algn="ctr"/>
          <a:r>
            <a:rPr lang="en-US" b="1" dirty="0" smtClean="0"/>
            <a:t>V&amp;V 20</a:t>
          </a:r>
          <a:r>
            <a:rPr lang="en-US" dirty="0" smtClean="0"/>
            <a:t> - Verification and Validation in Computational Fluid Dynamics and Heat Transfer</a:t>
          </a:r>
          <a:endParaRPr lang="en-US" dirty="0"/>
        </a:p>
      </dgm:t>
    </dgm:pt>
    <dgm:pt modelId="{071D5D2B-BBE6-4E03-B53A-A50C8DE38603}" type="parTrans" cxnId="{8FBFDCE5-D6DB-4199-8B75-1A1C8089CB40}">
      <dgm:prSet/>
      <dgm:spPr/>
      <dgm:t>
        <a:bodyPr/>
        <a:lstStyle/>
        <a:p>
          <a:endParaRPr lang="en-US">
            <a:solidFill>
              <a:schemeClr val="tx1"/>
            </a:solidFill>
          </a:endParaRPr>
        </a:p>
      </dgm:t>
    </dgm:pt>
    <dgm:pt modelId="{8F0346E0-48BA-4CC8-AA6D-EC8724B3109D}" type="sibTrans" cxnId="{8FBFDCE5-D6DB-4199-8B75-1A1C8089CB40}">
      <dgm:prSet/>
      <dgm:spPr/>
      <dgm:t>
        <a:bodyPr/>
        <a:lstStyle/>
        <a:p>
          <a:endParaRPr lang="en-US">
            <a:solidFill>
              <a:schemeClr val="tx1"/>
            </a:solidFill>
          </a:endParaRPr>
        </a:p>
      </dgm:t>
    </dgm:pt>
    <dgm:pt modelId="{FC1BF01E-2276-4B87-8060-8909D35CDB1C}">
      <dgm:prSet/>
      <dgm:spPr>
        <a:ln>
          <a:solidFill>
            <a:schemeClr val="accent2"/>
          </a:solidFill>
        </a:ln>
      </dgm:spPr>
      <dgm:t>
        <a:bodyPr/>
        <a:lstStyle/>
        <a:p>
          <a:pPr algn="ctr"/>
          <a:r>
            <a:rPr lang="en-US" b="1" dirty="0" smtClean="0"/>
            <a:t>V&amp;V 30</a:t>
          </a:r>
          <a:r>
            <a:rPr lang="en-US" dirty="0" smtClean="0"/>
            <a:t> - Verification and Validation in Computational Simulation of Nuclear System Thermal Fluids Behavior</a:t>
          </a:r>
          <a:endParaRPr lang="en-US" dirty="0"/>
        </a:p>
      </dgm:t>
    </dgm:pt>
    <dgm:pt modelId="{1C4E5A03-664F-499B-AE53-461ED32D1B66}" type="parTrans" cxnId="{8993FF12-91C3-4C0E-BC98-3916A8CB1F98}">
      <dgm:prSet/>
      <dgm:spPr/>
      <dgm:t>
        <a:bodyPr/>
        <a:lstStyle/>
        <a:p>
          <a:endParaRPr lang="en-US">
            <a:solidFill>
              <a:schemeClr val="tx1"/>
            </a:solidFill>
          </a:endParaRPr>
        </a:p>
      </dgm:t>
    </dgm:pt>
    <dgm:pt modelId="{2C48C333-7DC5-4E68-85D6-4AF9EB682866}" type="sibTrans" cxnId="{8993FF12-91C3-4C0E-BC98-3916A8CB1F98}">
      <dgm:prSet/>
      <dgm:spPr/>
      <dgm:t>
        <a:bodyPr/>
        <a:lstStyle/>
        <a:p>
          <a:endParaRPr lang="en-US">
            <a:solidFill>
              <a:schemeClr val="tx1"/>
            </a:solidFill>
          </a:endParaRPr>
        </a:p>
      </dgm:t>
    </dgm:pt>
    <dgm:pt modelId="{BC28818E-EAD5-4B08-9C44-9D6A849BC13C}">
      <dgm:prSet/>
      <dgm:spPr>
        <a:solidFill>
          <a:srgbClr val="FFFF00">
            <a:alpha val="90000"/>
          </a:srgbClr>
        </a:solidFill>
        <a:ln>
          <a:solidFill>
            <a:schemeClr val="accent2"/>
          </a:solidFill>
        </a:ln>
      </dgm:spPr>
      <dgm:t>
        <a:bodyPr/>
        <a:lstStyle/>
        <a:p>
          <a:pPr algn="ctr"/>
          <a:r>
            <a:rPr lang="en-US" b="1" baseline="0" dirty="0" smtClean="0"/>
            <a:t>V&amp;V 40</a:t>
          </a:r>
          <a:r>
            <a:rPr lang="en-US" b="0" baseline="0" dirty="0" smtClean="0"/>
            <a:t> - Verification and Validation in Computational Modeling of Medical Devices</a:t>
          </a:r>
          <a:endParaRPr lang="en-US" b="0" baseline="0" dirty="0"/>
        </a:p>
      </dgm:t>
    </dgm:pt>
    <dgm:pt modelId="{BE918A12-E561-40A8-A957-457B7A27AD8D}" type="parTrans" cxnId="{D6D6DAB1-827C-42C3-841D-283BBE986B8B}">
      <dgm:prSet/>
      <dgm:spPr/>
      <dgm:t>
        <a:bodyPr/>
        <a:lstStyle/>
        <a:p>
          <a:endParaRPr lang="en-US">
            <a:solidFill>
              <a:schemeClr val="tx1"/>
            </a:solidFill>
          </a:endParaRPr>
        </a:p>
      </dgm:t>
    </dgm:pt>
    <dgm:pt modelId="{C6DEC61F-933A-4A37-907D-C9E15F5B7262}" type="sibTrans" cxnId="{D6D6DAB1-827C-42C3-841D-283BBE986B8B}">
      <dgm:prSet/>
      <dgm:spPr/>
      <dgm:t>
        <a:bodyPr/>
        <a:lstStyle/>
        <a:p>
          <a:endParaRPr lang="en-US">
            <a:solidFill>
              <a:schemeClr val="tx1"/>
            </a:solidFill>
          </a:endParaRPr>
        </a:p>
      </dgm:t>
    </dgm:pt>
    <dgm:pt modelId="{613F8C81-6317-46B3-A46C-79C4C30F3865}">
      <dgm:prSet/>
      <dgm:spPr/>
      <dgm:t>
        <a:bodyPr/>
        <a:lstStyle/>
        <a:p>
          <a:pPr algn="ctr"/>
          <a:r>
            <a:rPr lang="en-US" b="1" dirty="0" smtClean="0"/>
            <a:t>V&amp;V 10</a:t>
          </a:r>
          <a:r>
            <a:rPr lang="en-US" dirty="0" smtClean="0"/>
            <a:t> - Verification and Validation in Computational Solid Mechanics</a:t>
          </a:r>
          <a:endParaRPr lang="en-US" dirty="0"/>
        </a:p>
      </dgm:t>
    </dgm:pt>
    <dgm:pt modelId="{155432A8-5E0E-4016-9404-3EE3D10CAFC8}" type="parTrans" cxnId="{D6E05405-C33D-424B-8A30-487F8BABF240}">
      <dgm:prSet/>
      <dgm:spPr/>
      <dgm:t>
        <a:bodyPr/>
        <a:lstStyle/>
        <a:p>
          <a:endParaRPr lang="en-US">
            <a:solidFill>
              <a:schemeClr val="tx1"/>
            </a:solidFill>
          </a:endParaRPr>
        </a:p>
      </dgm:t>
    </dgm:pt>
    <dgm:pt modelId="{5AF882CA-CD9A-4FA6-BE9A-CDD603F6C689}" type="sibTrans" cxnId="{D6E05405-C33D-424B-8A30-487F8BABF240}">
      <dgm:prSet/>
      <dgm:spPr/>
      <dgm:t>
        <a:bodyPr/>
        <a:lstStyle/>
        <a:p>
          <a:endParaRPr lang="en-US">
            <a:solidFill>
              <a:schemeClr val="tx1"/>
            </a:solidFill>
          </a:endParaRPr>
        </a:p>
      </dgm:t>
    </dgm:pt>
    <dgm:pt modelId="{C1D1855F-7CC1-4977-B42C-1E1586D91B63}">
      <dgm:prSet/>
      <dgm:spPr/>
      <dgm:t>
        <a:bodyPr/>
        <a:lstStyle/>
        <a:p>
          <a:r>
            <a:rPr lang="en-US" b="1" baseline="0" dirty="0" smtClean="0"/>
            <a:t>V&amp;V 50</a:t>
          </a:r>
          <a:r>
            <a:rPr lang="en-US" b="0" baseline="0" dirty="0" smtClean="0"/>
            <a:t> - Verification and Validation of Computational Modeling for Advanced Manufacturing</a:t>
          </a:r>
          <a:endParaRPr lang="en-US" b="0" baseline="0" dirty="0"/>
        </a:p>
      </dgm:t>
    </dgm:pt>
    <dgm:pt modelId="{C69C617D-1270-484D-9742-7E93BFE231C6}" type="parTrans" cxnId="{21A3D259-F91E-4999-8FA0-9D008A1205E2}">
      <dgm:prSet/>
      <dgm:spPr/>
      <dgm:t>
        <a:bodyPr/>
        <a:lstStyle/>
        <a:p>
          <a:endParaRPr lang="en-US"/>
        </a:p>
      </dgm:t>
    </dgm:pt>
    <dgm:pt modelId="{CE4599DA-DB71-4E8A-99B8-83234D60F141}" type="sibTrans" cxnId="{21A3D259-F91E-4999-8FA0-9D008A1205E2}">
      <dgm:prSet/>
      <dgm:spPr/>
      <dgm:t>
        <a:bodyPr/>
        <a:lstStyle/>
        <a:p>
          <a:endParaRPr lang="en-US"/>
        </a:p>
      </dgm:t>
    </dgm:pt>
    <dgm:pt modelId="{5A649648-D0AE-4BE2-8AF9-E61577CA4DB8}" type="pres">
      <dgm:prSet presAssocID="{53BFD637-27DD-4C53-87B8-95DC18ABF460}" presName="diagram" presStyleCnt="0">
        <dgm:presLayoutVars>
          <dgm:chPref val="1"/>
          <dgm:dir/>
          <dgm:animOne val="branch"/>
          <dgm:animLvl val="lvl"/>
          <dgm:resizeHandles/>
        </dgm:presLayoutVars>
      </dgm:prSet>
      <dgm:spPr/>
      <dgm:t>
        <a:bodyPr/>
        <a:lstStyle/>
        <a:p>
          <a:endParaRPr lang="en-US"/>
        </a:p>
      </dgm:t>
    </dgm:pt>
    <dgm:pt modelId="{EB6209C4-9D0E-41F5-AB38-913F166AB090}" type="pres">
      <dgm:prSet presAssocID="{7A36E072-98EB-4DF0-86DA-DCBE5ED4C5BF}" presName="root" presStyleCnt="0"/>
      <dgm:spPr/>
      <dgm:t>
        <a:bodyPr/>
        <a:lstStyle/>
        <a:p>
          <a:endParaRPr lang="en-US"/>
        </a:p>
      </dgm:t>
    </dgm:pt>
    <dgm:pt modelId="{6A1353C4-DE6D-4FB6-A24F-B9A9FCB90227}" type="pres">
      <dgm:prSet presAssocID="{7A36E072-98EB-4DF0-86DA-DCBE5ED4C5BF}" presName="rootComposite" presStyleCnt="0"/>
      <dgm:spPr/>
      <dgm:t>
        <a:bodyPr/>
        <a:lstStyle/>
        <a:p>
          <a:endParaRPr lang="en-US"/>
        </a:p>
      </dgm:t>
    </dgm:pt>
    <dgm:pt modelId="{7F6B2BA4-7D95-4EFD-8351-7A360B6E4CC6}" type="pres">
      <dgm:prSet presAssocID="{7A36E072-98EB-4DF0-86DA-DCBE5ED4C5BF}" presName="rootText" presStyleLbl="node1" presStyleIdx="0" presStyleCnt="1" custScaleX="179793" custLinFactNeighborY="-10052"/>
      <dgm:spPr/>
      <dgm:t>
        <a:bodyPr/>
        <a:lstStyle/>
        <a:p>
          <a:endParaRPr lang="en-US"/>
        </a:p>
      </dgm:t>
    </dgm:pt>
    <dgm:pt modelId="{AE8D48FC-893C-4144-B178-E09C4D9DD18B}" type="pres">
      <dgm:prSet presAssocID="{7A36E072-98EB-4DF0-86DA-DCBE5ED4C5BF}" presName="rootConnector" presStyleLbl="node1" presStyleIdx="0" presStyleCnt="1"/>
      <dgm:spPr/>
      <dgm:t>
        <a:bodyPr/>
        <a:lstStyle/>
        <a:p>
          <a:endParaRPr lang="en-US"/>
        </a:p>
      </dgm:t>
    </dgm:pt>
    <dgm:pt modelId="{D6A6C673-F520-410B-B338-6EA49169EB63}" type="pres">
      <dgm:prSet presAssocID="{7A36E072-98EB-4DF0-86DA-DCBE5ED4C5BF}" presName="childShape" presStyleCnt="0"/>
      <dgm:spPr/>
      <dgm:t>
        <a:bodyPr/>
        <a:lstStyle/>
        <a:p>
          <a:endParaRPr lang="en-US"/>
        </a:p>
      </dgm:t>
    </dgm:pt>
    <dgm:pt modelId="{D771F2B3-8A92-470A-A264-59DA6CAEB192}" type="pres">
      <dgm:prSet presAssocID="{155432A8-5E0E-4016-9404-3EE3D10CAFC8}" presName="Name13" presStyleLbl="parChTrans1D2" presStyleIdx="0" presStyleCnt="5"/>
      <dgm:spPr/>
      <dgm:t>
        <a:bodyPr/>
        <a:lstStyle/>
        <a:p>
          <a:endParaRPr lang="en-US"/>
        </a:p>
      </dgm:t>
    </dgm:pt>
    <dgm:pt modelId="{19D60249-8B8E-401E-98FE-B0A3328DB27D}" type="pres">
      <dgm:prSet presAssocID="{613F8C81-6317-46B3-A46C-79C4C30F3865}" presName="childText" presStyleLbl="bgAcc1" presStyleIdx="0" presStyleCnt="5" custScaleX="188801">
        <dgm:presLayoutVars>
          <dgm:bulletEnabled val="1"/>
        </dgm:presLayoutVars>
      </dgm:prSet>
      <dgm:spPr/>
      <dgm:t>
        <a:bodyPr/>
        <a:lstStyle/>
        <a:p>
          <a:endParaRPr lang="en-US"/>
        </a:p>
      </dgm:t>
    </dgm:pt>
    <dgm:pt modelId="{40C9CF4B-6B50-4EE5-8273-A093940C2F31}" type="pres">
      <dgm:prSet presAssocID="{071D5D2B-BBE6-4E03-B53A-A50C8DE38603}" presName="Name13" presStyleLbl="parChTrans1D2" presStyleIdx="1" presStyleCnt="5"/>
      <dgm:spPr/>
      <dgm:t>
        <a:bodyPr/>
        <a:lstStyle/>
        <a:p>
          <a:endParaRPr lang="en-US"/>
        </a:p>
      </dgm:t>
    </dgm:pt>
    <dgm:pt modelId="{6CEEF97A-6628-44D8-B45F-C0E6AD27CA91}" type="pres">
      <dgm:prSet presAssocID="{C5EB4585-7654-40E5-8305-3570835C09BE}" presName="childText" presStyleLbl="bgAcc1" presStyleIdx="1" presStyleCnt="5" custScaleX="188801">
        <dgm:presLayoutVars>
          <dgm:bulletEnabled val="1"/>
        </dgm:presLayoutVars>
      </dgm:prSet>
      <dgm:spPr/>
      <dgm:t>
        <a:bodyPr/>
        <a:lstStyle/>
        <a:p>
          <a:endParaRPr lang="en-US"/>
        </a:p>
      </dgm:t>
    </dgm:pt>
    <dgm:pt modelId="{24E64EF3-A95D-4D36-B2F1-368B3F09CF4C}" type="pres">
      <dgm:prSet presAssocID="{1C4E5A03-664F-499B-AE53-461ED32D1B66}" presName="Name13" presStyleLbl="parChTrans1D2" presStyleIdx="2" presStyleCnt="5"/>
      <dgm:spPr/>
      <dgm:t>
        <a:bodyPr/>
        <a:lstStyle/>
        <a:p>
          <a:endParaRPr lang="en-US"/>
        </a:p>
      </dgm:t>
    </dgm:pt>
    <dgm:pt modelId="{37CF76D7-C67D-45BE-8CAF-EB7C5AE465BC}" type="pres">
      <dgm:prSet presAssocID="{FC1BF01E-2276-4B87-8060-8909D35CDB1C}" presName="childText" presStyleLbl="bgAcc1" presStyleIdx="2" presStyleCnt="5" custScaleX="188801">
        <dgm:presLayoutVars>
          <dgm:bulletEnabled val="1"/>
        </dgm:presLayoutVars>
      </dgm:prSet>
      <dgm:spPr/>
      <dgm:t>
        <a:bodyPr/>
        <a:lstStyle/>
        <a:p>
          <a:endParaRPr lang="en-US"/>
        </a:p>
      </dgm:t>
    </dgm:pt>
    <dgm:pt modelId="{B1974F90-ECF4-492C-9330-2D3C11F8D172}" type="pres">
      <dgm:prSet presAssocID="{BE918A12-E561-40A8-A957-457B7A27AD8D}" presName="Name13" presStyleLbl="parChTrans1D2" presStyleIdx="3" presStyleCnt="5"/>
      <dgm:spPr/>
      <dgm:t>
        <a:bodyPr/>
        <a:lstStyle/>
        <a:p>
          <a:endParaRPr lang="en-US"/>
        </a:p>
      </dgm:t>
    </dgm:pt>
    <dgm:pt modelId="{795AECF8-5E39-42BE-853A-A40B8A26A87A}" type="pres">
      <dgm:prSet presAssocID="{BC28818E-EAD5-4B08-9C44-9D6A849BC13C}" presName="childText" presStyleLbl="bgAcc1" presStyleIdx="3" presStyleCnt="5" custScaleX="188801">
        <dgm:presLayoutVars>
          <dgm:bulletEnabled val="1"/>
        </dgm:presLayoutVars>
      </dgm:prSet>
      <dgm:spPr/>
      <dgm:t>
        <a:bodyPr/>
        <a:lstStyle/>
        <a:p>
          <a:endParaRPr lang="en-US"/>
        </a:p>
      </dgm:t>
    </dgm:pt>
    <dgm:pt modelId="{D0D32EFF-ABAA-47E4-9540-81E52A733432}" type="pres">
      <dgm:prSet presAssocID="{C69C617D-1270-484D-9742-7E93BFE231C6}" presName="Name13" presStyleLbl="parChTrans1D2" presStyleIdx="4" presStyleCnt="5"/>
      <dgm:spPr/>
      <dgm:t>
        <a:bodyPr/>
        <a:lstStyle/>
        <a:p>
          <a:endParaRPr lang="en-US"/>
        </a:p>
      </dgm:t>
    </dgm:pt>
    <dgm:pt modelId="{E2C99CC9-E024-4202-8A39-9ADEF33CC4D5}" type="pres">
      <dgm:prSet presAssocID="{C1D1855F-7CC1-4977-B42C-1E1586D91B63}" presName="childText" presStyleLbl="bgAcc1" presStyleIdx="4" presStyleCnt="5" custScaleX="188788">
        <dgm:presLayoutVars>
          <dgm:bulletEnabled val="1"/>
        </dgm:presLayoutVars>
      </dgm:prSet>
      <dgm:spPr/>
      <dgm:t>
        <a:bodyPr/>
        <a:lstStyle/>
        <a:p>
          <a:endParaRPr lang="en-US"/>
        </a:p>
      </dgm:t>
    </dgm:pt>
  </dgm:ptLst>
  <dgm:cxnLst>
    <dgm:cxn modelId="{BF4678E2-B10D-45FB-9466-F05AFD855C62}" type="presOf" srcId="{BC28818E-EAD5-4B08-9C44-9D6A849BC13C}" destId="{795AECF8-5E39-42BE-853A-A40B8A26A87A}" srcOrd="0" destOrd="0" presId="urn:microsoft.com/office/officeart/2005/8/layout/hierarchy3"/>
    <dgm:cxn modelId="{8718F344-FEC0-45E5-8860-8EC2F1C8469F}" type="presOf" srcId="{C5EB4585-7654-40E5-8305-3570835C09BE}" destId="{6CEEF97A-6628-44D8-B45F-C0E6AD27CA91}" srcOrd="0" destOrd="0" presId="urn:microsoft.com/office/officeart/2005/8/layout/hierarchy3"/>
    <dgm:cxn modelId="{83304B1C-E532-42BA-A1B1-6C7BAB415629}" type="presOf" srcId="{BE918A12-E561-40A8-A957-457B7A27AD8D}" destId="{B1974F90-ECF4-492C-9330-2D3C11F8D172}" srcOrd="0" destOrd="0" presId="urn:microsoft.com/office/officeart/2005/8/layout/hierarchy3"/>
    <dgm:cxn modelId="{92314712-A969-423E-8108-9E3FCFBF9394}" type="presOf" srcId="{071D5D2B-BBE6-4E03-B53A-A50C8DE38603}" destId="{40C9CF4B-6B50-4EE5-8273-A093940C2F31}" srcOrd="0" destOrd="0" presId="urn:microsoft.com/office/officeart/2005/8/layout/hierarchy3"/>
    <dgm:cxn modelId="{31D89579-2B1A-4B4B-BE34-043288C6ECB2}" type="presOf" srcId="{FC1BF01E-2276-4B87-8060-8909D35CDB1C}" destId="{37CF76D7-C67D-45BE-8CAF-EB7C5AE465BC}" srcOrd="0" destOrd="0" presId="urn:microsoft.com/office/officeart/2005/8/layout/hierarchy3"/>
    <dgm:cxn modelId="{F6D5743F-5AA4-4A2F-8AA3-9337A7510DAC}" type="presOf" srcId="{155432A8-5E0E-4016-9404-3EE3D10CAFC8}" destId="{D771F2B3-8A92-470A-A264-59DA6CAEB192}" srcOrd="0" destOrd="0" presId="urn:microsoft.com/office/officeart/2005/8/layout/hierarchy3"/>
    <dgm:cxn modelId="{D6E05405-C33D-424B-8A30-487F8BABF240}" srcId="{7A36E072-98EB-4DF0-86DA-DCBE5ED4C5BF}" destId="{613F8C81-6317-46B3-A46C-79C4C30F3865}" srcOrd="0" destOrd="0" parTransId="{155432A8-5E0E-4016-9404-3EE3D10CAFC8}" sibTransId="{5AF882CA-CD9A-4FA6-BE9A-CDD603F6C689}"/>
    <dgm:cxn modelId="{538A8503-A146-4DEB-8D76-D5405BC5E5DF}" type="presOf" srcId="{C69C617D-1270-484D-9742-7E93BFE231C6}" destId="{D0D32EFF-ABAA-47E4-9540-81E52A733432}" srcOrd="0" destOrd="0" presId="urn:microsoft.com/office/officeart/2005/8/layout/hierarchy3"/>
    <dgm:cxn modelId="{A34D558A-9CC3-4AFD-A05C-179C513AB707}" srcId="{53BFD637-27DD-4C53-87B8-95DC18ABF460}" destId="{7A36E072-98EB-4DF0-86DA-DCBE5ED4C5BF}" srcOrd="0" destOrd="0" parTransId="{9F13FEFF-2FA3-4523-ABB0-470F1B069D46}" sibTransId="{1E94E39D-9A4E-4E79-87B4-75C1091FC723}"/>
    <dgm:cxn modelId="{766CCE4D-A477-48CB-B3B4-BB83B9983A68}" type="presOf" srcId="{53BFD637-27DD-4C53-87B8-95DC18ABF460}" destId="{5A649648-D0AE-4BE2-8AF9-E61577CA4DB8}" srcOrd="0" destOrd="0" presId="urn:microsoft.com/office/officeart/2005/8/layout/hierarchy3"/>
    <dgm:cxn modelId="{C7D4D6BF-E0F7-432B-9003-CCE7AFEA8BA6}" type="presOf" srcId="{613F8C81-6317-46B3-A46C-79C4C30F3865}" destId="{19D60249-8B8E-401E-98FE-B0A3328DB27D}" srcOrd="0" destOrd="0" presId="urn:microsoft.com/office/officeart/2005/8/layout/hierarchy3"/>
    <dgm:cxn modelId="{CA91BF67-F2C5-4E92-AC20-89F85B33E728}" type="presOf" srcId="{7A36E072-98EB-4DF0-86DA-DCBE5ED4C5BF}" destId="{7F6B2BA4-7D95-4EFD-8351-7A360B6E4CC6}" srcOrd="0" destOrd="0" presId="urn:microsoft.com/office/officeart/2005/8/layout/hierarchy3"/>
    <dgm:cxn modelId="{8993FF12-91C3-4C0E-BC98-3916A8CB1F98}" srcId="{7A36E072-98EB-4DF0-86DA-DCBE5ED4C5BF}" destId="{FC1BF01E-2276-4B87-8060-8909D35CDB1C}" srcOrd="2" destOrd="0" parTransId="{1C4E5A03-664F-499B-AE53-461ED32D1B66}" sibTransId="{2C48C333-7DC5-4E68-85D6-4AF9EB682866}"/>
    <dgm:cxn modelId="{93001B6E-9A6B-49B0-9147-C06D765354BB}" type="presOf" srcId="{C1D1855F-7CC1-4977-B42C-1E1586D91B63}" destId="{E2C99CC9-E024-4202-8A39-9ADEF33CC4D5}" srcOrd="0" destOrd="0" presId="urn:microsoft.com/office/officeart/2005/8/layout/hierarchy3"/>
    <dgm:cxn modelId="{7EDDC445-D740-4F58-9868-F76CA0FF9CA3}" type="presOf" srcId="{1C4E5A03-664F-499B-AE53-461ED32D1B66}" destId="{24E64EF3-A95D-4D36-B2F1-368B3F09CF4C}" srcOrd="0" destOrd="0" presId="urn:microsoft.com/office/officeart/2005/8/layout/hierarchy3"/>
    <dgm:cxn modelId="{21A3D259-F91E-4999-8FA0-9D008A1205E2}" srcId="{7A36E072-98EB-4DF0-86DA-DCBE5ED4C5BF}" destId="{C1D1855F-7CC1-4977-B42C-1E1586D91B63}" srcOrd="4" destOrd="0" parTransId="{C69C617D-1270-484D-9742-7E93BFE231C6}" sibTransId="{CE4599DA-DB71-4E8A-99B8-83234D60F141}"/>
    <dgm:cxn modelId="{8FBFDCE5-D6DB-4199-8B75-1A1C8089CB40}" srcId="{7A36E072-98EB-4DF0-86DA-DCBE5ED4C5BF}" destId="{C5EB4585-7654-40E5-8305-3570835C09BE}" srcOrd="1" destOrd="0" parTransId="{071D5D2B-BBE6-4E03-B53A-A50C8DE38603}" sibTransId="{8F0346E0-48BA-4CC8-AA6D-EC8724B3109D}"/>
    <dgm:cxn modelId="{A56341FE-4067-4486-8465-FD14488985C9}" type="presOf" srcId="{7A36E072-98EB-4DF0-86DA-DCBE5ED4C5BF}" destId="{AE8D48FC-893C-4144-B178-E09C4D9DD18B}" srcOrd="1" destOrd="0" presId="urn:microsoft.com/office/officeart/2005/8/layout/hierarchy3"/>
    <dgm:cxn modelId="{D6D6DAB1-827C-42C3-841D-283BBE986B8B}" srcId="{7A36E072-98EB-4DF0-86DA-DCBE5ED4C5BF}" destId="{BC28818E-EAD5-4B08-9C44-9D6A849BC13C}" srcOrd="3" destOrd="0" parTransId="{BE918A12-E561-40A8-A957-457B7A27AD8D}" sibTransId="{C6DEC61F-933A-4A37-907D-C9E15F5B7262}"/>
    <dgm:cxn modelId="{BAF7A015-A539-4637-8384-6415700C29A9}" type="presParOf" srcId="{5A649648-D0AE-4BE2-8AF9-E61577CA4DB8}" destId="{EB6209C4-9D0E-41F5-AB38-913F166AB090}" srcOrd="0" destOrd="0" presId="urn:microsoft.com/office/officeart/2005/8/layout/hierarchy3"/>
    <dgm:cxn modelId="{7C1A15D9-1D5C-49D9-BAC8-1E6906613875}" type="presParOf" srcId="{EB6209C4-9D0E-41F5-AB38-913F166AB090}" destId="{6A1353C4-DE6D-4FB6-A24F-B9A9FCB90227}" srcOrd="0" destOrd="0" presId="urn:microsoft.com/office/officeart/2005/8/layout/hierarchy3"/>
    <dgm:cxn modelId="{24C30440-6D93-4951-BF58-6A7E1002645C}" type="presParOf" srcId="{6A1353C4-DE6D-4FB6-A24F-B9A9FCB90227}" destId="{7F6B2BA4-7D95-4EFD-8351-7A360B6E4CC6}" srcOrd="0" destOrd="0" presId="urn:microsoft.com/office/officeart/2005/8/layout/hierarchy3"/>
    <dgm:cxn modelId="{70167FEC-7A00-470C-B83A-6E96C44D8540}" type="presParOf" srcId="{6A1353C4-DE6D-4FB6-A24F-B9A9FCB90227}" destId="{AE8D48FC-893C-4144-B178-E09C4D9DD18B}" srcOrd="1" destOrd="0" presId="urn:microsoft.com/office/officeart/2005/8/layout/hierarchy3"/>
    <dgm:cxn modelId="{31E3BC0F-D5E5-41A6-9D9E-B6996A2F3AA4}" type="presParOf" srcId="{EB6209C4-9D0E-41F5-AB38-913F166AB090}" destId="{D6A6C673-F520-410B-B338-6EA49169EB63}" srcOrd="1" destOrd="0" presId="urn:microsoft.com/office/officeart/2005/8/layout/hierarchy3"/>
    <dgm:cxn modelId="{E5BCA1DE-1884-4903-B852-0FAE296AE0E1}" type="presParOf" srcId="{D6A6C673-F520-410B-B338-6EA49169EB63}" destId="{D771F2B3-8A92-470A-A264-59DA6CAEB192}" srcOrd="0" destOrd="0" presId="urn:microsoft.com/office/officeart/2005/8/layout/hierarchy3"/>
    <dgm:cxn modelId="{0B118019-436A-4A91-807E-7FC889C6DB10}" type="presParOf" srcId="{D6A6C673-F520-410B-B338-6EA49169EB63}" destId="{19D60249-8B8E-401E-98FE-B0A3328DB27D}" srcOrd="1" destOrd="0" presId="urn:microsoft.com/office/officeart/2005/8/layout/hierarchy3"/>
    <dgm:cxn modelId="{23B36AB1-F3AB-4D11-821D-5F8F40CC8DAE}" type="presParOf" srcId="{D6A6C673-F520-410B-B338-6EA49169EB63}" destId="{40C9CF4B-6B50-4EE5-8273-A093940C2F31}" srcOrd="2" destOrd="0" presId="urn:microsoft.com/office/officeart/2005/8/layout/hierarchy3"/>
    <dgm:cxn modelId="{98E11B76-282E-4489-ABF5-2124B62EC1F0}" type="presParOf" srcId="{D6A6C673-F520-410B-B338-6EA49169EB63}" destId="{6CEEF97A-6628-44D8-B45F-C0E6AD27CA91}" srcOrd="3" destOrd="0" presId="urn:microsoft.com/office/officeart/2005/8/layout/hierarchy3"/>
    <dgm:cxn modelId="{0D29399E-EEC0-4A73-9FDF-A21B35ACC3FF}" type="presParOf" srcId="{D6A6C673-F520-410B-B338-6EA49169EB63}" destId="{24E64EF3-A95D-4D36-B2F1-368B3F09CF4C}" srcOrd="4" destOrd="0" presId="urn:microsoft.com/office/officeart/2005/8/layout/hierarchy3"/>
    <dgm:cxn modelId="{9BDE33AF-E6A8-4911-8853-C41014C7263F}" type="presParOf" srcId="{D6A6C673-F520-410B-B338-6EA49169EB63}" destId="{37CF76D7-C67D-45BE-8CAF-EB7C5AE465BC}" srcOrd="5" destOrd="0" presId="urn:microsoft.com/office/officeart/2005/8/layout/hierarchy3"/>
    <dgm:cxn modelId="{AA3EAF7C-5B7E-4A76-B4B7-BF4B16F6B6FF}" type="presParOf" srcId="{D6A6C673-F520-410B-B338-6EA49169EB63}" destId="{B1974F90-ECF4-492C-9330-2D3C11F8D172}" srcOrd="6" destOrd="0" presId="urn:microsoft.com/office/officeart/2005/8/layout/hierarchy3"/>
    <dgm:cxn modelId="{9CF28E28-D7AB-4117-A2DF-2A064B4D8526}" type="presParOf" srcId="{D6A6C673-F520-410B-B338-6EA49169EB63}" destId="{795AECF8-5E39-42BE-853A-A40B8A26A87A}" srcOrd="7" destOrd="0" presId="urn:microsoft.com/office/officeart/2005/8/layout/hierarchy3"/>
    <dgm:cxn modelId="{B729118A-3F0F-48E7-853D-4A5F7D3F8A1F}" type="presParOf" srcId="{D6A6C673-F520-410B-B338-6EA49169EB63}" destId="{D0D32EFF-ABAA-47E4-9540-81E52A733432}" srcOrd="8" destOrd="0" presId="urn:microsoft.com/office/officeart/2005/8/layout/hierarchy3"/>
    <dgm:cxn modelId="{D004DE26-E47C-4F52-B80B-CCD8F87BB57A}" type="presParOf" srcId="{D6A6C673-F520-410B-B338-6EA49169EB63}" destId="{E2C99CC9-E024-4202-8A39-9ADEF33CC4D5}" srcOrd="9" destOrd="0" presId="urn:microsoft.com/office/officeart/2005/8/layout/hierarchy3"/>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F6B2BA4-7D95-4EFD-8351-7A360B6E4CC6}">
      <dsp:nvSpPr>
        <dsp:cNvPr id="0" name=""/>
        <dsp:cNvSpPr/>
      </dsp:nvSpPr>
      <dsp:spPr>
        <a:xfrm>
          <a:off x="272229" y="0"/>
          <a:ext cx="2383897" cy="662956"/>
        </a:xfrm>
        <a:prstGeom prst="roundRect">
          <a:avLst>
            <a:gd name="adj" fmla="val 1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en-US" sz="1400" kern="1200" dirty="0" smtClean="0"/>
            <a:t>V&amp;V Standards Committee in Computational Modeling and Simulation</a:t>
          </a:r>
          <a:endParaRPr lang="en-US" sz="1400" kern="1200" dirty="0"/>
        </a:p>
      </dsp:txBody>
      <dsp:txXfrm>
        <a:off x="272229" y="0"/>
        <a:ext cx="2383897" cy="662956"/>
      </dsp:txXfrm>
    </dsp:sp>
    <dsp:sp modelId="{D771F2B3-8A92-470A-A264-59DA6CAEB192}">
      <dsp:nvSpPr>
        <dsp:cNvPr id="0" name=""/>
        <dsp:cNvSpPr/>
      </dsp:nvSpPr>
      <dsp:spPr>
        <a:xfrm>
          <a:off x="510619" y="662956"/>
          <a:ext cx="238389" cy="499063"/>
        </a:xfrm>
        <a:custGeom>
          <a:avLst/>
          <a:gdLst/>
          <a:ahLst/>
          <a:cxnLst/>
          <a:rect l="0" t="0" r="0" b="0"/>
          <a:pathLst>
            <a:path>
              <a:moveTo>
                <a:pt x="0" y="0"/>
              </a:moveTo>
              <a:lnTo>
                <a:pt x="0" y="499063"/>
              </a:lnTo>
              <a:lnTo>
                <a:pt x="238389" y="499063"/>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9D60249-8B8E-401E-98FE-B0A3328DB27D}">
      <dsp:nvSpPr>
        <dsp:cNvPr id="0" name=""/>
        <dsp:cNvSpPr/>
      </dsp:nvSpPr>
      <dsp:spPr>
        <a:xfrm>
          <a:off x="749008" y="830541"/>
          <a:ext cx="2002668" cy="662956"/>
        </a:xfrm>
        <a:prstGeom prst="roundRect">
          <a:avLst>
            <a:gd name="adj" fmla="val 10000"/>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en-US" sz="1100" b="1" kern="1200" dirty="0" smtClean="0"/>
            <a:t>V&amp;V 10</a:t>
          </a:r>
          <a:r>
            <a:rPr lang="en-US" sz="1100" kern="1200" dirty="0" smtClean="0"/>
            <a:t> - Verification and Validation in Computational Solid Mechanics</a:t>
          </a:r>
          <a:endParaRPr lang="en-US" sz="1100" kern="1200" dirty="0"/>
        </a:p>
      </dsp:txBody>
      <dsp:txXfrm>
        <a:off x="749008" y="830541"/>
        <a:ext cx="2002668" cy="662956"/>
      </dsp:txXfrm>
    </dsp:sp>
    <dsp:sp modelId="{40C9CF4B-6B50-4EE5-8273-A093940C2F31}">
      <dsp:nvSpPr>
        <dsp:cNvPr id="0" name=""/>
        <dsp:cNvSpPr/>
      </dsp:nvSpPr>
      <dsp:spPr>
        <a:xfrm>
          <a:off x="510619" y="662956"/>
          <a:ext cx="238389" cy="1327758"/>
        </a:xfrm>
        <a:custGeom>
          <a:avLst/>
          <a:gdLst/>
          <a:ahLst/>
          <a:cxnLst/>
          <a:rect l="0" t="0" r="0" b="0"/>
          <a:pathLst>
            <a:path>
              <a:moveTo>
                <a:pt x="0" y="0"/>
              </a:moveTo>
              <a:lnTo>
                <a:pt x="0" y="1327758"/>
              </a:lnTo>
              <a:lnTo>
                <a:pt x="238389" y="1327758"/>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CEEF97A-6628-44D8-B45F-C0E6AD27CA91}">
      <dsp:nvSpPr>
        <dsp:cNvPr id="0" name=""/>
        <dsp:cNvSpPr/>
      </dsp:nvSpPr>
      <dsp:spPr>
        <a:xfrm>
          <a:off x="749008" y="1659236"/>
          <a:ext cx="2002668" cy="662956"/>
        </a:xfrm>
        <a:prstGeom prst="roundRect">
          <a:avLst>
            <a:gd name="adj" fmla="val 10000"/>
          </a:avLst>
        </a:prstGeom>
        <a:solidFill>
          <a:schemeClr val="lt1">
            <a:alpha val="90000"/>
            <a:hueOff val="0"/>
            <a:satOff val="0"/>
            <a:lumOff val="0"/>
            <a:alphaOff val="0"/>
          </a:schemeClr>
        </a:solidFill>
        <a:ln w="9525" cap="flat" cmpd="sng" algn="ctr">
          <a:solidFill>
            <a:schemeClr val="accent2"/>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en-US" sz="1100" b="1" kern="1200" dirty="0" smtClean="0"/>
            <a:t>V&amp;V 20</a:t>
          </a:r>
          <a:r>
            <a:rPr lang="en-US" sz="1100" kern="1200" dirty="0" smtClean="0"/>
            <a:t> - Verification and Validation in Computational Fluid Dynamics and Heat Transfer</a:t>
          </a:r>
          <a:endParaRPr lang="en-US" sz="1100" kern="1200" dirty="0"/>
        </a:p>
      </dsp:txBody>
      <dsp:txXfrm>
        <a:off x="749008" y="1659236"/>
        <a:ext cx="2002668" cy="662956"/>
      </dsp:txXfrm>
    </dsp:sp>
    <dsp:sp modelId="{24E64EF3-A95D-4D36-B2F1-368B3F09CF4C}">
      <dsp:nvSpPr>
        <dsp:cNvPr id="0" name=""/>
        <dsp:cNvSpPr/>
      </dsp:nvSpPr>
      <dsp:spPr>
        <a:xfrm>
          <a:off x="510619" y="662956"/>
          <a:ext cx="238389" cy="2156453"/>
        </a:xfrm>
        <a:custGeom>
          <a:avLst/>
          <a:gdLst/>
          <a:ahLst/>
          <a:cxnLst/>
          <a:rect l="0" t="0" r="0" b="0"/>
          <a:pathLst>
            <a:path>
              <a:moveTo>
                <a:pt x="0" y="0"/>
              </a:moveTo>
              <a:lnTo>
                <a:pt x="0" y="2156453"/>
              </a:lnTo>
              <a:lnTo>
                <a:pt x="238389" y="2156453"/>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7CF76D7-C67D-45BE-8CAF-EB7C5AE465BC}">
      <dsp:nvSpPr>
        <dsp:cNvPr id="0" name=""/>
        <dsp:cNvSpPr/>
      </dsp:nvSpPr>
      <dsp:spPr>
        <a:xfrm>
          <a:off x="749008" y="2487932"/>
          <a:ext cx="2002668" cy="662956"/>
        </a:xfrm>
        <a:prstGeom prst="roundRect">
          <a:avLst>
            <a:gd name="adj" fmla="val 10000"/>
          </a:avLst>
        </a:prstGeom>
        <a:solidFill>
          <a:schemeClr val="lt1">
            <a:alpha val="90000"/>
            <a:hueOff val="0"/>
            <a:satOff val="0"/>
            <a:lumOff val="0"/>
            <a:alphaOff val="0"/>
          </a:schemeClr>
        </a:solidFill>
        <a:ln w="9525" cap="flat" cmpd="sng" algn="ctr">
          <a:solidFill>
            <a:schemeClr val="accent2"/>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en-US" sz="1100" b="1" kern="1200" dirty="0" smtClean="0"/>
            <a:t>V&amp;V 30</a:t>
          </a:r>
          <a:r>
            <a:rPr lang="en-US" sz="1100" kern="1200" dirty="0" smtClean="0"/>
            <a:t> - Verification and Validation in Computational Simulation of Nuclear System Thermal Fluids Behavior</a:t>
          </a:r>
          <a:endParaRPr lang="en-US" sz="1100" kern="1200" dirty="0"/>
        </a:p>
      </dsp:txBody>
      <dsp:txXfrm>
        <a:off x="749008" y="2487932"/>
        <a:ext cx="2002668" cy="662956"/>
      </dsp:txXfrm>
    </dsp:sp>
    <dsp:sp modelId="{B1974F90-ECF4-492C-9330-2D3C11F8D172}">
      <dsp:nvSpPr>
        <dsp:cNvPr id="0" name=""/>
        <dsp:cNvSpPr/>
      </dsp:nvSpPr>
      <dsp:spPr>
        <a:xfrm>
          <a:off x="510619" y="662956"/>
          <a:ext cx="238389" cy="2985149"/>
        </a:xfrm>
        <a:custGeom>
          <a:avLst/>
          <a:gdLst/>
          <a:ahLst/>
          <a:cxnLst/>
          <a:rect l="0" t="0" r="0" b="0"/>
          <a:pathLst>
            <a:path>
              <a:moveTo>
                <a:pt x="0" y="0"/>
              </a:moveTo>
              <a:lnTo>
                <a:pt x="0" y="2985149"/>
              </a:lnTo>
              <a:lnTo>
                <a:pt x="238389" y="2985149"/>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95AECF8-5E39-42BE-853A-A40B8A26A87A}">
      <dsp:nvSpPr>
        <dsp:cNvPr id="0" name=""/>
        <dsp:cNvSpPr/>
      </dsp:nvSpPr>
      <dsp:spPr>
        <a:xfrm>
          <a:off x="749008" y="3316627"/>
          <a:ext cx="2002668" cy="662956"/>
        </a:xfrm>
        <a:prstGeom prst="roundRect">
          <a:avLst>
            <a:gd name="adj" fmla="val 10000"/>
          </a:avLst>
        </a:prstGeom>
        <a:solidFill>
          <a:schemeClr val="lt1">
            <a:alpha val="90000"/>
            <a:hueOff val="0"/>
            <a:satOff val="0"/>
            <a:lumOff val="0"/>
            <a:alphaOff val="0"/>
          </a:schemeClr>
        </a:solidFill>
        <a:ln w="9525" cap="flat" cmpd="sng" algn="ctr">
          <a:solidFill>
            <a:schemeClr val="accent2"/>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en-US" sz="1100" b="1" kern="1200" baseline="0" dirty="0" smtClean="0"/>
            <a:t>V&amp;V 40</a:t>
          </a:r>
          <a:r>
            <a:rPr lang="en-US" sz="1100" b="0" kern="1200" baseline="0" dirty="0" smtClean="0"/>
            <a:t> - Verification and Validation in Computational Modeling of Medical Devices</a:t>
          </a:r>
          <a:endParaRPr lang="en-US" sz="1100" b="0" kern="1200" baseline="0" dirty="0"/>
        </a:p>
      </dsp:txBody>
      <dsp:txXfrm>
        <a:off x="749008" y="3316627"/>
        <a:ext cx="2002668" cy="662956"/>
      </dsp:txXfrm>
    </dsp:sp>
    <dsp:sp modelId="{D0D32EFF-ABAA-47E4-9540-81E52A733432}">
      <dsp:nvSpPr>
        <dsp:cNvPr id="0" name=""/>
        <dsp:cNvSpPr/>
      </dsp:nvSpPr>
      <dsp:spPr>
        <a:xfrm>
          <a:off x="510619" y="662956"/>
          <a:ext cx="238389" cy="3813844"/>
        </a:xfrm>
        <a:custGeom>
          <a:avLst/>
          <a:gdLst/>
          <a:ahLst/>
          <a:cxnLst/>
          <a:rect l="0" t="0" r="0" b="0"/>
          <a:pathLst>
            <a:path>
              <a:moveTo>
                <a:pt x="0" y="0"/>
              </a:moveTo>
              <a:lnTo>
                <a:pt x="0" y="3813844"/>
              </a:lnTo>
              <a:lnTo>
                <a:pt x="238389" y="3813844"/>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2C99CC9-E024-4202-8A39-9ADEF33CC4D5}">
      <dsp:nvSpPr>
        <dsp:cNvPr id="0" name=""/>
        <dsp:cNvSpPr/>
      </dsp:nvSpPr>
      <dsp:spPr>
        <a:xfrm>
          <a:off x="749008" y="4145322"/>
          <a:ext cx="2002530" cy="662956"/>
        </a:xfrm>
        <a:prstGeom prst="roundRect">
          <a:avLst>
            <a:gd name="adj" fmla="val 10000"/>
          </a:avLst>
        </a:prstGeom>
        <a:solidFill>
          <a:schemeClr val="lt1">
            <a:alpha val="90000"/>
            <a:hueOff val="0"/>
            <a:satOff val="0"/>
            <a:lumOff val="0"/>
            <a:alphaOff val="0"/>
          </a:schemeClr>
        </a:soli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en-US" sz="1100" b="1" kern="1200" baseline="0" dirty="0" smtClean="0"/>
            <a:t>V&amp;V 50</a:t>
          </a:r>
          <a:r>
            <a:rPr lang="en-US" sz="1100" b="0" kern="1200" baseline="0" dirty="0" smtClean="0"/>
            <a:t> - Verification and Validation of Computational Modeling for Advanced Manufacturing</a:t>
          </a:r>
          <a:endParaRPr lang="en-US" sz="1100" b="0" kern="1200" baseline="0" dirty="0"/>
        </a:p>
      </dsp:txBody>
      <dsp:txXfrm>
        <a:off x="749008" y="4145322"/>
        <a:ext cx="2002530" cy="662956"/>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F6B2BA4-7D95-4EFD-8351-7A360B6E4CC6}">
      <dsp:nvSpPr>
        <dsp:cNvPr id="0" name=""/>
        <dsp:cNvSpPr/>
      </dsp:nvSpPr>
      <dsp:spPr>
        <a:xfrm>
          <a:off x="272229" y="0"/>
          <a:ext cx="2383897" cy="662956"/>
        </a:xfrm>
        <a:prstGeom prst="roundRect">
          <a:avLst>
            <a:gd name="adj" fmla="val 1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en-US" sz="1400" kern="1200" dirty="0" smtClean="0"/>
            <a:t>V&amp;V Standards Committee in Computational Modeling and Simulation</a:t>
          </a:r>
          <a:endParaRPr lang="en-US" sz="1400" kern="1200" dirty="0"/>
        </a:p>
      </dsp:txBody>
      <dsp:txXfrm>
        <a:off x="272229" y="0"/>
        <a:ext cx="2383897" cy="662956"/>
      </dsp:txXfrm>
    </dsp:sp>
    <dsp:sp modelId="{D771F2B3-8A92-470A-A264-59DA6CAEB192}">
      <dsp:nvSpPr>
        <dsp:cNvPr id="0" name=""/>
        <dsp:cNvSpPr/>
      </dsp:nvSpPr>
      <dsp:spPr>
        <a:xfrm>
          <a:off x="510619" y="662956"/>
          <a:ext cx="238389" cy="499063"/>
        </a:xfrm>
        <a:custGeom>
          <a:avLst/>
          <a:gdLst/>
          <a:ahLst/>
          <a:cxnLst/>
          <a:rect l="0" t="0" r="0" b="0"/>
          <a:pathLst>
            <a:path>
              <a:moveTo>
                <a:pt x="0" y="0"/>
              </a:moveTo>
              <a:lnTo>
                <a:pt x="0" y="499063"/>
              </a:lnTo>
              <a:lnTo>
                <a:pt x="238389" y="499063"/>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9D60249-8B8E-401E-98FE-B0A3328DB27D}">
      <dsp:nvSpPr>
        <dsp:cNvPr id="0" name=""/>
        <dsp:cNvSpPr/>
      </dsp:nvSpPr>
      <dsp:spPr>
        <a:xfrm>
          <a:off x="749008" y="830541"/>
          <a:ext cx="2002668" cy="662956"/>
        </a:xfrm>
        <a:prstGeom prst="roundRect">
          <a:avLst>
            <a:gd name="adj" fmla="val 10000"/>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en-US" sz="1100" b="1" kern="1200" dirty="0" smtClean="0"/>
            <a:t>V&amp;V 10</a:t>
          </a:r>
          <a:r>
            <a:rPr lang="en-US" sz="1100" kern="1200" dirty="0" smtClean="0"/>
            <a:t> - Verification and Validation in Computational Solid Mechanics</a:t>
          </a:r>
          <a:endParaRPr lang="en-US" sz="1100" kern="1200" dirty="0"/>
        </a:p>
      </dsp:txBody>
      <dsp:txXfrm>
        <a:off x="749008" y="830541"/>
        <a:ext cx="2002668" cy="662956"/>
      </dsp:txXfrm>
    </dsp:sp>
    <dsp:sp modelId="{40C9CF4B-6B50-4EE5-8273-A093940C2F31}">
      <dsp:nvSpPr>
        <dsp:cNvPr id="0" name=""/>
        <dsp:cNvSpPr/>
      </dsp:nvSpPr>
      <dsp:spPr>
        <a:xfrm>
          <a:off x="510619" y="662956"/>
          <a:ext cx="238389" cy="1327758"/>
        </a:xfrm>
        <a:custGeom>
          <a:avLst/>
          <a:gdLst/>
          <a:ahLst/>
          <a:cxnLst/>
          <a:rect l="0" t="0" r="0" b="0"/>
          <a:pathLst>
            <a:path>
              <a:moveTo>
                <a:pt x="0" y="0"/>
              </a:moveTo>
              <a:lnTo>
                <a:pt x="0" y="1327758"/>
              </a:lnTo>
              <a:lnTo>
                <a:pt x="238389" y="1327758"/>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CEEF97A-6628-44D8-B45F-C0E6AD27CA91}">
      <dsp:nvSpPr>
        <dsp:cNvPr id="0" name=""/>
        <dsp:cNvSpPr/>
      </dsp:nvSpPr>
      <dsp:spPr>
        <a:xfrm>
          <a:off x="749008" y="1659236"/>
          <a:ext cx="2002668" cy="662956"/>
        </a:xfrm>
        <a:prstGeom prst="roundRect">
          <a:avLst>
            <a:gd name="adj" fmla="val 10000"/>
          </a:avLst>
        </a:prstGeom>
        <a:solidFill>
          <a:schemeClr val="lt1">
            <a:alpha val="90000"/>
            <a:hueOff val="0"/>
            <a:satOff val="0"/>
            <a:lumOff val="0"/>
            <a:alphaOff val="0"/>
          </a:schemeClr>
        </a:solidFill>
        <a:ln w="9525" cap="flat" cmpd="sng" algn="ctr">
          <a:solidFill>
            <a:schemeClr val="accent2"/>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en-US" sz="1100" b="1" kern="1200" dirty="0" smtClean="0"/>
            <a:t>V&amp;V 20</a:t>
          </a:r>
          <a:r>
            <a:rPr lang="en-US" sz="1100" kern="1200" dirty="0" smtClean="0"/>
            <a:t> - Verification and Validation in Computational Fluid Dynamics and Heat Transfer</a:t>
          </a:r>
          <a:endParaRPr lang="en-US" sz="1100" kern="1200" dirty="0"/>
        </a:p>
      </dsp:txBody>
      <dsp:txXfrm>
        <a:off x="749008" y="1659236"/>
        <a:ext cx="2002668" cy="662956"/>
      </dsp:txXfrm>
    </dsp:sp>
    <dsp:sp modelId="{24E64EF3-A95D-4D36-B2F1-368B3F09CF4C}">
      <dsp:nvSpPr>
        <dsp:cNvPr id="0" name=""/>
        <dsp:cNvSpPr/>
      </dsp:nvSpPr>
      <dsp:spPr>
        <a:xfrm>
          <a:off x="510619" y="662956"/>
          <a:ext cx="238389" cy="2156453"/>
        </a:xfrm>
        <a:custGeom>
          <a:avLst/>
          <a:gdLst/>
          <a:ahLst/>
          <a:cxnLst/>
          <a:rect l="0" t="0" r="0" b="0"/>
          <a:pathLst>
            <a:path>
              <a:moveTo>
                <a:pt x="0" y="0"/>
              </a:moveTo>
              <a:lnTo>
                <a:pt x="0" y="2156453"/>
              </a:lnTo>
              <a:lnTo>
                <a:pt x="238389" y="2156453"/>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7CF76D7-C67D-45BE-8CAF-EB7C5AE465BC}">
      <dsp:nvSpPr>
        <dsp:cNvPr id="0" name=""/>
        <dsp:cNvSpPr/>
      </dsp:nvSpPr>
      <dsp:spPr>
        <a:xfrm>
          <a:off x="749008" y="2487932"/>
          <a:ext cx="2002668" cy="662956"/>
        </a:xfrm>
        <a:prstGeom prst="roundRect">
          <a:avLst>
            <a:gd name="adj" fmla="val 10000"/>
          </a:avLst>
        </a:prstGeom>
        <a:solidFill>
          <a:schemeClr val="lt1">
            <a:alpha val="90000"/>
            <a:hueOff val="0"/>
            <a:satOff val="0"/>
            <a:lumOff val="0"/>
            <a:alphaOff val="0"/>
          </a:schemeClr>
        </a:solidFill>
        <a:ln w="9525" cap="flat" cmpd="sng" algn="ctr">
          <a:solidFill>
            <a:schemeClr val="accent2"/>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en-US" sz="1100" b="1" kern="1200" dirty="0" smtClean="0"/>
            <a:t>V&amp;V 30</a:t>
          </a:r>
          <a:r>
            <a:rPr lang="en-US" sz="1100" kern="1200" dirty="0" smtClean="0"/>
            <a:t> - Verification and Validation in Computational Simulation of Nuclear System Thermal Fluids Behavior</a:t>
          </a:r>
          <a:endParaRPr lang="en-US" sz="1100" kern="1200" dirty="0"/>
        </a:p>
      </dsp:txBody>
      <dsp:txXfrm>
        <a:off x="749008" y="2487932"/>
        <a:ext cx="2002668" cy="662956"/>
      </dsp:txXfrm>
    </dsp:sp>
    <dsp:sp modelId="{B1974F90-ECF4-492C-9330-2D3C11F8D172}">
      <dsp:nvSpPr>
        <dsp:cNvPr id="0" name=""/>
        <dsp:cNvSpPr/>
      </dsp:nvSpPr>
      <dsp:spPr>
        <a:xfrm>
          <a:off x="510619" y="662956"/>
          <a:ext cx="238389" cy="2985149"/>
        </a:xfrm>
        <a:custGeom>
          <a:avLst/>
          <a:gdLst/>
          <a:ahLst/>
          <a:cxnLst/>
          <a:rect l="0" t="0" r="0" b="0"/>
          <a:pathLst>
            <a:path>
              <a:moveTo>
                <a:pt x="0" y="0"/>
              </a:moveTo>
              <a:lnTo>
                <a:pt x="0" y="2985149"/>
              </a:lnTo>
              <a:lnTo>
                <a:pt x="238389" y="2985149"/>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95AECF8-5E39-42BE-853A-A40B8A26A87A}">
      <dsp:nvSpPr>
        <dsp:cNvPr id="0" name=""/>
        <dsp:cNvSpPr/>
      </dsp:nvSpPr>
      <dsp:spPr>
        <a:xfrm>
          <a:off x="749008" y="3316627"/>
          <a:ext cx="2002668" cy="662956"/>
        </a:xfrm>
        <a:prstGeom prst="roundRect">
          <a:avLst>
            <a:gd name="adj" fmla="val 10000"/>
          </a:avLst>
        </a:prstGeom>
        <a:solidFill>
          <a:srgbClr val="FFFF00">
            <a:alpha val="90000"/>
          </a:srgbClr>
        </a:solidFill>
        <a:ln w="9525" cap="flat" cmpd="sng" algn="ctr">
          <a:solidFill>
            <a:schemeClr val="accent2"/>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en-US" sz="1100" b="1" kern="1200" baseline="0" dirty="0" smtClean="0"/>
            <a:t>V&amp;V 40</a:t>
          </a:r>
          <a:r>
            <a:rPr lang="en-US" sz="1100" b="0" kern="1200" baseline="0" dirty="0" smtClean="0"/>
            <a:t> - Verification and Validation in Computational Modeling of Medical Devices</a:t>
          </a:r>
          <a:endParaRPr lang="en-US" sz="1100" b="0" kern="1200" baseline="0" dirty="0"/>
        </a:p>
      </dsp:txBody>
      <dsp:txXfrm>
        <a:off x="749008" y="3316627"/>
        <a:ext cx="2002668" cy="662956"/>
      </dsp:txXfrm>
    </dsp:sp>
    <dsp:sp modelId="{D0D32EFF-ABAA-47E4-9540-81E52A733432}">
      <dsp:nvSpPr>
        <dsp:cNvPr id="0" name=""/>
        <dsp:cNvSpPr/>
      </dsp:nvSpPr>
      <dsp:spPr>
        <a:xfrm>
          <a:off x="510619" y="662956"/>
          <a:ext cx="238389" cy="3813844"/>
        </a:xfrm>
        <a:custGeom>
          <a:avLst/>
          <a:gdLst/>
          <a:ahLst/>
          <a:cxnLst/>
          <a:rect l="0" t="0" r="0" b="0"/>
          <a:pathLst>
            <a:path>
              <a:moveTo>
                <a:pt x="0" y="0"/>
              </a:moveTo>
              <a:lnTo>
                <a:pt x="0" y="3813844"/>
              </a:lnTo>
              <a:lnTo>
                <a:pt x="238389" y="3813844"/>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2C99CC9-E024-4202-8A39-9ADEF33CC4D5}">
      <dsp:nvSpPr>
        <dsp:cNvPr id="0" name=""/>
        <dsp:cNvSpPr/>
      </dsp:nvSpPr>
      <dsp:spPr>
        <a:xfrm>
          <a:off x="749008" y="4145322"/>
          <a:ext cx="2002530" cy="662956"/>
        </a:xfrm>
        <a:prstGeom prst="roundRect">
          <a:avLst>
            <a:gd name="adj" fmla="val 10000"/>
          </a:avLst>
        </a:prstGeom>
        <a:solidFill>
          <a:schemeClr val="lt1">
            <a:alpha val="90000"/>
            <a:hueOff val="0"/>
            <a:satOff val="0"/>
            <a:lumOff val="0"/>
            <a:alphaOff val="0"/>
          </a:schemeClr>
        </a:soli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en-US" sz="1100" b="1" kern="1200" baseline="0" dirty="0" smtClean="0"/>
            <a:t>V&amp;V 50</a:t>
          </a:r>
          <a:r>
            <a:rPr lang="en-US" sz="1100" b="0" kern="1200" baseline="0" dirty="0" smtClean="0"/>
            <a:t> - Verification and Validation of Computational Modeling for Advanced Manufacturing</a:t>
          </a:r>
          <a:endParaRPr lang="en-US" sz="1100" b="0" kern="1200" baseline="0" dirty="0"/>
        </a:p>
      </dsp:txBody>
      <dsp:txXfrm>
        <a:off x="749008" y="4145322"/>
        <a:ext cx="2002530" cy="662956"/>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343601B-3D58-4329-847D-DD041423E025}" type="datetimeFigureOut">
              <a:rPr lang="en-US" smtClean="0"/>
              <a:pPr/>
              <a:t>5/21/2016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40740B2-F181-4FF9-A7C0-0741234CF9BF}" type="slidenum">
              <a:rPr lang="en-US" smtClean="0"/>
              <a:pPr/>
              <a:t>‹#›</a:t>
            </a:fld>
            <a:endParaRPr lang="en-US"/>
          </a:p>
        </p:txBody>
      </p:sp>
    </p:spTree>
    <p:extLst>
      <p:ext uri="{BB962C8B-B14F-4D97-AF65-F5344CB8AC3E}">
        <p14:creationId xmlns="" xmlns:p14="http://schemas.microsoft.com/office/powerpoint/2010/main" val="42125533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While there</a:t>
            </a:r>
            <a:r>
              <a:rPr lang="en-US" baseline="0" dirty="0" smtClean="0"/>
              <a:t> are lessons to be learned from each group, t</a:t>
            </a:r>
            <a:r>
              <a:rPr lang="en-US" dirty="0" smtClean="0"/>
              <a:t>his information</a:t>
            </a:r>
            <a:r>
              <a:rPr lang="en-US" baseline="0" dirty="0" smtClean="0"/>
              <a:t> could help to identify which community guideline or other material would be appropriate for a given </a:t>
            </a:r>
            <a:r>
              <a:rPr lang="en-US" baseline="0" smtClean="0"/>
              <a:t>V&amp;V activity</a:t>
            </a:r>
            <a:r>
              <a:rPr lang="en-US" baseline="0" smtClean="0"/>
              <a:t>. </a:t>
            </a:r>
            <a:endParaRPr lang="en-US" dirty="0"/>
          </a:p>
        </p:txBody>
      </p:sp>
      <p:sp>
        <p:nvSpPr>
          <p:cNvPr id="4" name="Slide Number Placeholder 3"/>
          <p:cNvSpPr>
            <a:spLocks noGrp="1"/>
          </p:cNvSpPr>
          <p:nvPr>
            <p:ph type="sldNum" sz="quarter" idx="10"/>
          </p:nvPr>
        </p:nvSpPr>
        <p:spPr/>
        <p:txBody>
          <a:bodyPr/>
          <a:lstStyle/>
          <a:p>
            <a:fld id="{D40740B2-F181-4FF9-A7C0-0741234CF9BF}" type="slidenum">
              <a:rPr lang="en-US" smtClean="0"/>
              <a:pPr/>
              <a:t>1</a:t>
            </a:fld>
            <a:endParaRPr lang="en-US"/>
          </a:p>
        </p:txBody>
      </p:sp>
    </p:spTree>
    <p:extLst>
      <p:ext uri="{BB962C8B-B14F-4D97-AF65-F5344CB8AC3E}">
        <p14:creationId xmlns="" xmlns:p14="http://schemas.microsoft.com/office/powerpoint/2010/main" val="35826169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Impetus for forming the </a:t>
            </a:r>
            <a:r>
              <a:rPr lang="en-US" b="0" dirty="0" smtClean="0"/>
              <a:t>group was that</a:t>
            </a:r>
            <a:r>
              <a:rPr lang="en-US" b="0" baseline="0" dirty="0" smtClean="0"/>
              <a:t> </a:t>
            </a:r>
            <a:r>
              <a:rPr lang="en-US" b="0" baseline="0" dirty="0" smtClean="0">
                <a:solidFill>
                  <a:srgbClr val="FF0000"/>
                </a:solidFill>
              </a:rPr>
              <a:t>in 2011/2012, the IMAG/MSM consortium observed that the models being developed within the MSM consortium were not being translated to the clinic.  Reasons for this include:</a:t>
            </a:r>
          </a:p>
          <a:p>
            <a:endParaRPr lang="en-US" baseline="0" dirty="0" smtClean="0"/>
          </a:p>
          <a:p>
            <a:pPr marL="171450" indent="-171450">
              <a:buFontTx/>
              <a:buChar char="-"/>
            </a:pPr>
            <a:r>
              <a:rPr lang="en-US" baseline="0" dirty="0" smtClean="0"/>
              <a:t>There was no unified standard/guideline for establishing the credibility of the model</a:t>
            </a:r>
          </a:p>
          <a:p>
            <a:pPr marL="171450" indent="-171450">
              <a:buFontTx/>
              <a:buChar char="-"/>
            </a:pPr>
            <a:r>
              <a:rPr lang="en-US" baseline="0" dirty="0" smtClean="0"/>
              <a:t>The researcher may not have been working directly with a clinician to collect model inputs, feedback, etc.</a:t>
            </a:r>
          </a:p>
          <a:p>
            <a:pPr marL="0" indent="0">
              <a:buFontTx/>
              <a:buNone/>
            </a:pPr>
            <a:endParaRPr lang="en-US" baseline="0" dirty="0" smtClean="0"/>
          </a:p>
          <a:p>
            <a:pPr marL="0" indent="0">
              <a:buFontTx/>
              <a:buNone/>
            </a:pPr>
            <a:r>
              <a:rPr lang="en-US" baseline="0" dirty="0" smtClean="0"/>
              <a:t>A variety of US government agencies are investing in biomedical/clinical research.  As an example, this slide shows a map of the National Centers for Biomedical Computing, which is a collection of government research centers funded by the NIH whose</a:t>
            </a:r>
            <a:r>
              <a:rPr lang="en-US" dirty="0" smtClean="0">
                <a:effectLst/>
              </a:rPr>
              <a:t> mission is to create innovative software programs and other tools that will enable the biomedical community to integrate, analyze, model, simulate, and share data on human health and disease.  </a:t>
            </a:r>
            <a:r>
              <a:rPr lang="en-US" baseline="0" dirty="0" smtClean="0"/>
              <a:t>But we can’t just hope that the software or the models make it to the clinic.  Thus, a need for a standard/guideline on how to </a:t>
            </a:r>
            <a:r>
              <a:rPr lang="en-US" b="0" baseline="0" dirty="0" smtClean="0"/>
              <a:t>translate</a:t>
            </a:r>
            <a:r>
              <a:rPr lang="en-US" baseline="0" dirty="0" smtClean="0"/>
              <a:t> a model to the clinic becomes clear.</a:t>
            </a:r>
          </a:p>
        </p:txBody>
      </p:sp>
      <p:sp>
        <p:nvSpPr>
          <p:cNvPr id="4" name="Slide Number Placeholder 3"/>
          <p:cNvSpPr>
            <a:spLocks noGrp="1"/>
          </p:cNvSpPr>
          <p:nvPr>
            <p:ph type="sldNum" sz="quarter" idx="10"/>
          </p:nvPr>
        </p:nvSpPr>
        <p:spPr/>
        <p:txBody>
          <a:bodyPr/>
          <a:lstStyle/>
          <a:p>
            <a:fld id="{D40740B2-F181-4FF9-A7C0-0741234CF9BF}" type="slidenum">
              <a:rPr lang="en-US" smtClean="0"/>
              <a:pPr/>
              <a:t>2</a:t>
            </a:fld>
            <a:endParaRPr lang="en-US"/>
          </a:p>
        </p:txBody>
      </p:sp>
    </p:spTree>
    <p:extLst>
      <p:ext uri="{BB962C8B-B14F-4D97-AF65-F5344CB8AC3E}">
        <p14:creationId xmlns="" xmlns:p14="http://schemas.microsoft.com/office/powerpoint/2010/main" val="42263145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we need to make researchers aware of the </a:t>
            </a:r>
            <a:r>
              <a:rPr lang="en-US" baseline="0" dirty="0" smtClean="0"/>
              <a:t>challenge and potential solutions to translating computational models to clinical practice.</a:t>
            </a:r>
            <a:endParaRPr lang="en-US" dirty="0"/>
          </a:p>
        </p:txBody>
      </p:sp>
      <p:sp>
        <p:nvSpPr>
          <p:cNvPr id="4" name="Slide Number Placeholder 3"/>
          <p:cNvSpPr>
            <a:spLocks noGrp="1"/>
          </p:cNvSpPr>
          <p:nvPr>
            <p:ph type="sldNum" sz="quarter" idx="10"/>
          </p:nvPr>
        </p:nvSpPr>
        <p:spPr/>
        <p:txBody>
          <a:bodyPr/>
          <a:lstStyle/>
          <a:p>
            <a:fld id="{D40740B2-F181-4FF9-A7C0-0741234CF9BF}" type="slidenum">
              <a:rPr lang="en-US" smtClean="0"/>
              <a:pPr/>
              <a:t>3</a:t>
            </a:fld>
            <a:endParaRPr lang="en-US"/>
          </a:p>
        </p:txBody>
      </p:sp>
    </p:spTree>
    <p:extLst>
      <p:ext uri="{BB962C8B-B14F-4D97-AF65-F5344CB8AC3E}">
        <p14:creationId xmlns="" xmlns:p14="http://schemas.microsoft.com/office/powerpoint/2010/main" val="36509414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CPMS group was established in early </a:t>
            </a:r>
            <a:r>
              <a:rPr lang="en-US" b="0" baseline="0" dirty="0" smtClean="0"/>
              <a:t>2013</a:t>
            </a:r>
            <a:r>
              <a:rPr lang="en-US" baseline="0" dirty="0" smtClean="0"/>
              <a:t> under the auspices of IMAG and the MSM </a:t>
            </a:r>
            <a:r>
              <a:rPr lang="en-US" b="0" baseline="0" dirty="0" smtClean="0"/>
              <a:t>Consortium to develop and disseminate a unified credible practice guidelines across all areas biomedical applications.</a:t>
            </a:r>
          </a:p>
          <a:p>
            <a:endParaRPr lang="en-US" baseline="0" dirty="0" smtClean="0"/>
          </a:p>
          <a:p>
            <a:r>
              <a:rPr lang="en-US" baseline="0" dirty="0" smtClean="0"/>
              <a:t>IMAG = Interagency Modeling and Analysis Group.  Formed in 2003, it is an </a:t>
            </a:r>
            <a:r>
              <a:rPr lang="en-US" u="sng" baseline="0" dirty="0" smtClean="0"/>
              <a:t>interagency</a:t>
            </a:r>
            <a:r>
              <a:rPr lang="en-US" baseline="0" dirty="0" smtClean="0"/>
              <a:t> group because the 10 </a:t>
            </a:r>
            <a:r>
              <a:rPr lang="en-US" baseline="0" dirty="0" err="1" smtClean="0"/>
              <a:t>diff’t</a:t>
            </a:r>
            <a:r>
              <a:rPr lang="en-US" baseline="0" dirty="0" smtClean="0"/>
              <a:t> government agencies shown in the box are members that can potentially fund trans-agency research that has the potential for broad impact in the research community.</a:t>
            </a:r>
          </a:p>
          <a:p>
            <a:endParaRPr lang="en-US" baseline="0" dirty="0" smtClean="0"/>
          </a:p>
          <a:p>
            <a:r>
              <a:rPr lang="en-US" baseline="0" dirty="0" smtClean="0"/>
              <a:t>MSM = </a:t>
            </a:r>
            <a:r>
              <a:rPr lang="en-US" baseline="0" dirty="0" err="1" smtClean="0"/>
              <a:t>Multiscale</a:t>
            </a:r>
            <a:r>
              <a:rPr lang="en-US" baseline="0" dirty="0" smtClean="0"/>
              <a:t> Modeling Consortium.  IMAG realized very early on that single-scale models would have limited in their impact.  Therefore, the MSM was formed in 2006 to grow the field of </a:t>
            </a:r>
            <a:r>
              <a:rPr lang="en-US" baseline="0" dirty="0" err="1" smtClean="0"/>
              <a:t>multiscale</a:t>
            </a:r>
            <a:r>
              <a:rPr lang="en-US" baseline="0" dirty="0" smtClean="0"/>
              <a:t> modeling in biomedical, biological and behavioral systems, which necessarily requires multidisciplinary scientific collaboration among </a:t>
            </a:r>
            <a:r>
              <a:rPr lang="en-US" baseline="0" dirty="0" err="1" smtClean="0"/>
              <a:t>multiscale</a:t>
            </a:r>
            <a:r>
              <a:rPr lang="en-US" baseline="0" dirty="0" smtClean="0"/>
              <a:t> modelers.  Examples might be connecting research on LDL transport in the CV system to plaque growth or simulating the biological response to a drug.</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Membership: You have to work for a gov’t agency to be a member of IMAG, which any researcher can be a member of MSM.  Members of MSM are funded by IMAG projects or are an interested party as follows: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171450" indent="-171450">
              <a:buFontTx/>
              <a:buChar char="-"/>
            </a:pPr>
            <a:r>
              <a:rPr lang="en-US" baseline="0" dirty="0" smtClean="0"/>
              <a:t>Consortium members, who are funded/active consortium members that are part of a working group.</a:t>
            </a:r>
          </a:p>
          <a:p>
            <a:pPr marL="171450" indent="-171450">
              <a:buFontTx/>
              <a:buChar char="-"/>
            </a:pPr>
            <a:r>
              <a:rPr lang="en-US" baseline="0" dirty="0" smtClean="0"/>
              <a:t>Interested parties: interested in research, events, etc. funded by </a:t>
            </a:r>
            <a:r>
              <a:rPr lang="en-US" baseline="0" dirty="0" err="1" smtClean="0"/>
              <a:t>iMAG</a:t>
            </a:r>
            <a:r>
              <a:rPr lang="en-US" baseline="0" dirty="0" smtClean="0"/>
              <a:t>/MSM.  Interested parties are typically affiliated with one or more working groups.</a:t>
            </a:r>
          </a:p>
          <a:p>
            <a:endParaRPr lang="en-US" baseline="0" dirty="0" smtClean="0"/>
          </a:p>
        </p:txBody>
      </p:sp>
      <p:sp>
        <p:nvSpPr>
          <p:cNvPr id="4" name="Slide Number Placeholder 3"/>
          <p:cNvSpPr>
            <a:spLocks noGrp="1"/>
          </p:cNvSpPr>
          <p:nvPr>
            <p:ph type="sldNum" sz="quarter" idx="10"/>
          </p:nvPr>
        </p:nvSpPr>
        <p:spPr/>
        <p:txBody>
          <a:bodyPr/>
          <a:lstStyle/>
          <a:p>
            <a:fld id="{D40740B2-F181-4FF9-A7C0-0741234CF9BF}" type="slidenum">
              <a:rPr lang="en-US" smtClean="0"/>
              <a:pPr/>
              <a:t>4</a:t>
            </a:fld>
            <a:endParaRPr lang="en-US"/>
          </a:p>
        </p:txBody>
      </p:sp>
    </p:spTree>
    <p:extLst>
      <p:ext uri="{BB962C8B-B14F-4D97-AF65-F5344CB8AC3E}">
        <p14:creationId xmlns="" xmlns:p14="http://schemas.microsoft.com/office/powerpoint/2010/main" val="16836810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recognize</a:t>
            </a:r>
            <a:r>
              <a:rPr lang="en-US" baseline="0" dirty="0" smtClean="0"/>
              <a:t> that CM&amp;S for healthcare is a multi-disciplinary pursuit with a wide range of applications, especially in government where fundamental research on human physiology, disease pathways, and other areas is emphasized.</a:t>
            </a:r>
          </a:p>
          <a:p>
            <a:endParaRPr lang="en-US" baseline="0" dirty="0" smtClean="0"/>
          </a:p>
          <a:p>
            <a:r>
              <a:rPr lang="en-US" baseline="0" dirty="0" smtClean="0"/>
              <a:t>Also, we are not trying to re-invent the wheel, but Take advantage of existing procedures and standards sources, e.g. ASME V&amp;V standards, NASA guidelines, etc.</a:t>
            </a:r>
          </a:p>
          <a:p>
            <a:endParaRPr lang="en-US" baseline="0" dirty="0" smtClean="0"/>
          </a:p>
          <a:p>
            <a:r>
              <a:rPr lang="en-US" baseline="0" dirty="0" smtClean="0"/>
              <a:t>The end goal is to come up with a sufficiently flexible guideline such that researchers across a wide array of disciplines and applications can translate their results to the clinic.</a:t>
            </a:r>
            <a:endParaRPr lang="en-US" dirty="0"/>
          </a:p>
        </p:txBody>
      </p:sp>
      <p:sp>
        <p:nvSpPr>
          <p:cNvPr id="4" name="Slide Number Placeholder 3"/>
          <p:cNvSpPr>
            <a:spLocks noGrp="1"/>
          </p:cNvSpPr>
          <p:nvPr>
            <p:ph type="sldNum" sz="quarter" idx="10"/>
          </p:nvPr>
        </p:nvSpPr>
        <p:spPr/>
        <p:txBody>
          <a:bodyPr/>
          <a:lstStyle/>
          <a:p>
            <a:fld id="{D40740B2-F181-4FF9-A7C0-0741234CF9BF}" type="slidenum">
              <a:rPr lang="en-US" smtClean="0"/>
              <a:pPr/>
              <a:t>5</a:t>
            </a:fld>
            <a:endParaRPr lang="en-US"/>
          </a:p>
        </p:txBody>
      </p:sp>
    </p:spTree>
    <p:extLst>
      <p:ext uri="{BB962C8B-B14F-4D97-AF65-F5344CB8AC3E}">
        <p14:creationId xmlns="" xmlns:p14="http://schemas.microsoft.com/office/powerpoint/2010/main" val="30136480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CPMS group could have been implemented in many forms.</a:t>
            </a:r>
          </a:p>
          <a:p>
            <a:endParaRPr lang="en-US" baseline="0" dirty="0" smtClean="0"/>
          </a:p>
          <a:p>
            <a:r>
              <a:rPr lang="en-US" b="0" baseline="0" dirty="0" smtClean="0"/>
              <a:t>Many standards tend to be developed by focus groups or a selected group of “experts”, which may or may not be fully representative of the global stakeholder community.</a:t>
            </a:r>
          </a:p>
          <a:p>
            <a:endParaRPr lang="en-US" b="0" baseline="0" dirty="0" smtClean="0"/>
          </a:p>
          <a:p>
            <a:r>
              <a:rPr lang="en-US" b="0" baseline="0" dirty="0" smtClean="0"/>
              <a:t>Recognizing that:</a:t>
            </a:r>
          </a:p>
          <a:p>
            <a:endParaRPr lang="en-US" b="0" baseline="0" dirty="0" smtClean="0"/>
          </a:p>
          <a:p>
            <a:pPr marL="228600" indent="-228600">
              <a:buFont typeface="+mj-lt"/>
              <a:buAutoNum type="arabicPeriod"/>
            </a:pPr>
            <a:r>
              <a:rPr lang="en-US" b="0" baseline="0" dirty="0" smtClean="0"/>
              <a:t>Our stakeholders are international and come from any backgrounds: engineer, clinician, molecular biologist, etc.  So we had to structure the group in a way that allowed for participation across many diverse disciplines. </a:t>
            </a:r>
          </a:p>
          <a:p>
            <a:pPr marL="228600" indent="-228600">
              <a:buFont typeface="+mj-lt"/>
              <a:buAutoNum type="arabicPeriod"/>
            </a:pPr>
            <a:r>
              <a:rPr lang="en-US" b="0" baseline="0" dirty="0" smtClean="0"/>
              <a:t>We decided to align the structure and operation of the committee to fit this multi-faceted paradigm (may not be the best wording, but I think you get the point) </a:t>
            </a:r>
            <a:endParaRPr lang="en-US" b="0" dirty="0"/>
          </a:p>
        </p:txBody>
      </p:sp>
      <p:sp>
        <p:nvSpPr>
          <p:cNvPr id="4" name="Slide Number Placeholder 3"/>
          <p:cNvSpPr>
            <a:spLocks noGrp="1"/>
          </p:cNvSpPr>
          <p:nvPr>
            <p:ph type="sldNum" sz="quarter" idx="10"/>
          </p:nvPr>
        </p:nvSpPr>
        <p:spPr/>
        <p:txBody>
          <a:bodyPr/>
          <a:lstStyle/>
          <a:p>
            <a:fld id="{D40740B2-F181-4FF9-A7C0-0741234CF9BF}" type="slidenum">
              <a:rPr lang="en-US" smtClean="0"/>
              <a:pPr/>
              <a:t>6</a:t>
            </a:fld>
            <a:endParaRPr lang="en-US"/>
          </a:p>
        </p:txBody>
      </p:sp>
    </p:spTree>
    <p:extLst>
      <p:ext uri="{BB962C8B-B14F-4D97-AF65-F5344CB8AC3E}">
        <p14:creationId xmlns="" xmlns:p14="http://schemas.microsoft.com/office/powerpoint/2010/main" val="26326652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Our</a:t>
            </a:r>
            <a:r>
              <a:rPr lang="en-US" baseline="0" dirty="0" smtClean="0"/>
              <a:t> strategy is to recruit people representing the different disciplines and interest in healthcare.  Membership of EC and AC represents the multi-disciplinary nature of our group.</a:t>
            </a:r>
          </a:p>
          <a:p>
            <a:endParaRPr lang="en-US" baseline="0" dirty="0" smtClean="0"/>
          </a:p>
          <a:p>
            <a:r>
              <a:rPr lang="en-US" baseline="0" dirty="0" smtClean="0"/>
              <a:t>The Executive Committee develops a roadmap for the committee.  The Executive Committee then “executes</a:t>
            </a:r>
            <a:r>
              <a:rPr lang="en-US" b="0" baseline="0" dirty="0" smtClean="0"/>
              <a:t>” the charge of the Committee and the Advisory Council reviews and advises the executive Committee on the progress made toward the execution of the charges (e.g. TSR Survey Design process).  The majority </a:t>
            </a:r>
            <a:r>
              <a:rPr lang="en-US" baseline="0" dirty="0" smtClean="0"/>
              <a:t>of the AC members are highly experienced  and have significant vision/experience to impart to the team members.</a:t>
            </a:r>
          </a:p>
          <a:p>
            <a:endParaRPr lang="en-US" baseline="0" dirty="0" smtClean="0"/>
          </a:p>
          <a:p>
            <a:r>
              <a:rPr lang="en-US" baseline="0" dirty="0" smtClean="0"/>
              <a:t>We are currently looking to fill one seat in the EC and the AC, so please let me know if you are interested in participating.</a:t>
            </a:r>
          </a:p>
          <a:p>
            <a:endParaRPr lang="en-US" baseline="0" dirty="0" smtClean="0"/>
          </a:p>
          <a:p>
            <a:r>
              <a:rPr lang="en-US" baseline="0" dirty="0" smtClean="0"/>
              <a:t>(Note that IMAG/MSM is shown at the bottom to emphasize that we are part of a larger group.)</a:t>
            </a:r>
          </a:p>
          <a:p>
            <a:endParaRPr lang="en-US" baseline="0" dirty="0" smtClean="0"/>
          </a:p>
          <a:p>
            <a:r>
              <a:rPr lang="en-US" baseline="0" dirty="0" smtClean="0"/>
              <a:t>LEALEM: I don’t see a strong industry presence.  Would a focus on surgical planning or other areas affect this or is it still too early to expect industry to see the value?</a:t>
            </a:r>
          </a:p>
        </p:txBody>
      </p:sp>
      <p:sp>
        <p:nvSpPr>
          <p:cNvPr id="4" name="Slide Number Placeholder 3"/>
          <p:cNvSpPr>
            <a:spLocks noGrp="1"/>
          </p:cNvSpPr>
          <p:nvPr>
            <p:ph type="sldNum" sz="quarter" idx="10"/>
          </p:nvPr>
        </p:nvSpPr>
        <p:spPr/>
        <p:txBody>
          <a:bodyPr/>
          <a:lstStyle/>
          <a:p>
            <a:fld id="{D40740B2-F181-4FF9-A7C0-0741234CF9BF}" type="slidenum">
              <a:rPr lang="en-US" smtClean="0"/>
              <a:pPr/>
              <a:t>7</a:t>
            </a:fld>
            <a:endParaRPr lang="en-US"/>
          </a:p>
        </p:txBody>
      </p:sp>
    </p:spTree>
    <p:extLst>
      <p:ext uri="{BB962C8B-B14F-4D97-AF65-F5344CB8AC3E}">
        <p14:creationId xmlns="" xmlns:p14="http://schemas.microsoft.com/office/powerpoint/2010/main" val="341095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above functional team structure was adopted for executing the</a:t>
            </a:r>
            <a:r>
              <a:rPr lang="en-US" baseline="0" dirty="0" smtClean="0"/>
              <a:t> various goals of the Committee.  Effectively, this is breaking down the community into three “Task Teams”:</a:t>
            </a:r>
          </a:p>
          <a:p>
            <a:endParaRPr lang="en-US" baseline="0" dirty="0" smtClean="0"/>
          </a:p>
          <a:p>
            <a:pPr marL="171450" indent="-171450">
              <a:buFontTx/>
              <a:buChar char="-"/>
            </a:pPr>
            <a:r>
              <a:rPr lang="en-US" baseline="0" dirty="0" smtClean="0"/>
              <a:t>Those who are focused on modeling</a:t>
            </a:r>
          </a:p>
          <a:p>
            <a:pPr marL="171450" indent="-171450">
              <a:buFontTx/>
              <a:buChar char="-"/>
            </a:pPr>
            <a:r>
              <a:rPr lang="en-US" baseline="0" dirty="0" smtClean="0"/>
              <a:t>Those who just want to use the software</a:t>
            </a:r>
          </a:p>
          <a:p>
            <a:pPr marL="171450" indent="-171450">
              <a:buFontTx/>
              <a:buChar char="-"/>
            </a:pPr>
            <a:r>
              <a:rPr lang="en-US" baseline="0" dirty="0" smtClean="0"/>
              <a:t>And regulators: </a:t>
            </a:r>
            <a:r>
              <a:rPr lang="en-US" dirty="0" smtClean="0"/>
              <a:t>The goal of the “Regulators” group is to provide the perspectives of the governing/professional bodies that normally create standards and guidelines. This way, we can ensure the Committee develops a guideline that aligns with what would be expected of a standard or guideline developed by government or professional bodies like FDA, DoD or ASME. At the same time, we are having the developers and users to provide their perspectives on what should be included in the guideline.</a:t>
            </a:r>
            <a:endParaRPr lang="en-US" baseline="0" dirty="0" smtClean="0"/>
          </a:p>
          <a:p>
            <a:pPr marL="171450" indent="-171450">
              <a:buFontTx/>
              <a:buChar char="-"/>
            </a:pPr>
            <a:endParaRPr lang="en-US" baseline="0" dirty="0" smtClean="0"/>
          </a:p>
          <a:p>
            <a:r>
              <a:rPr lang="en-US" baseline="0" dirty="0" smtClean="0"/>
              <a:t>This structure was identified as the result of an internal survey and shows that we are carefully considering that we are trying to solve multi-faceted problems and there need to structure ourselves accordingly.</a:t>
            </a:r>
          </a:p>
          <a:p>
            <a:endParaRPr lang="en-US" baseline="0" dirty="0" smtClean="0"/>
          </a:p>
          <a:p>
            <a:r>
              <a:rPr lang="en-US" baseline="0" dirty="0" smtClean="0"/>
              <a:t>Team </a:t>
            </a:r>
            <a:r>
              <a:rPr lang="en-US" b="0" baseline="0" dirty="0" smtClean="0"/>
              <a:t>coordinators lead the individual teams to ensure the perspectives of the three broad stakeholder communities are communicated effectively, and the Co-chairs also work with the team coordinators to incorporate the perspectives into the execution of the Committee’s charge.</a:t>
            </a:r>
            <a:endParaRPr lang="en-US" b="0" dirty="0" smtClean="0"/>
          </a:p>
          <a:p>
            <a:endParaRPr lang="en-US" dirty="0"/>
          </a:p>
        </p:txBody>
      </p:sp>
      <p:sp>
        <p:nvSpPr>
          <p:cNvPr id="4" name="Slide Number Placeholder 3"/>
          <p:cNvSpPr>
            <a:spLocks noGrp="1"/>
          </p:cNvSpPr>
          <p:nvPr>
            <p:ph type="sldNum" sz="quarter" idx="10"/>
          </p:nvPr>
        </p:nvSpPr>
        <p:spPr/>
        <p:txBody>
          <a:bodyPr/>
          <a:lstStyle/>
          <a:p>
            <a:fld id="{D40740B2-F181-4FF9-A7C0-0741234CF9BF}" type="slidenum">
              <a:rPr lang="en-US" smtClean="0"/>
              <a:pPr/>
              <a:t>8</a:t>
            </a:fld>
            <a:endParaRPr lang="en-US"/>
          </a:p>
        </p:txBody>
      </p:sp>
    </p:spTree>
    <p:extLst>
      <p:ext uri="{BB962C8B-B14F-4D97-AF65-F5344CB8AC3E}">
        <p14:creationId xmlns="" xmlns:p14="http://schemas.microsoft.com/office/powerpoint/2010/main" val="18175054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above functional team structure was adopted for executing the</a:t>
            </a:r>
            <a:r>
              <a:rPr lang="en-US" baseline="0" dirty="0" smtClean="0"/>
              <a:t> various goals of the Committee.  Effectively, this is breaking down the community into three “Task Teams”:</a:t>
            </a:r>
          </a:p>
          <a:p>
            <a:endParaRPr lang="en-US" baseline="0" dirty="0" smtClean="0"/>
          </a:p>
          <a:p>
            <a:pPr marL="171450" indent="-171450">
              <a:buFontTx/>
              <a:buChar char="-"/>
            </a:pPr>
            <a:r>
              <a:rPr lang="en-US" baseline="0" dirty="0" smtClean="0"/>
              <a:t>Those who are focused on modeling</a:t>
            </a:r>
          </a:p>
          <a:p>
            <a:pPr marL="171450" indent="-171450">
              <a:buFontTx/>
              <a:buChar char="-"/>
            </a:pPr>
            <a:r>
              <a:rPr lang="en-US" baseline="0" dirty="0" smtClean="0"/>
              <a:t>Those who just want to use the software</a:t>
            </a:r>
          </a:p>
          <a:p>
            <a:pPr marL="171450" indent="-171450">
              <a:buFontTx/>
              <a:buChar char="-"/>
            </a:pPr>
            <a:r>
              <a:rPr lang="en-US" baseline="0" dirty="0" smtClean="0"/>
              <a:t>And regulators: </a:t>
            </a:r>
            <a:r>
              <a:rPr lang="en-US" dirty="0" smtClean="0"/>
              <a:t>The goal of the “Regulators” group is to provide the perspectives of the governing/professional bodies that normally create standards and guidelines. This way, we can ensure the Committee develops a guideline that aligns with what would be expected of a standard or guideline developed by government or professional bodies like FDA, DoD or ASME. At the same time, we are having the developers and users to provide their perspectives on what should be included in the guideline.</a:t>
            </a:r>
            <a:endParaRPr lang="en-US" baseline="0" dirty="0" smtClean="0"/>
          </a:p>
          <a:p>
            <a:pPr marL="171450" indent="-171450">
              <a:buFontTx/>
              <a:buChar char="-"/>
            </a:pPr>
            <a:endParaRPr lang="en-US" baseline="0" dirty="0" smtClean="0"/>
          </a:p>
          <a:p>
            <a:r>
              <a:rPr lang="en-US" baseline="0" dirty="0" smtClean="0"/>
              <a:t>This structure was identified as the result of an internal survey and shows that we are carefully considering that we are trying to solve multi-faceted problems and there need to structure ourselves accordingly.</a:t>
            </a:r>
          </a:p>
          <a:p>
            <a:endParaRPr lang="en-US" baseline="0" dirty="0" smtClean="0"/>
          </a:p>
          <a:p>
            <a:r>
              <a:rPr lang="en-US" baseline="0" dirty="0" smtClean="0"/>
              <a:t>Team </a:t>
            </a:r>
            <a:r>
              <a:rPr lang="en-US" b="0" baseline="0" dirty="0" smtClean="0"/>
              <a:t>coordinators lead the individual teams to ensure the perspectives of the three broad stakeholder communities are communicated effectively, and the Co-chairs also work with the team coordinators to incorporate the perspectives into the execution of the Committee’s charge.</a:t>
            </a:r>
            <a:endParaRPr lang="en-US" b="0" dirty="0" smtClean="0"/>
          </a:p>
        </p:txBody>
      </p:sp>
      <p:sp>
        <p:nvSpPr>
          <p:cNvPr id="4" name="Slide Number Placeholder 3"/>
          <p:cNvSpPr>
            <a:spLocks noGrp="1"/>
          </p:cNvSpPr>
          <p:nvPr>
            <p:ph type="sldNum" sz="quarter" idx="10"/>
          </p:nvPr>
        </p:nvSpPr>
        <p:spPr/>
        <p:txBody>
          <a:bodyPr/>
          <a:lstStyle/>
          <a:p>
            <a:fld id="{D40740B2-F181-4FF9-A7C0-0741234CF9BF}" type="slidenum">
              <a:rPr lang="en-US" smtClean="0"/>
              <a:pPr/>
              <a:t>9</a:t>
            </a:fld>
            <a:endParaRPr lang="en-US"/>
          </a:p>
        </p:txBody>
      </p:sp>
    </p:spTree>
    <p:extLst>
      <p:ext uri="{BB962C8B-B14F-4D97-AF65-F5344CB8AC3E}">
        <p14:creationId xmlns="" xmlns:p14="http://schemas.microsoft.com/office/powerpoint/2010/main" val="18862784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40740B2-F181-4FF9-A7C0-0741234CF9BF}" type="slidenum">
              <a:rPr lang="en-US" smtClean="0"/>
              <a:pPr/>
              <a:t>10</a:t>
            </a:fld>
            <a:endParaRPr lang="en-US"/>
          </a:p>
        </p:txBody>
      </p:sp>
    </p:spTree>
    <p:extLst>
      <p:ext uri="{BB962C8B-B14F-4D97-AF65-F5344CB8AC3E}">
        <p14:creationId xmlns="" xmlns:p14="http://schemas.microsoft.com/office/powerpoint/2010/main" val="26175909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primary deliverable of this committee is the development of a document called </a:t>
            </a:r>
            <a:r>
              <a:rPr lang="en-US" sz="1200" i="1" dirty="0" smtClean="0">
                <a:latin typeface="Century Gothic" panose="020B0502020202020204" pitchFamily="34" charset="0"/>
              </a:rPr>
              <a:t>“Guidelines for Credible Practice of Modeling and Simulation in Healthcare”.</a:t>
            </a:r>
            <a:r>
              <a:rPr lang="en-US" sz="1200" i="0" baseline="0" dirty="0" smtClean="0">
                <a:latin typeface="Century Gothic" panose="020B0502020202020204" pitchFamily="34" charset="0"/>
              </a:rPr>
              <a:t>  The goal being to </a:t>
            </a:r>
            <a:r>
              <a:rPr lang="en-US" dirty="0" smtClean="0">
                <a:effectLst/>
              </a:rPr>
              <a:t>identify best practices that enhance credibility of modeling &amp; simulation in healthcare.  </a:t>
            </a:r>
            <a:r>
              <a:rPr lang="en-US" sz="1200" i="0" baseline="0" dirty="0" smtClean="0">
                <a:latin typeface="Century Gothic" panose="020B0502020202020204" pitchFamily="34" charset="0"/>
              </a:rPr>
              <a:t>This document will contain the “10 Simple Rules” of credible practice of M&amp;S as identified by an internal, and then external, survey.  This will help researchers understand what best practices will help them demonstrate model credibility.</a:t>
            </a:r>
            <a:endParaRPr lang="en-US" dirty="0"/>
          </a:p>
        </p:txBody>
      </p:sp>
      <p:sp>
        <p:nvSpPr>
          <p:cNvPr id="4" name="Slide Number Placeholder 3"/>
          <p:cNvSpPr>
            <a:spLocks noGrp="1"/>
          </p:cNvSpPr>
          <p:nvPr>
            <p:ph type="sldNum" sz="quarter" idx="10"/>
          </p:nvPr>
        </p:nvSpPr>
        <p:spPr/>
        <p:txBody>
          <a:bodyPr/>
          <a:lstStyle/>
          <a:p>
            <a:fld id="{D40740B2-F181-4FF9-A7C0-0741234CF9BF}" type="slidenum">
              <a:rPr lang="en-US" smtClean="0"/>
              <a:pPr/>
              <a:t>11</a:t>
            </a:fld>
            <a:endParaRPr lang="en-US"/>
          </a:p>
        </p:txBody>
      </p:sp>
    </p:spTree>
    <p:extLst>
      <p:ext uri="{BB962C8B-B14F-4D97-AF65-F5344CB8AC3E}">
        <p14:creationId xmlns="" xmlns:p14="http://schemas.microsoft.com/office/powerpoint/2010/main" val="8995611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Committee members conducted an </a:t>
            </a:r>
            <a:r>
              <a:rPr lang="en-US" u="sng" dirty="0" smtClean="0"/>
              <a:t>internal</a:t>
            </a:r>
            <a:r>
              <a:rPr lang="en-US" dirty="0" smtClean="0"/>
              <a:t> survey to establish</a:t>
            </a:r>
            <a:r>
              <a:rPr lang="en-US" baseline="0" dirty="0" smtClean="0"/>
              <a:t> the committee’s perspective on the top ten considerations for credible practice of M&amp;S in healthcare.  This allows us to consider everyone’s unique perspective from the different communities and then come to a consensus on prioritization of the various rules of credible practice.</a:t>
            </a:r>
            <a:endParaRPr lang="en-US" dirty="0"/>
          </a:p>
        </p:txBody>
      </p:sp>
      <p:sp>
        <p:nvSpPr>
          <p:cNvPr id="4" name="Slide Number Placeholder 3"/>
          <p:cNvSpPr>
            <a:spLocks noGrp="1"/>
          </p:cNvSpPr>
          <p:nvPr>
            <p:ph type="sldNum" sz="quarter" idx="10"/>
          </p:nvPr>
        </p:nvSpPr>
        <p:spPr/>
        <p:txBody>
          <a:bodyPr/>
          <a:lstStyle/>
          <a:p>
            <a:fld id="{D40740B2-F181-4FF9-A7C0-0741234CF9BF}" type="slidenum">
              <a:rPr lang="en-US" smtClean="0"/>
              <a:pPr/>
              <a:t>12</a:t>
            </a:fld>
            <a:endParaRPr lang="en-US"/>
          </a:p>
        </p:txBody>
      </p:sp>
    </p:spTree>
    <p:extLst>
      <p:ext uri="{BB962C8B-B14F-4D97-AF65-F5344CB8AC3E}">
        <p14:creationId xmlns="" xmlns:p14="http://schemas.microsoft.com/office/powerpoint/2010/main" val="34921267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poster summarizes</a:t>
            </a:r>
            <a:r>
              <a:rPr lang="en-US" baseline="0" dirty="0" smtClean="0"/>
              <a:t> the outcome on the committee’s perspective on the 10 rules of credible practice of M&amp;S.  The summary of those rules is at the bottom of the poster.  Highlight how the rules aren’t specific to a given topic or application or physics, but very general best practices.</a:t>
            </a:r>
            <a:endParaRPr lang="en-US" dirty="0"/>
          </a:p>
        </p:txBody>
      </p:sp>
      <p:sp>
        <p:nvSpPr>
          <p:cNvPr id="4" name="Slide Number Placeholder 3"/>
          <p:cNvSpPr>
            <a:spLocks noGrp="1"/>
          </p:cNvSpPr>
          <p:nvPr>
            <p:ph type="sldNum" sz="quarter" idx="10"/>
          </p:nvPr>
        </p:nvSpPr>
        <p:spPr/>
        <p:txBody>
          <a:bodyPr/>
          <a:lstStyle/>
          <a:p>
            <a:fld id="{D40740B2-F181-4FF9-A7C0-0741234CF9BF}" type="slidenum">
              <a:rPr lang="en-US" smtClean="0"/>
              <a:pPr/>
              <a:t>13</a:t>
            </a:fld>
            <a:endParaRPr lang="en-US"/>
          </a:p>
        </p:txBody>
      </p:sp>
    </p:spTree>
    <p:extLst>
      <p:ext uri="{BB962C8B-B14F-4D97-AF65-F5344CB8AC3E}">
        <p14:creationId xmlns="" xmlns:p14="http://schemas.microsoft.com/office/powerpoint/2010/main" val="27966111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public</a:t>
            </a:r>
            <a:r>
              <a:rPr lang="en-US" baseline="0" dirty="0" smtClean="0"/>
              <a:t> survey was then initiated on 8/15/14.  The goal being to collect input from stakeholders across the globe.  Another goal was to reconcile any difference in the 10 needs as identified by the group against those of the global community.</a:t>
            </a:r>
            <a:endParaRPr lang="en-US" dirty="0"/>
          </a:p>
        </p:txBody>
      </p:sp>
      <p:sp>
        <p:nvSpPr>
          <p:cNvPr id="4" name="Slide Number Placeholder 3"/>
          <p:cNvSpPr>
            <a:spLocks noGrp="1"/>
          </p:cNvSpPr>
          <p:nvPr>
            <p:ph type="sldNum" sz="quarter" idx="10"/>
          </p:nvPr>
        </p:nvSpPr>
        <p:spPr/>
        <p:txBody>
          <a:bodyPr/>
          <a:lstStyle/>
          <a:p>
            <a:fld id="{D40740B2-F181-4FF9-A7C0-0741234CF9BF}" type="slidenum">
              <a:rPr lang="en-US" smtClean="0"/>
              <a:pPr/>
              <a:t>14</a:t>
            </a:fld>
            <a:endParaRPr lang="en-US"/>
          </a:p>
        </p:txBody>
      </p:sp>
    </p:spTree>
    <p:extLst>
      <p:ext uri="{BB962C8B-B14F-4D97-AF65-F5344CB8AC3E}">
        <p14:creationId xmlns="" xmlns:p14="http://schemas.microsoft.com/office/powerpoint/2010/main" val="12459876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then</a:t>
            </a:r>
            <a:r>
              <a:rPr lang="en-US" baseline="0" dirty="0" smtClean="0"/>
              <a:t> are the questions used in the public survey.  Note that 6 more rules bubbled up as a result of the internal survey, which grew the number of survey questions from 26 to 32.  Also, three additional rules were added to ensure consistency in the responses of each participant (duplicate questions are colored).  Lastly, the survey questions were presented to each participant in random order.</a:t>
            </a:r>
          </a:p>
          <a:p>
            <a:endParaRPr lang="en-US" baseline="0" dirty="0" smtClean="0"/>
          </a:p>
          <a:p>
            <a:r>
              <a:rPr lang="en-US" baseline="0" dirty="0" smtClean="0"/>
              <a:t>(you might notice that the rule numbers goes up to 36, but I only mentioned a total of 35 rules.  Rule 8 was deleted/skipped and the list was not renumbered)</a:t>
            </a:r>
            <a:endParaRPr lang="en-US" dirty="0"/>
          </a:p>
        </p:txBody>
      </p:sp>
      <p:sp>
        <p:nvSpPr>
          <p:cNvPr id="4" name="Slide Number Placeholder 3"/>
          <p:cNvSpPr>
            <a:spLocks noGrp="1"/>
          </p:cNvSpPr>
          <p:nvPr>
            <p:ph type="sldNum" sz="quarter" idx="10"/>
          </p:nvPr>
        </p:nvSpPr>
        <p:spPr/>
        <p:txBody>
          <a:bodyPr/>
          <a:lstStyle/>
          <a:p>
            <a:fld id="{D40740B2-F181-4FF9-A7C0-0741234CF9BF}" type="slidenum">
              <a:rPr lang="en-US" smtClean="0"/>
              <a:pPr/>
              <a:t>15</a:t>
            </a:fld>
            <a:endParaRPr lang="en-US"/>
          </a:p>
        </p:txBody>
      </p:sp>
    </p:spTree>
    <p:extLst>
      <p:ext uri="{BB962C8B-B14F-4D97-AF65-F5344CB8AC3E}">
        <p14:creationId xmlns="" xmlns:p14="http://schemas.microsoft.com/office/powerpoint/2010/main" val="11216856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received</a:t>
            </a:r>
            <a:r>
              <a:rPr lang="en-US" baseline="0" dirty="0" smtClean="0"/>
              <a:t> a total of 186 responses from a diversity of education background (BA, MS, MD, PhD) , occupation background (engineer, clinician, etc.), employer type (industry or academia or government lab) and cultural/national background (Lealem noted that cultural biases can affect how one goes about vetting a model). </a:t>
            </a:r>
          </a:p>
          <a:p>
            <a:endParaRPr lang="en-US" baseline="0" dirty="0" smtClean="0"/>
          </a:p>
          <a:p>
            <a:r>
              <a:rPr lang="en-US" baseline="0" dirty="0" smtClean="0"/>
              <a:t>Invalid </a:t>
            </a:r>
            <a:r>
              <a:rPr lang="en-US" b="0" baseline="0" dirty="0" smtClean="0"/>
              <a:t>responses were eliminated based on three criteria rules,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0" baseline="0" dirty="0" smtClean="0"/>
              <a:t>failure to answer 2 of the 35 questions</a:t>
            </a:r>
          </a:p>
          <a:p>
            <a:pPr marL="228600" indent="-228600">
              <a:buAutoNum type="arabicPeriod"/>
            </a:pPr>
            <a:r>
              <a:rPr lang="en-US" b="0" baseline="0" dirty="0" smtClean="0"/>
              <a:t>non-consistent ranking of the duplicate questions, where a consistent response is defined as:</a:t>
            </a:r>
          </a:p>
          <a:p>
            <a:pPr marL="685800" lvl="1" indent="-228600">
              <a:buFont typeface="Arial" pitchFamily="34" charset="0"/>
              <a:buChar char="•"/>
            </a:pPr>
            <a:r>
              <a:rPr lang="en-US" b="0" baseline="0" dirty="0" smtClean="0"/>
              <a:t>t</a:t>
            </a:r>
            <a:r>
              <a:rPr lang="en-US" b="0" dirty="0" smtClean="0"/>
              <a:t>otal discrepancy of</a:t>
            </a:r>
            <a:r>
              <a:rPr lang="en-US" b="0" baseline="0" dirty="0" smtClean="0"/>
              <a:t> the </a:t>
            </a:r>
            <a:r>
              <a:rPr lang="en-US" b="0" dirty="0" smtClean="0"/>
              <a:t>three pairs of replicated questions must be &lt;=6, and</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0" baseline="0" dirty="0" smtClean="0"/>
              <a:t>The individual ranking difference of the three pair rules must be &lt;=</a:t>
            </a:r>
            <a:r>
              <a:rPr lang="en-US" b="0" dirty="0" smtClean="0"/>
              <a:t>3 (e.g. 2</a:t>
            </a:r>
            <a:r>
              <a:rPr lang="en-US" b="0" baseline="0" dirty="0" smtClean="0"/>
              <a:t> 1 3 =6 and consistent response; while 0 1 4=&lt;6 but is considered inconsistent since one of the differences is &gt;3)</a:t>
            </a:r>
          </a:p>
          <a:p>
            <a:pPr marL="228600" indent="-228600">
              <a:buAutoNum type="arabicPeriod"/>
            </a:pPr>
            <a:r>
              <a:rPr lang="en-US" b="0" baseline="0" dirty="0" smtClean="0"/>
              <a:t>Answered more than 15 questions as being extremely important</a:t>
            </a:r>
          </a:p>
          <a:p>
            <a:endParaRPr lang="en-US" baseline="0" dirty="0" smtClean="0"/>
          </a:p>
          <a:p>
            <a:r>
              <a:rPr lang="en-US" baseline="0" dirty="0" smtClean="0"/>
              <a:t>Of the remaining 148 responses, all 32 rules were ranked based on the total number of Extremely Important (5) or Very Important (4) scores.</a:t>
            </a:r>
          </a:p>
          <a:p>
            <a:endParaRPr lang="en-US" baseline="0" dirty="0" smtClean="0"/>
          </a:p>
          <a:p>
            <a:r>
              <a:rPr lang="en-US" baseline="0" dirty="0" smtClean="0"/>
              <a:t>Preliminary Outcome: While there were differences in the ranking of the 32 rules by the committee and global community, there was agreement that the 4 rules shown at the bottom of this slide are critical for credible practice of M&amp;S in HC.</a:t>
            </a:r>
            <a:endParaRPr lang="en-US" dirty="0"/>
          </a:p>
        </p:txBody>
      </p:sp>
      <p:sp>
        <p:nvSpPr>
          <p:cNvPr id="4" name="Slide Number Placeholder 3"/>
          <p:cNvSpPr>
            <a:spLocks noGrp="1"/>
          </p:cNvSpPr>
          <p:nvPr>
            <p:ph type="sldNum" sz="quarter" idx="10"/>
          </p:nvPr>
        </p:nvSpPr>
        <p:spPr/>
        <p:txBody>
          <a:bodyPr/>
          <a:lstStyle/>
          <a:p>
            <a:fld id="{D40740B2-F181-4FF9-A7C0-0741234CF9BF}" type="slidenum">
              <a:rPr lang="en-US" smtClean="0"/>
              <a:pPr/>
              <a:t>16</a:t>
            </a:fld>
            <a:endParaRPr lang="en-US"/>
          </a:p>
        </p:txBody>
      </p:sp>
    </p:spTree>
    <p:extLst>
      <p:ext uri="{BB962C8B-B14F-4D97-AF65-F5344CB8AC3E}">
        <p14:creationId xmlns="" xmlns:p14="http://schemas.microsoft.com/office/powerpoint/2010/main" val="31061346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are working</a:t>
            </a:r>
            <a:r>
              <a:rPr lang="en-US" baseline="0" dirty="0" smtClean="0"/>
              <a:t> towards these items:</a:t>
            </a:r>
          </a:p>
          <a:p>
            <a:pPr marL="171450" indent="-171450">
              <a:buFontTx/>
              <a:buChar char="-"/>
            </a:pPr>
            <a:r>
              <a:rPr lang="en-US" baseline="0" dirty="0" smtClean="0"/>
              <a:t>A glossary of terms, which will eventually be published</a:t>
            </a:r>
          </a:p>
          <a:p>
            <a:pPr marL="171450" indent="-171450">
              <a:buFontTx/>
              <a:buChar char="-"/>
            </a:pPr>
            <a:r>
              <a:rPr lang="en-US" baseline="0" dirty="0" smtClean="0"/>
              <a:t>Final guidance document and certification guideline are a consolidated summary of the internal and global opinions.</a:t>
            </a:r>
          </a:p>
          <a:p>
            <a:pPr marL="628650" lvl="1" indent="-171450">
              <a:buFontTx/>
              <a:buChar char="-"/>
            </a:pPr>
            <a:r>
              <a:rPr lang="en-US" baseline="0" dirty="0" smtClean="0"/>
              <a:t>The </a:t>
            </a:r>
            <a:r>
              <a:rPr lang="en-US" i="1" dirty="0" smtClean="0"/>
              <a:t>Guidelines for Credible Practice in Modeling &amp; Simulation in Healthcare</a:t>
            </a:r>
            <a:r>
              <a:rPr lang="en-US" baseline="0" dirty="0" smtClean="0"/>
              <a:t> is similar to the ASME V&amp;V40 document</a:t>
            </a:r>
          </a:p>
          <a:p>
            <a:pPr marL="628650" lvl="1" indent="-171450">
              <a:buFontTx/>
              <a:buChar char="-"/>
            </a:pPr>
            <a:r>
              <a:rPr lang="en-US" baseline="0" dirty="0" smtClean="0"/>
              <a:t>The “</a:t>
            </a:r>
            <a:r>
              <a:rPr lang="en-US" i="1" dirty="0" smtClean="0"/>
              <a:t>Model Certification Guideline</a:t>
            </a:r>
            <a:r>
              <a:rPr lang="en-US" dirty="0" smtClean="0"/>
              <a:t>” will summarize the process of getting a</a:t>
            </a:r>
            <a:r>
              <a:rPr lang="en-US" baseline="0" dirty="0" smtClean="0"/>
              <a:t> model certified for use.  Think of this as receiving a stamp of approval.  This might require additional steps, e.g. continual assessment and certification of the model.</a:t>
            </a:r>
          </a:p>
          <a:p>
            <a:pPr marL="0" lvl="0" indent="0">
              <a:buFontTx/>
              <a:buNone/>
            </a:pPr>
            <a:r>
              <a:rPr lang="en-US" baseline="0" dirty="0" smtClean="0"/>
              <a:t>Ultimately, would like the guideline and certification process to be published, maybe through the National Library of Medicine (run by the NIH.   Documents entered into the NLM must pass a rigorous approval process, which would add credibility to the document(s)).</a:t>
            </a:r>
          </a:p>
        </p:txBody>
      </p:sp>
      <p:sp>
        <p:nvSpPr>
          <p:cNvPr id="4" name="Slide Number Placeholder 3"/>
          <p:cNvSpPr>
            <a:spLocks noGrp="1"/>
          </p:cNvSpPr>
          <p:nvPr>
            <p:ph type="sldNum" sz="quarter" idx="10"/>
          </p:nvPr>
        </p:nvSpPr>
        <p:spPr/>
        <p:txBody>
          <a:bodyPr/>
          <a:lstStyle/>
          <a:p>
            <a:fld id="{D40740B2-F181-4FF9-A7C0-0741234CF9BF}" type="slidenum">
              <a:rPr lang="en-US" smtClean="0"/>
              <a:pPr/>
              <a:t>17</a:t>
            </a:fld>
            <a:endParaRPr lang="en-US"/>
          </a:p>
        </p:txBody>
      </p:sp>
    </p:spTree>
    <p:extLst>
      <p:ext uri="{BB962C8B-B14F-4D97-AF65-F5344CB8AC3E}">
        <p14:creationId xmlns="" xmlns:p14="http://schemas.microsoft.com/office/powerpoint/2010/main" val="36489153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a:ln/>
        </p:spPr>
      </p:sp>
      <p:sp>
        <p:nvSpPr>
          <p:cNvPr id="11267"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smtClean="0"/>
              <a:t>The structure of ASME</a:t>
            </a:r>
            <a:r>
              <a:rPr lang="en-US" baseline="0" dirty="0" smtClean="0"/>
              <a:t> is such that there is an over-arching standards committee whose goal is to “</a:t>
            </a:r>
            <a:r>
              <a:rPr lang="en-US" dirty="0" smtClean="0">
                <a:effectLst/>
              </a:rPr>
              <a:t>Coordinate, promote, and foster the development of standards that provide procedures for assessing and quantifying the accuracy and credibility of computational models and simulations.</a:t>
            </a:r>
            <a:r>
              <a:rPr lang="en-US" baseline="0" dirty="0" smtClean="0"/>
              <a:t>”</a:t>
            </a:r>
          </a:p>
          <a:p>
            <a:endParaRPr lang="en-US" baseline="0" dirty="0" smtClean="0"/>
          </a:p>
          <a:p>
            <a:r>
              <a:rPr lang="en-US" baseline="0" dirty="0" smtClean="0"/>
              <a:t>There are currently 5 sub-committees.  Two of the sub-committees are physics-oriented (FEA and CFD) and three are applications-oriented.</a:t>
            </a:r>
            <a:endParaRPr lang="en-US" dirty="0" smtClean="0"/>
          </a:p>
        </p:txBody>
      </p:sp>
      <p:sp>
        <p:nvSpPr>
          <p:cNvPr id="11268"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300">
                <a:solidFill>
                  <a:schemeClr val="tx1"/>
                </a:solidFill>
                <a:latin typeface="Times" pitchFamily="18" charset="0"/>
              </a:defRPr>
            </a:lvl1pPr>
            <a:lvl2pPr marL="709443" indent="-272863">
              <a:defRPr sz="2300">
                <a:solidFill>
                  <a:schemeClr val="tx1"/>
                </a:solidFill>
                <a:latin typeface="Times" pitchFamily="18" charset="0"/>
              </a:defRPr>
            </a:lvl2pPr>
            <a:lvl3pPr marL="1091451" indent="-218290">
              <a:defRPr sz="2300">
                <a:solidFill>
                  <a:schemeClr val="tx1"/>
                </a:solidFill>
                <a:latin typeface="Times" pitchFamily="18" charset="0"/>
              </a:defRPr>
            </a:lvl3pPr>
            <a:lvl4pPr marL="1528031" indent="-218290">
              <a:defRPr sz="2300">
                <a:solidFill>
                  <a:schemeClr val="tx1"/>
                </a:solidFill>
                <a:latin typeface="Times" pitchFamily="18" charset="0"/>
              </a:defRPr>
            </a:lvl4pPr>
            <a:lvl5pPr marL="1964611" indent="-218290">
              <a:defRPr sz="2300">
                <a:solidFill>
                  <a:schemeClr val="tx1"/>
                </a:solidFill>
                <a:latin typeface="Times" pitchFamily="18" charset="0"/>
              </a:defRPr>
            </a:lvl5pPr>
            <a:lvl6pPr marL="2401192" indent="-218290" eaLnBrk="0" fontAlgn="base" hangingPunct="0">
              <a:spcBef>
                <a:spcPct val="0"/>
              </a:spcBef>
              <a:spcAft>
                <a:spcPct val="0"/>
              </a:spcAft>
              <a:defRPr sz="2300">
                <a:solidFill>
                  <a:schemeClr val="tx1"/>
                </a:solidFill>
                <a:latin typeface="Times" pitchFamily="18" charset="0"/>
              </a:defRPr>
            </a:lvl6pPr>
            <a:lvl7pPr marL="2837772" indent="-218290" eaLnBrk="0" fontAlgn="base" hangingPunct="0">
              <a:spcBef>
                <a:spcPct val="0"/>
              </a:spcBef>
              <a:spcAft>
                <a:spcPct val="0"/>
              </a:spcAft>
              <a:defRPr sz="2300">
                <a:solidFill>
                  <a:schemeClr val="tx1"/>
                </a:solidFill>
                <a:latin typeface="Times" pitchFamily="18" charset="0"/>
              </a:defRPr>
            </a:lvl7pPr>
            <a:lvl8pPr marL="3274352" indent="-218290" eaLnBrk="0" fontAlgn="base" hangingPunct="0">
              <a:spcBef>
                <a:spcPct val="0"/>
              </a:spcBef>
              <a:spcAft>
                <a:spcPct val="0"/>
              </a:spcAft>
              <a:defRPr sz="2300">
                <a:solidFill>
                  <a:schemeClr val="tx1"/>
                </a:solidFill>
                <a:latin typeface="Times" pitchFamily="18" charset="0"/>
              </a:defRPr>
            </a:lvl8pPr>
            <a:lvl9pPr marL="3710932" indent="-218290" eaLnBrk="0" fontAlgn="base" hangingPunct="0">
              <a:spcBef>
                <a:spcPct val="0"/>
              </a:spcBef>
              <a:spcAft>
                <a:spcPct val="0"/>
              </a:spcAft>
              <a:defRPr sz="2300">
                <a:solidFill>
                  <a:schemeClr val="tx1"/>
                </a:solidFill>
                <a:latin typeface="Times" pitchFamily="18" charset="0"/>
              </a:defRPr>
            </a:lvl9pPr>
          </a:lstStyle>
          <a:p>
            <a:fld id="{33074504-137C-4FD4-B059-CD4E673C820C}" type="slidenum">
              <a:rPr lang="en-US" sz="1100"/>
              <a:pPr/>
              <a:t>18</a:t>
            </a:fld>
            <a:endParaRPr lang="en-US" sz="1100"/>
          </a:p>
        </p:txBody>
      </p:sp>
    </p:spTree>
    <p:extLst>
      <p:ext uri="{BB962C8B-B14F-4D97-AF65-F5344CB8AC3E}">
        <p14:creationId xmlns="" xmlns:p14="http://schemas.microsoft.com/office/powerpoint/2010/main" val="22960889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a:ln/>
        </p:spPr>
      </p:sp>
      <p:sp>
        <p:nvSpPr>
          <p:cNvPr id="11267"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We have a fairly limited availability to validate models, esp. from the clinical perspective.   Also, there was a lack of understanding about FDA’s expectation for V&amp;V in our community in terms of evidence.  Addressing these issue would be central to increasing the use of modeling in device submissions.</a:t>
            </a:r>
          </a:p>
        </p:txBody>
      </p:sp>
      <p:sp>
        <p:nvSpPr>
          <p:cNvPr id="11268"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300">
                <a:solidFill>
                  <a:schemeClr val="tx1"/>
                </a:solidFill>
                <a:latin typeface="Times" pitchFamily="18" charset="0"/>
              </a:defRPr>
            </a:lvl1pPr>
            <a:lvl2pPr marL="709443" indent="-272863">
              <a:defRPr sz="2300">
                <a:solidFill>
                  <a:schemeClr val="tx1"/>
                </a:solidFill>
                <a:latin typeface="Times" pitchFamily="18" charset="0"/>
              </a:defRPr>
            </a:lvl2pPr>
            <a:lvl3pPr marL="1091451" indent="-218290">
              <a:defRPr sz="2300">
                <a:solidFill>
                  <a:schemeClr val="tx1"/>
                </a:solidFill>
                <a:latin typeface="Times" pitchFamily="18" charset="0"/>
              </a:defRPr>
            </a:lvl3pPr>
            <a:lvl4pPr marL="1528031" indent="-218290">
              <a:defRPr sz="2300">
                <a:solidFill>
                  <a:schemeClr val="tx1"/>
                </a:solidFill>
                <a:latin typeface="Times" pitchFamily="18" charset="0"/>
              </a:defRPr>
            </a:lvl4pPr>
            <a:lvl5pPr marL="1964611" indent="-218290">
              <a:defRPr sz="2300">
                <a:solidFill>
                  <a:schemeClr val="tx1"/>
                </a:solidFill>
                <a:latin typeface="Times" pitchFamily="18" charset="0"/>
              </a:defRPr>
            </a:lvl5pPr>
            <a:lvl6pPr marL="2401192" indent="-218290" eaLnBrk="0" fontAlgn="base" hangingPunct="0">
              <a:spcBef>
                <a:spcPct val="0"/>
              </a:spcBef>
              <a:spcAft>
                <a:spcPct val="0"/>
              </a:spcAft>
              <a:defRPr sz="2300">
                <a:solidFill>
                  <a:schemeClr val="tx1"/>
                </a:solidFill>
                <a:latin typeface="Times" pitchFamily="18" charset="0"/>
              </a:defRPr>
            </a:lvl6pPr>
            <a:lvl7pPr marL="2837772" indent="-218290" eaLnBrk="0" fontAlgn="base" hangingPunct="0">
              <a:spcBef>
                <a:spcPct val="0"/>
              </a:spcBef>
              <a:spcAft>
                <a:spcPct val="0"/>
              </a:spcAft>
              <a:defRPr sz="2300">
                <a:solidFill>
                  <a:schemeClr val="tx1"/>
                </a:solidFill>
                <a:latin typeface="Times" pitchFamily="18" charset="0"/>
              </a:defRPr>
            </a:lvl7pPr>
            <a:lvl8pPr marL="3274352" indent="-218290" eaLnBrk="0" fontAlgn="base" hangingPunct="0">
              <a:spcBef>
                <a:spcPct val="0"/>
              </a:spcBef>
              <a:spcAft>
                <a:spcPct val="0"/>
              </a:spcAft>
              <a:defRPr sz="2300">
                <a:solidFill>
                  <a:schemeClr val="tx1"/>
                </a:solidFill>
                <a:latin typeface="Times" pitchFamily="18" charset="0"/>
              </a:defRPr>
            </a:lvl8pPr>
            <a:lvl9pPr marL="3710932" indent="-218290" eaLnBrk="0" fontAlgn="base" hangingPunct="0">
              <a:spcBef>
                <a:spcPct val="0"/>
              </a:spcBef>
              <a:spcAft>
                <a:spcPct val="0"/>
              </a:spcAft>
              <a:defRPr sz="2300">
                <a:solidFill>
                  <a:schemeClr val="tx1"/>
                </a:solidFill>
                <a:latin typeface="Times" pitchFamily="18" charset="0"/>
              </a:defRPr>
            </a:lvl9pPr>
          </a:lstStyle>
          <a:p>
            <a:fld id="{33074504-137C-4FD4-B059-CD4E673C820C}" type="slidenum">
              <a:rPr lang="en-US" sz="1100"/>
              <a:pPr/>
              <a:t>19</a:t>
            </a:fld>
            <a:endParaRPr lang="en-US" sz="1100"/>
          </a:p>
        </p:txBody>
      </p:sp>
    </p:spTree>
    <p:extLst>
      <p:ext uri="{BB962C8B-B14F-4D97-AF65-F5344CB8AC3E}">
        <p14:creationId xmlns="" xmlns:p14="http://schemas.microsoft.com/office/powerpoint/2010/main" val="20118040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a:ln/>
        </p:spPr>
      </p:sp>
      <p:sp>
        <p:nvSpPr>
          <p:cNvPr id="1433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smtClean="0"/>
              <a:t>Multidisciplinary committee that well</a:t>
            </a:r>
            <a:r>
              <a:rPr lang="en-US" baseline="0" dirty="0" smtClean="0"/>
              <a:t> </a:t>
            </a:r>
            <a:r>
              <a:rPr lang="en-US" dirty="0" smtClean="0"/>
              <a:t>represents medical device community stakeholders.  Membership spans device manufacturers, regulatory, consultants and software developers.</a:t>
            </a:r>
          </a:p>
        </p:txBody>
      </p:sp>
      <p:sp>
        <p:nvSpPr>
          <p:cNvPr id="1434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300">
                <a:solidFill>
                  <a:schemeClr val="tx1"/>
                </a:solidFill>
                <a:latin typeface="Times" pitchFamily="18" charset="0"/>
              </a:defRPr>
            </a:lvl1pPr>
            <a:lvl2pPr marL="709443" indent="-272863">
              <a:defRPr sz="2300">
                <a:solidFill>
                  <a:schemeClr val="tx1"/>
                </a:solidFill>
                <a:latin typeface="Times" pitchFamily="18" charset="0"/>
              </a:defRPr>
            </a:lvl2pPr>
            <a:lvl3pPr marL="1091451" indent="-218290">
              <a:defRPr sz="2300">
                <a:solidFill>
                  <a:schemeClr val="tx1"/>
                </a:solidFill>
                <a:latin typeface="Times" pitchFamily="18" charset="0"/>
              </a:defRPr>
            </a:lvl3pPr>
            <a:lvl4pPr marL="1528031" indent="-218290">
              <a:defRPr sz="2300">
                <a:solidFill>
                  <a:schemeClr val="tx1"/>
                </a:solidFill>
                <a:latin typeface="Times" pitchFamily="18" charset="0"/>
              </a:defRPr>
            </a:lvl4pPr>
            <a:lvl5pPr marL="1964611" indent="-218290">
              <a:defRPr sz="2300">
                <a:solidFill>
                  <a:schemeClr val="tx1"/>
                </a:solidFill>
                <a:latin typeface="Times" pitchFamily="18" charset="0"/>
              </a:defRPr>
            </a:lvl5pPr>
            <a:lvl6pPr marL="2401192" indent="-218290" eaLnBrk="0" fontAlgn="base" hangingPunct="0">
              <a:spcBef>
                <a:spcPct val="0"/>
              </a:spcBef>
              <a:spcAft>
                <a:spcPct val="0"/>
              </a:spcAft>
              <a:defRPr sz="2300">
                <a:solidFill>
                  <a:schemeClr val="tx1"/>
                </a:solidFill>
                <a:latin typeface="Times" pitchFamily="18" charset="0"/>
              </a:defRPr>
            </a:lvl6pPr>
            <a:lvl7pPr marL="2837772" indent="-218290" eaLnBrk="0" fontAlgn="base" hangingPunct="0">
              <a:spcBef>
                <a:spcPct val="0"/>
              </a:spcBef>
              <a:spcAft>
                <a:spcPct val="0"/>
              </a:spcAft>
              <a:defRPr sz="2300">
                <a:solidFill>
                  <a:schemeClr val="tx1"/>
                </a:solidFill>
                <a:latin typeface="Times" pitchFamily="18" charset="0"/>
              </a:defRPr>
            </a:lvl7pPr>
            <a:lvl8pPr marL="3274352" indent="-218290" eaLnBrk="0" fontAlgn="base" hangingPunct="0">
              <a:spcBef>
                <a:spcPct val="0"/>
              </a:spcBef>
              <a:spcAft>
                <a:spcPct val="0"/>
              </a:spcAft>
              <a:defRPr sz="2300">
                <a:solidFill>
                  <a:schemeClr val="tx1"/>
                </a:solidFill>
                <a:latin typeface="Times" pitchFamily="18" charset="0"/>
              </a:defRPr>
            </a:lvl8pPr>
            <a:lvl9pPr marL="3710932" indent="-218290" eaLnBrk="0" fontAlgn="base" hangingPunct="0">
              <a:spcBef>
                <a:spcPct val="0"/>
              </a:spcBef>
              <a:spcAft>
                <a:spcPct val="0"/>
              </a:spcAft>
              <a:defRPr sz="2300">
                <a:solidFill>
                  <a:schemeClr val="tx1"/>
                </a:solidFill>
                <a:latin typeface="Times" pitchFamily="18" charset="0"/>
              </a:defRPr>
            </a:lvl9pPr>
          </a:lstStyle>
          <a:p>
            <a:fld id="{ACF1F956-0DE0-4C4A-86B1-E76D98CC2778}" type="slidenum">
              <a:rPr lang="en-US" sz="1100"/>
              <a:pPr/>
              <a:t>20</a:t>
            </a:fld>
            <a:endParaRPr lang="en-US" sz="1100"/>
          </a:p>
        </p:txBody>
      </p:sp>
    </p:spTree>
    <p:extLst>
      <p:ext uri="{BB962C8B-B14F-4D97-AF65-F5344CB8AC3E}">
        <p14:creationId xmlns="" xmlns:p14="http://schemas.microsoft.com/office/powerpoint/2010/main" val="16727658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use of computational modeling in assessing the performance of a device or aspect of a device is inherently risky. </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Thus model credibility becomes paramount.  So V&amp;V activities support this, but we are limited in guidance as to what would represent sufficient V&amp;V.  So the “main tenet” is that model credibility needs to be established in relation to “model risk”.</a:t>
            </a:r>
          </a:p>
        </p:txBody>
      </p:sp>
      <p:sp>
        <p:nvSpPr>
          <p:cNvPr id="4" name="Slide Number Placeholder 3"/>
          <p:cNvSpPr>
            <a:spLocks noGrp="1"/>
          </p:cNvSpPr>
          <p:nvPr>
            <p:ph type="sldNum" sz="quarter" idx="10"/>
          </p:nvPr>
        </p:nvSpPr>
        <p:spPr/>
        <p:txBody>
          <a:bodyPr/>
          <a:lstStyle/>
          <a:p>
            <a:fld id="{1BCE4F43-77DD-4463-80EB-3681682C881E}" type="slidenum">
              <a:rPr lang="en-US" smtClean="0"/>
              <a:pPr/>
              <a:t>22</a:t>
            </a:fld>
            <a:endParaRPr lang="en-US"/>
          </a:p>
        </p:txBody>
      </p:sp>
    </p:spTree>
    <p:extLst>
      <p:ext uri="{BB962C8B-B14F-4D97-AF65-F5344CB8AC3E}">
        <p14:creationId xmlns="" xmlns:p14="http://schemas.microsoft.com/office/powerpoint/2010/main" val="39857370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Model credibility refers to the trust in the predictive capability of the CM for the COU. Trust can be established through the collection of V&amp;V evidence and by demonstrating </a:t>
            </a:r>
            <a:r>
              <a:rPr lang="en-US" sz="1200" b="1" i="1" u="none" strike="noStrike" kern="1200" baseline="0" dirty="0" smtClean="0">
                <a:solidFill>
                  <a:schemeClr val="tx1"/>
                </a:solidFill>
                <a:latin typeface="+mn-lt"/>
                <a:ea typeface="+mn-ea"/>
                <a:cs typeface="+mn-cs"/>
              </a:rPr>
              <a:t>applicability </a:t>
            </a:r>
            <a:r>
              <a:rPr lang="en-US" sz="1200" b="0" i="0" u="none" strike="noStrike" kern="1200" baseline="0" dirty="0" smtClean="0">
                <a:solidFill>
                  <a:schemeClr val="tx1"/>
                </a:solidFill>
                <a:latin typeface="+mn-lt"/>
                <a:ea typeface="+mn-ea"/>
                <a:cs typeface="+mn-cs"/>
              </a:rPr>
              <a:t>of the V&amp;V activities to support the use of the CM for the COU.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 credibility factors give us a breakdown of the elements of our V&amp;V study.  In this step, we evaluate each of these factors and demonstrate that we will be able to understand these with an appropriate level of rigor such that we will be able to demonstrate credibility of our CM for the COU.</a:t>
            </a:r>
            <a:endParaRPr lang="en-US" dirty="0"/>
          </a:p>
        </p:txBody>
      </p:sp>
      <p:sp>
        <p:nvSpPr>
          <p:cNvPr id="4" name="Slide Number Placeholder 3"/>
          <p:cNvSpPr>
            <a:spLocks noGrp="1"/>
          </p:cNvSpPr>
          <p:nvPr>
            <p:ph type="sldNum" sz="quarter" idx="10"/>
          </p:nvPr>
        </p:nvSpPr>
        <p:spPr/>
        <p:txBody>
          <a:bodyPr/>
          <a:lstStyle/>
          <a:p>
            <a:fld id="{D40740B2-F181-4FF9-A7C0-0741234CF9BF}" type="slidenum">
              <a:rPr lang="en-US" smtClean="0"/>
              <a:pPr/>
              <a:t>25</a:t>
            </a:fld>
            <a:endParaRPr lang="en-US"/>
          </a:p>
        </p:txBody>
      </p:sp>
    </p:spTree>
    <p:extLst>
      <p:ext uri="{BB962C8B-B14F-4D97-AF65-F5344CB8AC3E}">
        <p14:creationId xmlns="" xmlns:p14="http://schemas.microsoft.com/office/powerpoint/2010/main" val="41498511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hyperlink" Target="https://simtk.org/home/cpms"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simtk.org/home/cpms"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Freeform 6"/>
          <p:cNvSpPr/>
          <p:nvPr userDrawn="1"/>
        </p:nvSpPr>
        <p:spPr>
          <a:xfrm>
            <a:off x="0" y="999720"/>
            <a:ext cx="9144000" cy="220068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000080"/>
          </a:solidFill>
          <a:ln>
            <a:noFill/>
            <a:prstDash val="solid"/>
          </a:ln>
        </p:spPr>
        <p:txBody>
          <a:bodyPr vert="horz" wrap="none" lIns="89640" tIns="44640" rIns="89640" bIns="44640" anchor="ctr" anchorCtr="0" compatLnSpc="0"/>
          <a:lstStyle/>
          <a:p>
            <a:pPr marL="0" marR="0" lvl="0" indent="0" rtl="0" hangingPunct="0">
              <a:lnSpc>
                <a:spcPct val="100000"/>
              </a:lnSpc>
              <a:spcBef>
                <a:spcPts val="0"/>
              </a:spcBef>
              <a:spcAft>
                <a:spcPts val="0"/>
              </a:spcAft>
              <a:buNone/>
              <a:tabLst/>
            </a:pPr>
            <a:endParaRPr lang="en-US" sz="1800" b="0" i="0" u="none" strike="noStrike" kern="1200">
              <a:ln>
                <a:noFill/>
              </a:ln>
              <a:solidFill>
                <a:schemeClr val="bg1"/>
              </a:solidFill>
              <a:latin typeface="Century Gothic" panose="020B0502020202020204" pitchFamily="34" charset="0"/>
              <a:ea typeface="DejaVu Sans" pitchFamily="2"/>
              <a:cs typeface="Times New Roman" panose="02020603050405020304" pitchFamily="18" charset="0"/>
            </a:endParaRPr>
          </a:p>
        </p:txBody>
      </p:sp>
      <p:sp>
        <p:nvSpPr>
          <p:cNvPr id="2" name="Title 1"/>
          <p:cNvSpPr>
            <a:spLocks noGrp="1"/>
          </p:cNvSpPr>
          <p:nvPr>
            <p:ph type="ctrTitle"/>
          </p:nvPr>
        </p:nvSpPr>
        <p:spPr>
          <a:xfrm>
            <a:off x="228600" y="999720"/>
            <a:ext cx="8534400" cy="2200680"/>
          </a:xfrm>
        </p:spPr>
        <p:txBody>
          <a:bodyPr/>
          <a:lstStyle>
            <a:lvl1pPr algn="l">
              <a:defRPr b="1" cap="small" baseline="0">
                <a:solidFill>
                  <a:schemeClr val="bg1"/>
                </a:solidFill>
                <a:latin typeface="Century Gothic" panose="020B0502020202020204" pitchFamily="34" charset="0"/>
                <a:cs typeface="Times New Roman" panose="02020603050405020304" pitchFamily="18"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457200" y="3352800"/>
            <a:ext cx="8305800" cy="1752600"/>
          </a:xfrm>
        </p:spPr>
        <p:txBody>
          <a:bodyPr/>
          <a:lstStyle>
            <a:lvl1pPr marL="0" indent="0" algn="ctr">
              <a:buNone/>
              <a:defRPr>
                <a:solidFill>
                  <a:schemeClr val="tx1"/>
                </a:solidFill>
                <a:latin typeface="Century Gothic" panose="020B0502020202020204" pitchFamily="34" charset="0"/>
                <a:cs typeface="Times New Roman" panose="02020603050405020304"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pic>
        <p:nvPicPr>
          <p:cNvPr id="8" name="Picture 7"/>
          <p:cNvPicPr>
            <a:picLocks noChangeAspect="1"/>
          </p:cNvPicPr>
          <p:nvPr userDrawn="1"/>
        </p:nvPicPr>
        <p:blipFill rotWithShape="1">
          <a:blip r:embed="rId2" cstate="print">
            <a:lum/>
            <a:alphaModFix/>
          </a:blip>
          <a:srcRect l="9669" t="17146" r="11763" b="14498"/>
          <a:stretch/>
        </p:blipFill>
        <p:spPr>
          <a:xfrm>
            <a:off x="152400" y="164999"/>
            <a:ext cx="1363910" cy="749401"/>
          </a:xfrm>
          <a:prstGeom prst="rect">
            <a:avLst/>
          </a:prstGeom>
          <a:noFill/>
          <a:ln>
            <a:noFill/>
          </a:ln>
        </p:spPr>
      </p:pic>
      <p:sp>
        <p:nvSpPr>
          <p:cNvPr id="9" name="TextBox 8"/>
          <p:cNvSpPr txBox="1"/>
          <p:nvPr userDrawn="1"/>
        </p:nvSpPr>
        <p:spPr>
          <a:xfrm>
            <a:off x="1568042" y="125634"/>
            <a:ext cx="3711657" cy="646331"/>
          </a:xfrm>
          <a:prstGeom prst="rect">
            <a:avLst/>
          </a:prstGeom>
          <a:noFill/>
        </p:spPr>
        <p:txBody>
          <a:bodyPr wrap="none" rtlCol="0">
            <a:spAutoFit/>
          </a:bodyPr>
          <a:lstStyle/>
          <a:p>
            <a:r>
              <a:rPr lang="en-US" sz="1800" b="1" dirty="0">
                <a:solidFill>
                  <a:schemeClr val="accent2">
                    <a:lumMod val="75000"/>
                  </a:schemeClr>
                </a:solidFill>
              </a:rPr>
              <a:t>Committee on Credible Practice </a:t>
            </a:r>
            <a:r>
              <a:rPr lang="en-US" sz="1800" b="1" dirty="0" smtClean="0">
                <a:solidFill>
                  <a:schemeClr val="accent2">
                    <a:lumMod val="75000"/>
                  </a:schemeClr>
                </a:solidFill>
              </a:rPr>
              <a:t>of </a:t>
            </a:r>
          </a:p>
          <a:p>
            <a:r>
              <a:rPr lang="en-US" sz="1800" b="1" dirty="0" smtClean="0">
                <a:solidFill>
                  <a:schemeClr val="accent2">
                    <a:lumMod val="75000"/>
                  </a:schemeClr>
                </a:solidFill>
              </a:rPr>
              <a:t>Modeling </a:t>
            </a:r>
            <a:r>
              <a:rPr lang="en-US" sz="1800" b="1" dirty="0">
                <a:solidFill>
                  <a:schemeClr val="accent2">
                    <a:lumMod val="75000"/>
                  </a:schemeClr>
                </a:solidFill>
              </a:rPr>
              <a:t>&amp; Simulation in </a:t>
            </a:r>
            <a:r>
              <a:rPr lang="en-US" sz="1800" b="1" dirty="0" smtClean="0">
                <a:solidFill>
                  <a:schemeClr val="accent2">
                    <a:lumMod val="75000"/>
                  </a:schemeClr>
                </a:solidFill>
              </a:rPr>
              <a:t>Healthcare</a:t>
            </a:r>
            <a:endParaRPr lang="en-US" sz="1800" b="1" dirty="0">
              <a:solidFill>
                <a:schemeClr val="accent2">
                  <a:lumMod val="75000"/>
                </a:schemeClr>
              </a:solidFill>
            </a:endParaRPr>
          </a:p>
        </p:txBody>
      </p:sp>
      <p:sp>
        <p:nvSpPr>
          <p:cNvPr id="10" name="Rectangle 9"/>
          <p:cNvSpPr/>
          <p:nvPr userDrawn="1"/>
        </p:nvSpPr>
        <p:spPr>
          <a:xfrm>
            <a:off x="1568042" y="652439"/>
            <a:ext cx="2356094" cy="307777"/>
          </a:xfrm>
          <a:prstGeom prst="rect">
            <a:avLst/>
          </a:prstGeom>
        </p:spPr>
        <p:txBody>
          <a:bodyPr wrap="none">
            <a:spAutoFit/>
          </a:bodyPr>
          <a:lstStyle/>
          <a:p>
            <a:pPr marL="0" marR="0" lvl="0" indent="0" algn="ctr" rtl="0" hangingPunct="0">
              <a:lnSpc>
                <a:spcPct val="100000"/>
              </a:lnSpc>
              <a:spcBef>
                <a:spcPts val="0"/>
              </a:spcBef>
              <a:spcAft>
                <a:spcPts val="0"/>
              </a:spcAft>
              <a:buNone/>
              <a:tabLst/>
            </a:pPr>
            <a:r>
              <a:rPr lang="en-US" sz="1400" b="0" i="1" u="sng" strike="noStrike" kern="1200" dirty="0" smtClean="0">
                <a:ln>
                  <a:noFill/>
                </a:ln>
                <a:solidFill>
                  <a:schemeClr val="bg1">
                    <a:lumMod val="65000"/>
                  </a:schemeClr>
                </a:solidFill>
                <a:latin typeface="+mj-lt"/>
                <a:ea typeface="DejaVu Sans" pitchFamily="2"/>
                <a:cs typeface="DejaVu Sans" pitchFamily="2"/>
              </a:rPr>
              <a:t>https://simtk.org/home/cpms</a:t>
            </a:r>
            <a:endParaRPr lang="en-US" sz="1400" b="0" i="1" u="sng" strike="noStrike" kern="1200" dirty="0">
              <a:ln>
                <a:noFill/>
              </a:ln>
              <a:solidFill>
                <a:schemeClr val="bg1">
                  <a:lumMod val="65000"/>
                </a:schemeClr>
              </a:solidFill>
              <a:latin typeface="+mj-lt"/>
              <a:ea typeface="DejaVu Sans" pitchFamily="2"/>
              <a:cs typeface="DejaVu Sans" pitchFamily="2"/>
              <a:hlinkClick r:id="rId3"/>
            </a:endParaRPr>
          </a:p>
        </p:txBody>
      </p:sp>
    </p:spTree>
    <p:extLst>
      <p:ext uri="{BB962C8B-B14F-4D97-AF65-F5344CB8AC3E}">
        <p14:creationId xmlns="" xmlns:p14="http://schemas.microsoft.com/office/powerpoint/2010/main" val="247281340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7" name="Freeform 6"/>
          <p:cNvSpPr/>
          <p:nvPr userDrawn="1"/>
        </p:nvSpPr>
        <p:spPr>
          <a:xfrm>
            <a:off x="0" y="999720"/>
            <a:ext cx="9144000" cy="220068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000080"/>
          </a:solidFill>
          <a:ln>
            <a:noFill/>
            <a:prstDash val="solid"/>
          </a:ln>
        </p:spPr>
        <p:txBody>
          <a:bodyPr vert="horz" wrap="none" lIns="89640" tIns="44640" rIns="89640" bIns="44640" anchor="ctr" anchorCtr="0" compatLnSpc="0"/>
          <a:lstStyle/>
          <a:p>
            <a:pPr marL="0" marR="0" lvl="0" indent="0" rtl="0" hangingPunct="0">
              <a:lnSpc>
                <a:spcPct val="100000"/>
              </a:lnSpc>
              <a:spcBef>
                <a:spcPts val="0"/>
              </a:spcBef>
              <a:spcAft>
                <a:spcPts val="0"/>
              </a:spcAft>
              <a:buNone/>
              <a:tabLst/>
            </a:pPr>
            <a:endParaRPr lang="en-US" sz="1800" b="0" i="0" u="none" strike="noStrike" kern="1200">
              <a:ln>
                <a:noFill/>
              </a:ln>
              <a:solidFill>
                <a:schemeClr val="bg1"/>
              </a:solidFill>
              <a:latin typeface="Century Gothic" panose="020B0502020202020204" pitchFamily="34" charset="0"/>
              <a:ea typeface="DejaVu Sans" pitchFamily="2"/>
              <a:cs typeface="Times New Roman" panose="02020603050405020304" pitchFamily="18" charset="0"/>
            </a:endParaRPr>
          </a:p>
        </p:txBody>
      </p:sp>
      <p:sp>
        <p:nvSpPr>
          <p:cNvPr id="2" name="Title 1"/>
          <p:cNvSpPr>
            <a:spLocks noGrp="1"/>
          </p:cNvSpPr>
          <p:nvPr>
            <p:ph type="ctrTitle"/>
          </p:nvPr>
        </p:nvSpPr>
        <p:spPr>
          <a:xfrm>
            <a:off x="228600" y="999720"/>
            <a:ext cx="8534400" cy="2200680"/>
          </a:xfrm>
        </p:spPr>
        <p:txBody>
          <a:bodyPr/>
          <a:lstStyle>
            <a:lvl1pPr algn="l">
              <a:defRPr b="1" cap="small" baseline="0">
                <a:solidFill>
                  <a:schemeClr val="bg1"/>
                </a:solidFill>
                <a:latin typeface="Century Gothic" panose="020B0502020202020204" pitchFamily="34" charset="0"/>
                <a:cs typeface="Times New Roman" panose="02020603050405020304" pitchFamily="18"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457200" y="3352800"/>
            <a:ext cx="8305800" cy="1752600"/>
          </a:xfrm>
        </p:spPr>
        <p:txBody>
          <a:bodyPr/>
          <a:lstStyle>
            <a:lvl1pPr marL="0" indent="0" algn="ctr">
              <a:buNone/>
              <a:defRPr>
                <a:solidFill>
                  <a:schemeClr val="tx1"/>
                </a:solidFill>
                <a:latin typeface="Century Gothic" panose="020B0502020202020204" pitchFamily="34" charset="0"/>
                <a:cs typeface="Times New Roman" panose="02020603050405020304"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pic>
        <p:nvPicPr>
          <p:cNvPr id="8" name="Picture 7"/>
          <p:cNvPicPr>
            <a:picLocks noChangeAspect="1"/>
          </p:cNvPicPr>
          <p:nvPr userDrawn="1"/>
        </p:nvPicPr>
        <p:blipFill rotWithShape="1">
          <a:blip r:embed="rId2" cstate="print">
            <a:lum/>
            <a:alphaModFix/>
          </a:blip>
          <a:srcRect l="9669" t="17146" r="11763" b="14498"/>
          <a:stretch/>
        </p:blipFill>
        <p:spPr>
          <a:xfrm>
            <a:off x="152400" y="164999"/>
            <a:ext cx="1363910" cy="749401"/>
          </a:xfrm>
          <a:prstGeom prst="rect">
            <a:avLst/>
          </a:prstGeom>
          <a:noFill/>
          <a:ln>
            <a:noFill/>
          </a:ln>
        </p:spPr>
      </p:pic>
      <p:sp>
        <p:nvSpPr>
          <p:cNvPr id="9" name="TextBox 8"/>
          <p:cNvSpPr txBox="1"/>
          <p:nvPr userDrawn="1"/>
        </p:nvSpPr>
        <p:spPr>
          <a:xfrm>
            <a:off x="1568042" y="125634"/>
            <a:ext cx="3711657" cy="646331"/>
          </a:xfrm>
          <a:prstGeom prst="rect">
            <a:avLst/>
          </a:prstGeom>
          <a:noFill/>
        </p:spPr>
        <p:txBody>
          <a:bodyPr wrap="none" rtlCol="0">
            <a:spAutoFit/>
          </a:bodyPr>
          <a:lstStyle/>
          <a:p>
            <a:r>
              <a:rPr lang="en-US" sz="1800" b="1" dirty="0">
                <a:solidFill>
                  <a:schemeClr val="accent2">
                    <a:lumMod val="75000"/>
                  </a:schemeClr>
                </a:solidFill>
              </a:rPr>
              <a:t>Committee on Credible Practice </a:t>
            </a:r>
            <a:r>
              <a:rPr lang="en-US" sz="1800" b="1" dirty="0" smtClean="0">
                <a:solidFill>
                  <a:schemeClr val="accent2">
                    <a:lumMod val="75000"/>
                  </a:schemeClr>
                </a:solidFill>
              </a:rPr>
              <a:t>of </a:t>
            </a:r>
          </a:p>
          <a:p>
            <a:r>
              <a:rPr lang="en-US" sz="1800" b="1" dirty="0" smtClean="0">
                <a:solidFill>
                  <a:schemeClr val="accent2">
                    <a:lumMod val="75000"/>
                  </a:schemeClr>
                </a:solidFill>
              </a:rPr>
              <a:t>Modeling </a:t>
            </a:r>
            <a:r>
              <a:rPr lang="en-US" sz="1800" b="1" dirty="0">
                <a:solidFill>
                  <a:schemeClr val="accent2">
                    <a:lumMod val="75000"/>
                  </a:schemeClr>
                </a:solidFill>
              </a:rPr>
              <a:t>&amp; Simulation in </a:t>
            </a:r>
            <a:r>
              <a:rPr lang="en-US" sz="1800" b="1" dirty="0" smtClean="0">
                <a:solidFill>
                  <a:schemeClr val="accent2">
                    <a:lumMod val="75000"/>
                  </a:schemeClr>
                </a:solidFill>
              </a:rPr>
              <a:t>Healthcare</a:t>
            </a:r>
            <a:endParaRPr lang="en-US" sz="1800" b="1" dirty="0">
              <a:solidFill>
                <a:schemeClr val="accent2">
                  <a:lumMod val="75000"/>
                </a:schemeClr>
              </a:solidFill>
            </a:endParaRPr>
          </a:p>
        </p:txBody>
      </p:sp>
      <p:sp>
        <p:nvSpPr>
          <p:cNvPr id="10" name="Rectangle 9"/>
          <p:cNvSpPr/>
          <p:nvPr userDrawn="1"/>
        </p:nvSpPr>
        <p:spPr>
          <a:xfrm>
            <a:off x="1568042" y="652439"/>
            <a:ext cx="2356094" cy="307777"/>
          </a:xfrm>
          <a:prstGeom prst="rect">
            <a:avLst/>
          </a:prstGeom>
        </p:spPr>
        <p:txBody>
          <a:bodyPr wrap="none">
            <a:spAutoFit/>
          </a:bodyPr>
          <a:lstStyle/>
          <a:p>
            <a:pPr marL="0" marR="0" lvl="0" indent="0" algn="ctr" rtl="0" hangingPunct="0">
              <a:lnSpc>
                <a:spcPct val="100000"/>
              </a:lnSpc>
              <a:spcBef>
                <a:spcPts val="0"/>
              </a:spcBef>
              <a:spcAft>
                <a:spcPts val="0"/>
              </a:spcAft>
              <a:buNone/>
              <a:tabLst/>
            </a:pPr>
            <a:r>
              <a:rPr lang="en-US" sz="1400" b="0" i="1" u="sng" strike="noStrike" kern="1200" dirty="0" smtClean="0">
                <a:ln>
                  <a:noFill/>
                </a:ln>
                <a:solidFill>
                  <a:schemeClr val="bg1">
                    <a:lumMod val="65000"/>
                  </a:schemeClr>
                </a:solidFill>
                <a:latin typeface="+mj-lt"/>
                <a:ea typeface="DejaVu Sans" pitchFamily="2"/>
                <a:cs typeface="DejaVu Sans" pitchFamily="2"/>
              </a:rPr>
              <a:t>https://simtk.org/home/cpms</a:t>
            </a:r>
            <a:endParaRPr lang="en-US" sz="1400" b="0" i="1" u="sng" strike="noStrike" kern="1200" dirty="0">
              <a:ln>
                <a:noFill/>
              </a:ln>
              <a:solidFill>
                <a:schemeClr val="bg1">
                  <a:lumMod val="65000"/>
                </a:schemeClr>
              </a:solidFill>
              <a:latin typeface="+mj-lt"/>
              <a:ea typeface="DejaVu Sans" pitchFamily="2"/>
              <a:cs typeface="DejaVu Sans" pitchFamily="2"/>
              <a:hlinkClick r:id="rId3"/>
            </a:endParaRPr>
          </a:p>
        </p:txBody>
      </p:sp>
    </p:spTree>
    <p:extLst>
      <p:ext uri="{BB962C8B-B14F-4D97-AF65-F5344CB8AC3E}">
        <p14:creationId xmlns="" xmlns:p14="http://schemas.microsoft.com/office/powerpoint/2010/main" val="160788024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6"/>
          <p:cNvSpPr/>
          <p:nvPr userDrawn="1"/>
        </p:nvSpPr>
        <p:spPr>
          <a:xfrm>
            <a:off x="0" y="0"/>
            <a:ext cx="9144000" cy="6858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C0C0C0"/>
          </a:solidFill>
          <a:ln>
            <a:noFill/>
            <a:prstDash val="solid"/>
          </a:ln>
        </p:spPr>
        <p:txBody>
          <a:bodyPr vert="horz" wrap="none" lIns="90000" tIns="45000" rIns="90000" bIns="45000" anchor="ctr" anchorCtr="0" compatLnSpc="0"/>
          <a:lstStyle/>
          <a:p>
            <a:pPr marL="0" marR="0" lvl="0" indent="0" rtl="0" hangingPunct="0">
              <a:lnSpc>
                <a:spcPct val="100000"/>
              </a:lnSpc>
              <a:spcBef>
                <a:spcPts val="0"/>
              </a:spcBef>
              <a:spcAft>
                <a:spcPts val="0"/>
              </a:spcAft>
              <a:buNone/>
              <a:tabLst/>
            </a:pPr>
            <a:endParaRPr lang="en-US" sz="1800" b="0" i="0" u="none" strike="noStrike" kern="1200" cap="small" baseline="0" dirty="0">
              <a:ln>
                <a:noFill/>
              </a:ln>
              <a:latin typeface="Arial" pitchFamily="18"/>
              <a:ea typeface="DejaVu Sans" pitchFamily="2"/>
              <a:cs typeface="DejaVu Sans" pitchFamily="2"/>
            </a:endParaRPr>
          </a:p>
        </p:txBody>
      </p:sp>
      <p:sp>
        <p:nvSpPr>
          <p:cNvPr id="8" name="Straight Connector 7"/>
          <p:cNvSpPr/>
          <p:nvPr userDrawn="1"/>
        </p:nvSpPr>
        <p:spPr>
          <a:xfrm>
            <a:off x="2880" y="685800"/>
            <a:ext cx="9141120" cy="0"/>
          </a:xfrm>
          <a:prstGeom prst="line">
            <a:avLst/>
          </a:prstGeom>
          <a:noFill/>
          <a:ln w="18360">
            <a:solidFill>
              <a:srgbClr val="000000"/>
            </a:solidFill>
            <a:prstDash val="solid"/>
          </a:ln>
        </p:spPr>
        <p:txBody>
          <a:bodyPr vert="horz" wrap="none" lIns="99000" tIns="54000" rIns="99000" bIns="54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DejaVu Sans" pitchFamily="2"/>
              <a:cs typeface="DejaVu Sans" pitchFamily="2"/>
            </a:endParaRPr>
          </a:p>
        </p:txBody>
      </p:sp>
      <p:sp>
        <p:nvSpPr>
          <p:cNvPr id="2" name="Title 1"/>
          <p:cNvSpPr>
            <a:spLocks noGrp="1"/>
          </p:cNvSpPr>
          <p:nvPr>
            <p:ph type="title"/>
          </p:nvPr>
        </p:nvSpPr>
        <p:spPr>
          <a:xfrm>
            <a:off x="79756" y="76200"/>
            <a:ext cx="8988044" cy="533400"/>
          </a:xfrm>
        </p:spPr>
        <p:txBody>
          <a:bodyPr>
            <a:noAutofit/>
          </a:bodyPr>
          <a:lstStyle>
            <a:lvl1pPr algn="l">
              <a:defRPr sz="3200" cap="small" baseline="0">
                <a:solidFill>
                  <a:schemeClr val="accent2">
                    <a:lumMod val="75000"/>
                  </a:schemeClr>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228600" y="1143000"/>
            <a:ext cx="8686800" cy="4983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1447800" y="6356350"/>
            <a:ext cx="1143000" cy="365125"/>
          </a:xfrm>
        </p:spPr>
        <p:txBody>
          <a:bodyPr/>
          <a:lstStyle/>
          <a:p>
            <a:endParaRPr lang="en-US"/>
          </a:p>
        </p:txBody>
      </p:sp>
      <p:sp>
        <p:nvSpPr>
          <p:cNvPr id="5" name="Footer Placeholder 4"/>
          <p:cNvSpPr>
            <a:spLocks noGrp="1"/>
          </p:cNvSpPr>
          <p:nvPr>
            <p:ph type="ftr" sz="quarter" idx="11"/>
          </p:nvPr>
        </p:nvSpPr>
        <p:spPr/>
        <p:txBody>
          <a:bodyPr/>
          <a:lstStyle/>
          <a:p>
            <a:r>
              <a:rPr lang="en-US" dirty="0" smtClean="0"/>
              <a:t>ASME 2016 V&amp;V Symposium</a:t>
            </a:r>
            <a:endParaRPr lang="en-US" dirty="0"/>
          </a:p>
        </p:txBody>
      </p:sp>
      <p:sp>
        <p:nvSpPr>
          <p:cNvPr id="6" name="Slide Number Placeholder 5"/>
          <p:cNvSpPr>
            <a:spLocks noGrp="1"/>
          </p:cNvSpPr>
          <p:nvPr>
            <p:ph type="sldNum" sz="quarter" idx="12"/>
          </p:nvPr>
        </p:nvSpPr>
        <p:spPr/>
        <p:txBody>
          <a:bodyPr/>
          <a:lstStyle/>
          <a:p>
            <a:fld id="{88FCE147-5BD1-4085-8955-F9248228F1AD}" type="slidenum">
              <a:rPr lang="en-US" smtClean="0"/>
              <a:pPr/>
              <a:t>‹#›</a:t>
            </a:fld>
            <a:endParaRPr lang="en-US"/>
          </a:p>
        </p:txBody>
      </p:sp>
      <p:pic>
        <p:nvPicPr>
          <p:cNvPr id="9" name="Picture 8"/>
          <p:cNvPicPr>
            <a:picLocks noChangeAspect="1"/>
          </p:cNvPicPr>
          <p:nvPr userDrawn="1"/>
        </p:nvPicPr>
        <p:blipFill rotWithShape="1">
          <a:blip r:embed="rId2" cstate="print">
            <a:lum/>
            <a:alphaModFix/>
          </a:blip>
          <a:srcRect l="9669" t="17146" r="11763" b="14498"/>
          <a:stretch/>
        </p:blipFill>
        <p:spPr>
          <a:xfrm>
            <a:off x="79756" y="6197600"/>
            <a:ext cx="1063244" cy="584200"/>
          </a:xfrm>
          <a:prstGeom prst="rect">
            <a:avLst/>
          </a:prstGeom>
          <a:noFill/>
          <a:ln>
            <a:noFill/>
          </a:ln>
        </p:spPr>
      </p:pic>
    </p:spTree>
    <p:extLst>
      <p:ext uri="{BB962C8B-B14F-4D97-AF65-F5344CB8AC3E}">
        <p14:creationId xmlns="" xmlns:p14="http://schemas.microsoft.com/office/powerpoint/2010/main" val="4146101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7" name="Freeform 6"/>
          <p:cNvSpPr/>
          <p:nvPr userDrawn="1"/>
        </p:nvSpPr>
        <p:spPr>
          <a:xfrm>
            <a:off x="0" y="0"/>
            <a:ext cx="9144000" cy="6858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C0C0C0"/>
          </a:solidFill>
          <a:ln>
            <a:noFill/>
            <a:prstDash val="solid"/>
          </a:ln>
        </p:spPr>
        <p:txBody>
          <a:bodyPr vert="horz" wrap="none" lIns="90000" tIns="45000" rIns="90000" bIns="45000" anchor="ctr" anchorCtr="0" compatLnSpc="0"/>
          <a:lstStyle/>
          <a:p>
            <a:pPr marL="0" marR="0" lvl="0" indent="0" rtl="0" hangingPunct="0">
              <a:lnSpc>
                <a:spcPct val="100000"/>
              </a:lnSpc>
              <a:spcBef>
                <a:spcPts val="0"/>
              </a:spcBef>
              <a:spcAft>
                <a:spcPts val="0"/>
              </a:spcAft>
              <a:buNone/>
              <a:tabLst/>
            </a:pPr>
            <a:endParaRPr lang="en-US" sz="1800" b="0" i="0" u="none" strike="noStrike" kern="1200" cap="small" baseline="0" dirty="0">
              <a:ln>
                <a:noFill/>
              </a:ln>
              <a:latin typeface="Arial" pitchFamily="18"/>
              <a:ea typeface="DejaVu Sans" pitchFamily="2"/>
              <a:cs typeface="DejaVu Sans" pitchFamily="2"/>
            </a:endParaRPr>
          </a:p>
        </p:txBody>
      </p:sp>
      <p:sp>
        <p:nvSpPr>
          <p:cNvPr id="8" name="Straight Connector 7"/>
          <p:cNvSpPr/>
          <p:nvPr userDrawn="1"/>
        </p:nvSpPr>
        <p:spPr>
          <a:xfrm>
            <a:off x="2880" y="685800"/>
            <a:ext cx="9141120" cy="0"/>
          </a:xfrm>
          <a:prstGeom prst="line">
            <a:avLst/>
          </a:prstGeom>
          <a:noFill/>
          <a:ln w="18360">
            <a:solidFill>
              <a:srgbClr val="000000"/>
            </a:solidFill>
            <a:prstDash val="solid"/>
          </a:ln>
        </p:spPr>
        <p:txBody>
          <a:bodyPr vert="horz" wrap="none" lIns="99000" tIns="54000" rIns="99000" bIns="54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DejaVu Sans" pitchFamily="2"/>
              <a:cs typeface="DejaVu Sans" pitchFamily="2"/>
            </a:endParaRPr>
          </a:p>
        </p:txBody>
      </p:sp>
      <p:sp>
        <p:nvSpPr>
          <p:cNvPr id="2" name="Title 1"/>
          <p:cNvSpPr>
            <a:spLocks noGrp="1"/>
          </p:cNvSpPr>
          <p:nvPr>
            <p:ph type="title"/>
          </p:nvPr>
        </p:nvSpPr>
        <p:spPr>
          <a:xfrm>
            <a:off x="79756" y="76200"/>
            <a:ext cx="8988044" cy="533400"/>
          </a:xfrm>
        </p:spPr>
        <p:txBody>
          <a:bodyPr>
            <a:noAutofit/>
          </a:bodyPr>
          <a:lstStyle>
            <a:lvl1pPr algn="l">
              <a:defRPr sz="3200" cap="small" baseline="0">
                <a:solidFill>
                  <a:schemeClr val="accent2">
                    <a:lumMod val="75000"/>
                  </a:schemeClr>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228600" y="1143000"/>
            <a:ext cx="8686800" cy="4983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39454033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Freeform 5"/>
          <p:cNvSpPr/>
          <p:nvPr userDrawn="1"/>
        </p:nvSpPr>
        <p:spPr>
          <a:xfrm>
            <a:off x="0" y="0"/>
            <a:ext cx="9144000" cy="6858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C0C0C0"/>
          </a:solidFill>
          <a:ln>
            <a:noFill/>
            <a:prstDash val="solid"/>
          </a:ln>
        </p:spPr>
        <p:txBody>
          <a:bodyPr vert="horz" wrap="none" lIns="90000" tIns="45000" rIns="90000" bIns="45000" anchor="ctr" anchorCtr="0"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DejaVu Sans" pitchFamily="2"/>
              <a:cs typeface="DejaVu Sans" pitchFamily="2"/>
            </a:endParaRPr>
          </a:p>
        </p:txBody>
      </p:sp>
      <p:sp>
        <p:nvSpPr>
          <p:cNvPr id="7" name="Straight Connector 6"/>
          <p:cNvSpPr/>
          <p:nvPr userDrawn="1"/>
        </p:nvSpPr>
        <p:spPr>
          <a:xfrm>
            <a:off x="2880" y="685800"/>
            <a:ext cx="9141120" cy="0"/>
          </a:xfrm>
          <a:prstGeom prst="line">
            <a:avLst/>
          </a:prstGeom>
          <a:noFill/>
          <a:ln w="18360">
            <a:solidFill>
              <a:srgbClr val="000000"/>
            </a:solidFill>
            <a:prstDash val="solid"/>
          </a:ln>
        </p:spPr>
        <p:txBody>
          <a:bodyPr vert="horz" wrap="none" lIns="99000" tIns="54000" rIns="99000" bIns="54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DejaVu Sans" pitchFamily="2"/>
              <a:cs typeface="DejaVu Sans" pitchFamily="2"/>
            </a:endParaRPr>
          </a:p>
        </p:txBody>
      </p:sp>
      <p:sp>
        <p:nvSpPr>
          <p:cNvPr id="3" name="Date Placeholder 2"/>
          <p:cNvSpPr>
            <a:spLocks noGrp="1"/>
          </p:cNvSpPr>
          <p:nvPr>
            <p:ph type="dt" sz="half" idx="10"/>
          </p:nvPr>
        </p:nvSpPr>
        <p:spPr>
          <a:xfrm>
            <a:off x="1447800" y="6356350"/>
            <a:ext cx="1142999" cy="365125"/>
          </a:xfrm>
        </p:spPr>
        <p:txBody>
          <a:bodyPr/>
          <a:lstStyle/>
          <a:p>
            <a:endParaRPr lang="en-US"/>
          </a:p>
        </p:txBody>
      </p:sp>
      <p:sp>
        <p:nvSpPr>
          <p:cNvPr id="4" name="Footer Placeholder 3"/>
          <p:cNvSpPr>
            <a:spLocks noGrp="1"/>
          </p:cNvSpPr>
          <p:nvPr>
            <p:ph type="ftr" sz="quarter" idx="11"/>
          </p:nvPr>
        </p:nvSpPr>
        <p:spPr/>
        <p:txBody>
          <a:bodyPr/>
          <a:lstStyle/>
          <a:p>
            <a:r>
              <a:rPr lang="en-US" dirty="0" smtClean="0"/>
              <a:t>ASME 2016 V&amp;V Symposium</a:t>
            </a:r>
            <a:endParaRPr lang="en-US" dirty="0"/>
          </a:p>
        </p:txBody>
      </p:sp>
      <p:sp>
        <p:nvSpPr>
          <p:cNvPr id="5" name="Slide Number Placeholder 4"/>
          <p:cNvSpPr>
            <a:spLocks noGrp="1"/>
          </p:cNvSpPr>
          <p:nvPr>
            <p:ph type="sldNum" sz="quarter" idx="12"/>
          </p:nvPr>
        </p:nvSpPr>
        <p:spPr/>
        <p:txBody>
          <a:bodyPr/>
          <a:lstStyle/>
          <a:p>
            <a:fld id="{88FCE147-5BD1-4085-8955-F9248228F1AD}" type="slidenum">
              <a:rPr lang="en-US" smtClean="0"/>
              <a:pPr/>
              <a:t>‹#›</a:t>
            </a:fld>
            <a:endParaRPr lang="en-US"/>
          </a:p>
        </p:txBody>
      </p:sp>
      <p:pic>
        <p:nvPicPr>
          <p:cNvPr id="9" name="Picture 8"/>
          <p:cNvPicPr>
            <a:picLocks noChangeAspect="1"/>
          </p:cNvPicPr>
          <p:nvPr userDrawn="1"/>
        </p:nvPicPr>
        <p:blipFill rotWithShape="1">
          <a:blip r:embed="rId2" cstate="print">
            <a:lum/>
            <a:alphaModFix/>
          </a:blip>
          <a:srcRect l="9669" t="17146" r="11763" b="14498"/>
          <a:stretch/>
        </p:blipFill>
        <p:spPr>
          <a:xfrm>
            <a:off x="79756" y="6197600"/>
            <a:ext cx="1063244" cy="584200"/>
          </a:xfrm>
          <a:prstGeom prst="rect">
            <a:avLst/>
          </a:prstGeom>
          <a:noFill/>
          <a:ln>
            <a:noFill/>
          </a:ln>
        </p:spPr>
      </p:pic>
      <p:sp>
        <p:nvSpPr>
          <p:cNvPr id="10" name="Title 1"/>
          <p:cNvSpPr>
            <a:spLocks noGrp="1"/>
          </p:cNvSpPr>
          <p:nvPr>
            <p:ph type="title"/>
          </p:nvPr>
        </p:nvSpPr>
        <p:spPr>
          <a:xfrm>
            <a:off x="79756" y="76200"/>
            <a:ext cx="8911844" cy="533400"/>
          </a:xfrm>
        </p:spPr>
        <p:txBody>
          <a:bodyPr>
            <a:noAutofit/>
          </a:bodyPr>
          <a:lstStyle>
            <a:lvl1pPr algn="l">
              <a:defRPr sz="3200" cap="small" baseline="0">
                <a:solidFill>
                  <a:schemeClr val="accent2">
                    <a:lumMod val="75000"/>
                  </a:schemeClr>
                </a:solidFill>
              </a:defRPr>
            </a:lvl1pPr>
          </a:lstStyle>
          <a:p>
            <a:r>
              <a:rPr lang="en-US" dirty="0" smtClean="0"/>
              <a:t>Click to edit Master title style</a:t>
            </a:r>
            <a:endParaRPr lang="en-US" dirty="0"/>
          </a:p>
        </p:txBody>
      </p:sp>
    </p:spTree>
    <p:extLst>
      <p:ext uri="{BB962C8B-B14F-4D97-AF65-F5344CB8AC3E}">
        <p14:creationId xmlns="" xmlns:p14="http://schemas.microsoft.com/office/powerpoint/2010/main" val="11155673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Freeform 5"/>
          <p:cNvSpPr/>
          <p:nvPr userDrawn="1"/>
        </p:nvSpPr>
        <p:spPr>
          <a:xfrm>
            <a:off x="0" y="0"/>
            <a:ext cx="9144000" cy="6858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C0C0C0"/>
          </a:solidFill>
          <a:ln>
            <a:noFill/>
            <a:prstDash val="solid"/>
          </a:ln>
        </p:spPr>
        <p:txBody>
          <a:bodyPr vert="horz" wrap="none" lIns="90000" tIns="45000" rIns="90000" bIns="45000" anchor="ctr" anchorCtr="0"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DejaVu Sans" pitchFamily="2"/>
              <a:cs typeface="DejaVu Sans" pitchFamily="2"/>
            </a:endParaRPr>
          </a:p>
        </p:txBody>
      </p:sp>
      <p:sp>
        <p:nvSpPr>
          <p:cNvPr id="7" name="Straight Connector 6"/>
          <p:cNvSpPr/>
          <p:nvPr userDrawn="1"/>
        </p:nvSpPr>
        <p:spPr>
          <a:xfrm>
            <a:off x="2880" y="685800"/>
            <a:ext cx="9141120" cy="0"/>
          </a:xfrm>
          <a:prstGeom prst="line">
            <a:avLst/>
          </a:prstGeom>
          <a:noFill/>
          <a:ln w="18360">
            <a:solidFill>
              <a:srgbClr val="000000"/>
            </a:solidFill>
            <a:prstDash val="solid"/>
          </a:ln>
        </p:spPr>
        <p:txBody>
          <a:bodyPr vert="horz" wrap="none" lIns="99000" tIns="54000" rIns="99000" bIns="54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DejaVu Sans" pitchFamily="2"/>
              <a:cs typeface="DejaVu Sans" pitchFamily="2"/>
            </a:endParaRPr>
          </a:p>
        </p:txBody>
      </p:sp>
      <p:sp>
        <p:nvSpPr>
          <p:cNvPr id="10" name="Title 1"/>
          <p:cNvSpPr>
            <a:spLocks noGrp="1"/>
          </p:cNvSpPr>
          <p:nvPr>
            <p:ph type="title"/>
          </p:nvPr>
        </p:nvSpPr>
        <p:spPr>
          <a:xfrm>
            <a:off x="79756" y="76200"/>
            <a:ext cx="8911844" cy="533400"/>
          </a:xfrm>
        </p:spPr>
        <p:txBody>
          <a:bodyPr>
            <a:noAutofit/>
          </a:bodyPr>
          <a:lstStyle>
            <a:lvl1pPr algn="l">
              <a:defRPr sz="3200" cap="small" baseline="0">
                <a:solidFill>
                  <a:schemeClr val="accent2">
                    <a:lumMod val="75000"/>
                  </a:schemeClr>
                </a:solidFill>
              </a:defRPr>
            </a:lvl1pPr>
          </a:lstStyle>
          <a:p>
            <a:r>
              <a:rPr lang="en-US" dirty="0" smtClean="0"/>
              <a:t>Click to edit Master title style</a:t>
            </a:r>
            <a:endParaRPr lang="en-US" dirty="0"/>
          </a:p>
        </p:txBody>
      </p:sp>
    </p:spTree>
    <p:extLst>
      <p:ext uri="{BB962C8B-B14F-4D97-AF65-F5344CB8AC3E}">
        <p14:creationId xmlns="" xmlns:p14="http://schemas.microsoft.com/office/powerpoint/2010/main" val="28370422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1371600" y="6356350"/>
            <a:ext cx="1219200" cy="365125"/>
          </a:xfrm>
        </p:spPr>
        <p:txBody>
          <a:bodyPr/>
          <a:lstStyle/>
          <a:p>
            <a:endParaRPr lang="en-US"/>
          </a:p>
        </p:txBody>
      </p:sp>
      <p:sp>
        <p:nvSpPr>
          <p:cNvPr id="3" name="Footer Placeholder 2"/>
          <p:cNvSpPr>
            <a:spLocks noGrp="1"/>
          </p:cNvSpPr>
          <p:nvPr>
            <p:ph type="ftr" sz="quarter" idx="11"/>
          </p:nvPr>
        </p:nvSpPr>
        <p:spPr/>
        <p:txBody>
          <a:bodyPr/>
          <a:lstStyle/>
          <a:p>
            <a:r>
              <a:rPr lang="en-US" dirty="0" smtClean="0"/>
              <a:t>ASME 2016 V&amp;V Symposium</a:t>
            </a:r>
            <a:endParaRPr lang="en-US" dirty="0"/>
          </a:p>
        </p:txBody>
      </p:sp>
      <p:sp>
        <p:nvSpPr>
          <p:cNvPr id="4" name="Slide Number Placeholder 3"/>
          <p:cNvSpPr>
            <a:spLocks noGrp="1"/>
          </p:cNvSpPr>
          <p:nvPr>
            <p:ph type="sldNum" sz="quarter" idx="12"/>
          </p:nvPr>
        </p:nvSpPr>
        <p:spPr/>
        <p:txBody>
          <a:bodyPr/>
          <a:lstStyle/>
          <a:p>
            <a:fld id="{88FCE147-5BD1-4085-8955-F9248228F1AD}" type="slidenum">
              <a:rPr lang="en-US" smtClean="0"/>
              <a:pPr/>
              <a:t>‹#›</a:t>
            </a:fld>
            <a:endParaRPr lang="en-US"/>
          </a:p>
        </p:txBody>
      </p:sp>
      <p:pic>
        <p:nvPicPr>
          <p:cNvPr id="6" name="Picture 5"/>
          <p:cNvPicPr>
            <a:picLocks noChangeAspect="1"/>
          </p:cNvPicPr>
          <p:nvPr userDrawn="1"/>
        </p:nvPicPr>
        <p:blipFill rotWithShape="1">
          <a:blip r:embed="rId2" cstate="print">
            <a:lum/>
            <a:alphaModFix/>
          </a:blip>
          <a:srcRect l="9669" t="17146" r="11763" b="14498"/>
          <a:stretch/>
        </p:blipFill>
        <p:spPr>
          <a:xfrm>
            <a:off x="79756" y="6197600"/>
            <a:ext cx="1063244" cy="584200"/>
          </a:xfrm>
          <a:prstGeom prst="rect">
            <a:avLst/>
          </a:prstGeom>
          <a:noFill/>
          <a:ln>
            <a:noFill/>
          </a:ln>
        </p:spPr>
      </p:pic>
    </p:spTree>
    <p:extLst>
      <p:ext uri="{BB962C8B-B14F-4D97-AF65-F5344CB8AC3E}">
        <p14:creationId xmlns="" xmlns:p14="http://schemas.microsoft.com/office/powerpoint/2010/main" val="4120020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24186003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2_Custom Layout">
    <p:spTree>
      <p:nvGrpSpPr>
        <p:cNvPr id="1" name=""/>
        <p:cNvGrpSpPr/>
        <p:nvPr/>
      </p:nvGrpSpPr>
      <p:grpSpPr>
        <a:xfrm>
          <a:off x="0" y="0"/>
          <a:ext cx="0" cy="0"/>
          <a:chOff x="0" y="0"/>
          <a:chExt cx="0" cy="0"/>
        </a:xfrm>
      </p:grpSpPr>
      <p:pic>
        <p:nvPicPr>
          <p:cNvPr id="5" name="Picture 13"/>
          <p:cNvPicPr>
            <a:picLocks noChangeAspect="1" noChangeArrowheads="1"/>
          </p:cNvPicPr>
          <p:nvPr/>
        </p:nvPicPr>
        <p:blipFill>
          <a:blip r:embed="rId2" cstate="print"/>
          <a:srcRect/>
          <a:stretch>
            <a:fillRect/>
          </a:stretch>
        </p:blipFill>
        <p:spPr bwMode="auto">
          <a:xfrm>
            <a:off x="1809750" y="0"/>
            <a:ext cx="7334250" cy="58738"/>
          </a:xfrm>
          <a:prstGeom prst="rect">
            <a:avLst/>
          </a:prstGeom>
          <a:noFill/>
          <a:ln w="9525">
            <a:noFill/>
            <a:miter lim="800000"/>
            <a:headEnd/>
            <a:tailEnd/>
          </a:ln>
        </p:spPr>
      </p:pic>
      <p:sp>
        <p:nvSpPr>
          <p:cNvPr id="6" name="Text Placeholder 4"/>
          <p:cNvSpPr>
            <a:spLocks noGrp="1"/>
          </p:cNvSpPr>
          <p:nvPr>
            <p:ph type="body" sz="quarter" idx="10"/>
          </p:nvPr>
        </p:nvSpPr>
        <p:spPr>
          <a:xfrm>
            <a:off x="1447800" y="1752600"/>
            <a:ext cx="6096000" cy="3733800"/>
          </a:xfrm>
        </p:spPr>
        <p:txBody>
          <a:bodyPr/>
          <a:lstStyle>
            <a:lvl1pPr>
              <a:defRPr sz="2000" b="1">
                <a:latin typeface="Calibri" pitchFamily="34" charset="0"/>
                <a:cs typeface="Calibri" pitchFamily="34" charset="0"/>
              </a:defRPr>
            </a:lvl1pPr>
            <a:lvl2pPr marL="228600" indent="-228600">
              <a:buClrTx/>
              <a:buFont typeface="Arial" pitchFamily="34" charset="0"/>
              <a:buChar char="•"/>
              <a:defRPr b="1">
                <a:latin typeface="Calibri" pitchFamily="34" charset="0"/>
                <a:cs typeface="Calibri" pitchFamily="34" charset="0"/>
              </a:defRPr>
            </a:lvl2pPr>
            <a:lvl3pPr marL="457200" indent="-228600">
              <a:buFont typeface="Arial Narrow" pitchFamily="34" charset="0"/>
              <a:buChar char="–"/>
              <a:tabLst/>
              <a:defRPr b="1">
                <a:latin typeface="Calibri" pitchFamily="34" charset="0"/>
                <a:cs typeface="Calibri" pitchFamily="34" charset="0"/>
              </a:defRPr>
            </a:lvl3pPr>
            <a:lvl4pPr marL="685800" indent="-228600">
              <a:buClrTx/>
              <a:buFont typeface="Arial" pitchFamily="34" charset="0"/>
              <a:buChar char="•"/>
              <a:defRPr b="1">
                <a:latin typeface="Calibri" pitchFamily="34" charset="0"/>
                <a:cs typeface="Calibri" pitchFamily="34" charset="0"/>
              </a:defRPr>
            </a:lvl4pPr>
            <a:lvl5pPr marL="914400" indent="-228600">
              <a:buClrTx/>
              <a:buFont typeface="Arial Narrow" pitchFamily="34" charset="0"/>
              <a:buChar char="–"/>
              <a:defRPr b="1">
                <a:solidFill>
                  <a:schemeClr val="tx1"/>
                </a:solidFill>
                <a:latin typeface="Calibri" pitchFamily="34" charset="0"/>
                <a:cs typeface="Calibri" pitchFamily="34" charset="0"/>
              </a:defRPr>
            </a:lvl5pPr>
            <a:lvl6pPr>
              <a:buNone/>
              <a:defRPr/>
            </a:lvl6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8" name="Title 1"/>
          <p:cNvSpPr>
            <a:spLocks noGrp="1"/>
          </p:cNvSpPr>
          <p:nvPr>
            <p:ph type="title"/>
          </p:nvPr>
        </p:nvSpPr>
        <p:spPr>
          <a:xfrm>
            <a:off x="1447800" y="457201"/>
            <a:ext cx="7126287" cy="609600"/>
          </a:xfrm>
        </p:spPr>
        <p:txBody>
          <a:bodyPr/>
          <a:lstStyle>
            <a:lvl1pPr>
              <a:defRPr>
                <a:latin typeface="+mj-lt"/>
              </a:defRPr>
            </a:lvl1pPr>
          </a:lstStyle>
          <a:p>
            <a:r>
              <a:rPr lang="en-US" smtClean="0"/>
              <a:t>Click to edit Master title style</a:t>
            </a:r>
            <a:endParaRPr lang="en-US" dirty="0"/>
          </a:p>
        </p:txBody>
      </p:sp>
    </p:spTree>
    <p:extLst>
      <p:ext uri="{BB962C8B-B14F-4D97-AF65-F5344CB8AC3E}">
        <p14:creationId xmlns="" xmlns:p14="http://schemas.microsoft.com/office/powerpoint/2010/main" val="3738415230"/>
      </p:ext>
    </p:extLst>
  </p:cSld>
  <p:clrMapOvr>
    <a:masterClrMapping/>
  </p:clrMapOvr>
  <p:transition>
    <p:wipe dir="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8001000" cy="685800"/>
          </a:xfrm>
        </p:spPr>
        <p:txBody>
          <a:bodyPr/>
          <a:lstStyle>
            <a:lvl1pPr algn="ctr">
              <a:defRPr sz="3200">
                <a:latin typeface="Calibri" panose="020F0502020204030204"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685800" y="1219200"/>
            <a:ext cx="7848600" cy="4724400"/>
          </a:xfrm>
        </p:spPr>
        <p:txBody>
          <a:bodyPr/>
          <a:lstStyle>
            <a:lvl1pPr>
              <a:defRPr sz="2000">
                <a:latin typeface="Calibri" panose="020F0502020204030204" pitchFamily="34" charset="0"/>
              </a:defRPr>
            </a:lvl1pPr>
            <a:lvl2pPr>
              <a:defRPr sz="1800">
                <a:latin typeface="Calibri" panose="020F0502020204030204" pitchFamily="34" charset="0"/>
              </a:defRPr>
            </a:lvl2pPr>
            <a:lvl3pPr>
              <a:defRPr sz="1600">
                <a:latin typeface="Calibri" panose="020F0502020204030204" pitchFamily="34" charset="0"/>
              </a:defRPr>
            </a:lvl3pPr>
            <a:lvl4pPr>
              <a:defRPr sz="1400">
                <a:latin typeface="Calibri" panose="020F0502020204030204" pitchFamily="34" charset="0"/>
              </a:defRPr>
            </a:lvl4pPr>
            <a:lvl5pPr>
              <a:defRPr sz="1400">
                <a:latin typeface="Calibri" panose="020F050202020403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4"/>
          <p:cNvSpPr>
            <a:spLocks noGrp="1" noChangeArrowheads="1"/>
          </p:cNvSpPr>
          <p:nvPr>
            <p:ph type="dt" sz="half" idx="10"/>
          </p:nvPr>
        </p:nvSpPr>
        <p:spPr>
          <a:xfrm>
            <a:off x="685800" y="6248400"/>
            <a:ext cx="2286000" cy="457200"/>
          </a:xfrm>
          <a:ln/>
        </p:spPr>
        <p:txBody>
          <a:bodyPr/>
          <a:lstStyle>
            <a:lvl1pPr>
              <a:defRPr sz="1200">
                <a:solidFill>
                  <a:schemeClr val="accent2"/>
                </a:solidFill>
                <a:latin typeface="Calibri" panose="020F0502020204030204" pitchFamily="34" charset="0"/>
              </a:defRPr>
            </a:lvl1pPr>
          </a:lstStyle>
          <a:p>
            <a:pPr>
              <a:defRPr/>
            </a:pPr>
            <a:r>
              <a:rPr lang="en-US" dirty="0" smtClean="0">
                <a:solidFill>
                  <a:srgbClr val="333399"/>
                </a:solidFill>
              </a:rPr>
              <a:t>ASME V&amp;V Standards Committee</a:t>
            </a:r>
          </a:p>
          <a:p>
            <a:pPr>
              <a:defRPr/>
            </a:pPr>
            <a:r>
              <a:rPr lang="en-US" sz="1100" dirty="0" smtClean="0">
                <a:solidFill>
                  <a:srgbClr val="333399"/>
                </a:solidFill>
              </a:rPr>
              <a:t>May 6, 2014</a:t>
            </a:r>
            <a:endParaRPr lang="en-US" sz="1100" dirty="0">
              <a:solidFill>
                <a:srgbClr val="333399"/>
              </a:solidFill>
            </a:endParaRPr>
          </a:p>
        </p:txBody>
      </p:sp>
      <p:sp>
        <p:nvSpPr>
          <p:cNvPr id="5" name="Rectangle 5"/>
          <p:cNvSpPr>
            <a:spLocks noGrp="1" noChangeArrowheads="1"/>
          </p:cNvSpPr>
          <p:nvPr>
            <p:ph type="ftr" sz="quarter" idx="11"/>
          </p:nvPr>
        </p:nvSpPr>
        <p:spPr>
          <a:ln/>
        </p:spPr>
        <p:txBody>
          <a:bodyPr/>
          <a:lstStyle>
            <a:lvl1pPr>
              <a:defRPr sz="1200">
                <a:solidFill>
                  <a:schemeClr val="accent2"/>
                </a:solidFill>
                <a:latin typeface="Calibri" panose="020F0502020204030204" pitchFamily="34" charset="0"/>
              </a:defRPr>
            </a:lvl1pPr>
          </a:lstStyle>
          <a:p>
            <a:pPr>
              <a:defRPr/>
            </a:pPr>
            <a:r>
              <a:rPr lang="en-US" dirty="0" smtClean="0">
                <a:solidFill>
                  <a:srgbClr val="333399"/>
                </a:solidFill>
              </a:rPr>
              <a:t>ASME V&amp;V Symposium</a:t>
            </a:r>
          </a:p>
          <a:p>
            <a:pPr>
              <a:defRPr/>
            </a:pPr>
            <a:r>
              <a:rPr lang="en-US" sz="1100" dirty="0" smtClean="0">
                <a:solidFill>
                  <a:srgbClr val="333399"/>
                </a:solidFill>
              </a:rPr>
              <a:t>Las Vegas, NV</a:t>
            </a:r>
            <a:endParaRPr lang="en-US" sz="1100" dirty="0">
              <a:solidFill>
                <a:srgbClr val="333399"/>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0856EC6-DD47-4240-82D2-5B8E11FCE608}"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292399150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theme" Target="../theme/theme2.xml"/><Relationship Id="rId1"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Century Gothic" panose="020B0502020202020204" pitchFamily="34" charset="0"/>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Century Gothic" panose="020B0502020202020204" pitchFamily="34" charset="0"/>
              </a:defRPr>
            </a:lvl1pPr>
          </a:lstStyle>
          <a:p>
            <a:r>
              <a:rPr lang="en-US" dirty="0" smtClean="0"/>
              <a:t>ASME 2016 V&amp;V Symposium</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Century Gothic" panose="020B0502020202020204" pitchFamily="34" charset="0"/>
              </a:defRPr>
            </a:lvl1pPr>
          </a:lstStyle>
          <a:p>
            <a:fld id="{88FCE147-5BD1-4085-8955-F9248228F1AD}" type="slidenum">
              <a:rPr lang="en-US" smtClean="0"/>
              <a:pPr/>
              <a:t>‹#›</a:t>
            </a:fld>
            <a:endParaRPr lang="en-US"/>
          </a:p>
        </p:txBody>
      </p:sp>
    </p:spTree>
    <p:extLst>
      <p:ext uri="{BB962C8B-B14F-4D97-AF65-F5344CB8AC3E}">
        <p14:creationId xmlns="" xmlns:p14="http://schemas.microsoft.com/office/powerpoint/2010/main" val="245185533"/>
      </p:ext>
    </p:extLst>
  </p:cSld>
  <p:clrMap bg1="lt1" tx1="dk1" bg2="lt2" tx2="dk2" accent1="accent1" accent2="accent2" accent3="accent3" accent4="accent4" accent5="accent5" accent6="accent6" hlink="hlink" folHlink="folHlink"/>
  <p:sldLayoutIdLst>
    <p:sldLayoutId id="2147483649" r:id="rId1"/>
    <p:sldLayoutId id="2147483667" r:id="rId2"/>
    <p:sldLayoutId id="2147483650" r:id="rId3"/>
    <p:sldLayoutId id="2147483657" r:id="rId4"/>
    <p:sldLayoutId id="2147483654" r:id="rId5"/>
    <p:sldLayoutId id="2147483656" r:id="rId6"/>
    <p:sldLayoutId id="2147483655" r:id="rId7"/>
    <p:sldLayoutId id="2147483658" r:id="rId8"/>
    <p:sldLayoutId id="2147483659" r:id="rId9"/>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Century Gothic" panose="020B0502020202020204" pitchFamily="34"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371600" y="457200"/>
            <a:ext cx="66294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1371600" y="1828800"/>
            <a:ext cx="6477000" cy="411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530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pitchFamily="-107" charset="0"/>
              </a:defRPr>
            </a:lvl1pPr>
          </a:lstStyle>
          <a:p>
            <a:pPr eaLnBrk="0" fontAlgn="base" hangingPunct="0">
              <a:spcBef>
                <a:spcPct val="0"/>
              </a:spcBef>
              <a:spcAft>
                <a:spcPct val="0"/>
              </a:spcAft>
              <a:defRPr/>
            </a:pPr>
            <a:endParaRPr lang="en-US" dirty="0">
              <a:solidFill>
                <a:srgbClr val="000000"/>
              </a:solidFill>
            </a:endParaRPr>
          </a:p>
        </p:txBody>
      </p:sp>
      <p:sp>
        <p:nvSpPr>
          <p:cNvPr id="5530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pitchFamily="-107" charset="0"/>
              </a:defRPr>
            </a:lvl1pPr>
          </a:lstStyle>
          <a:p>
            <a:pPr eaLnBrk="0" fontAlgn="base" hangingPunct="0">
              <a:spcBef>
                <a:spcPct val="0"/>
              </a:spcBef>
              <a:spcAft>
                <a:spcPct val="0"/>
              </a:spcAft>
              <a:defRPr/>
            </a:pPr>
            <a:endParaRPr lang="en-US">
              <a:solidFill>
                <a:srgbClr val="000000"/>
              </a:solidFill>
            </a:endParaRPr>
          </a:p>
        </p:txBody>
      </p:sp>
      <p:sp>
        <p:nvSpPr>
          <p:cNvPr id="5530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pitchFamily="-107" charset="0"/>
              </a:defRPr>
            </a:lvl1pPr>
          </a:lstStyle>
          <a:p>
            <a:pPr eaLnBrk="0" fontAlgn="base" hangingPunct="0">
              <a:spcBef>
                <a:spcPct val="0"/>
              </a:spcBef>
              <a:spcAft>
                <a:spcPct val="0"/>
              </a:spcAft>
              <a:defRPr/>
            </a:pPr>
            <a:fld id="{0821968E-E4DD-41A3-8613-662545383831}" type="slidenum">
              <a:rPr lang="en-US">
                <a:solidFill>
                  <a:srgbClr val="000000"/>
                </a:solidFill>
              </a:rPr>
              <a:pPr eaLnBrk="0" fontAlgn="base" hangingPunct="0">
                <a:spcBef>
                  <a:spcPct val="0"/>
                </a:spcBef>
                <a:spcAft>
                  <a:spcPct val="0"/>
                </a:spcAft>
                <a:defRPr/>
              </a:pPr>
              <a:t>‹#›</a:t>
            </a:fld>
            <a:endParaRPr lang="en-US">
              <a:solidFill>
                <a:srgbClr val="000000"/>
              </a:solidFill>
            </a:endParaRPr>
          </a:p>
        </p:txBody>
      </p:sp>
    </p:spTree>
    <p:extLst>
      <p:ext uri="{BB962C8B-B14F-4D97-AF65-F5344CB8AC3E}">
        <p14:creationId xmlns="" xmlns:p14="http://schemas.microsoft.com/office/powerpoint/2010/main" val="1910928494"/>
      </p:ext>
    </p:extLst>
  </p:cSld>
  <p:clrMap bg1="lt1" tx1="dk1" bg2="lt2" tx2="dk2" accent1="accent1" accent2="accent2" accent3="accent3" accent4="accent4" accent5="accent5" accent6="accent6" hlink="hlink" folHlink="folHlink"/>
  <p:sldLayoutIdLst>
    <p:sldLayoutId id="2147483666" r:id="rId1"/>
  </p:sldLayoutIdLst>
  <p:timing>
    <p:tnLst>
      <p:par>
        <p:cTn id="1" dur="indefinite" restart="never" nodeType="tmRoot"/>
      </p:par>
    </p:tnLst>
  </p:timing>
  <p:txStyles>
    <p:titleStyle>
      <a:lvl1pPr algn="l" rtl="0" eaLnBrk="0" fontAlgn="base" hangingPunct="0">
        <a:spcBef>
          <a:spcPct val="0"/>
        </a:spcBef>
        <a:spcAft>
          <a:spcPct val="0"/>
        </a:spcAft>
        <a:defRPr sz="4000">
          <a:solidFill>
            <a:srgbClr val="0019A1"/>
          </a:solidFill>
          <a:latin typeface="+mj-lt"/>
          <a:ea typeface="+mj-ea"/>
          <a:cs typeface="+mj-cs"/>
        </a:defRPr>
      </a:lvl1pPr>
      <a:lvl2pPr algn="l" rtl="0" eaLnBrk="0" fontAlgn="base" hangingPunct="0">
        <a:spcBef>
          <a:spcPct val="0"/>
        </a:spcBef>
        <a:spcAft>
          <a:spcPct val="0"/>
        </a:spcAft>
        <a:defRPr sz="4000">
          <a:solidFill>
            <a:srgbClr val="0019A1"/>
          </a:solidFill>
          <a:latin typeface="Times New Roman" pitchFamily="18" charset="0"/>
        </a:defRPr>
      </a:lvl2pPr>
      <a:lvl3pPr algn="l" rtl="0" eaLnBrk="0" fontAlgn="base" hangingPunct="0">
        <a:spcBef>
          <a:spcPct val="0"/>
        </a:spcBef>
        <a:spcAft>
          <a:spcPct val="0"/>
        </a:spcAft>
        <a:defRPr sz="4000">
          <a:solidFill>
            <a:srgbClr val="0019A1"/>
          </a:solidFill>
          <a:latin typeface="Times New Roman" pitchFamily="18" charset="0"/>
        </a:defRPr>
      </a:lvl3pPr>
      <a:lvl4pPr algn="l" rtl="0" eaLnBrk="0" fontAlgn="base" hangingPunct="0">
        <a:spcBef>
          <a:spcPct val="0"/>
        </a:spcBef>
        <a:spcAft>
          <a:spcPct val="0"/>
        </a:spcAft>
        <a:defRPr sz="4000">
          <a:solidFill>
            <a:srgbClr val="0019A1"/>
          </a:solidFill>
          <a:latin typeface="Times New Roman" pitchFamily="18" charset="0"/>
        </a:defRPr>
      </a:lvl4pPr>
      <a:lvl5pPr algn="l" rtl="0" eaLnBrk="0" fontAlgn="base" hangingPunct="0">
        <a:spcBef>
          <a:spcPct val="0"/>
        </a:spcBef>
        <a:spcAft>
          <a:spcPct val="0"/>
        </a:spcAft>
        <a:defRPr sz="4000">
          <a:solidFill>
            <a:srgbClr val="0019A1"/>
          </a:solidFill>
          <a:latin typeface="Times New Roman" pitchFamily="18" charset="0"/>
        </a:defRPr>
      </a:lvl5pPr>
      <a:lvl6pPr marL="457200" algn="l" rtl="0" fontAlgn="base">
        <a:spcBef>
          <a:spcPct val="0"/>
        </a:spcBef>
        <a:spcAft>
          <a:spcPct val="0"/>
        </a:spcAft>
        <a:defRPr sz="4000">
          <a:solidFill>
            <a:srgbClr val="0019A1"/>
          </a:solidFill>
          <a:latin typeface="Times New Roman" pitchFamily="18" charset="0"/>
        </a:defRPr>
      </a:lvl6pPr>
      <a:lvl7pPr marL="914400" algn="l" rtl="0" fontAlgn="base">
        <a:spcBef>
          <a:spcPct val="0"/>
        </a:spcBef>
        <a:spcAft>
          <a:spcPct val="0"/>
        </a:spcAft>
        <a:defRPr sz="4000">
          <a:solidFill>
            <a:srgbClr val="0019A1"/>
          </a:solidFill>
          <a:latin typeface="Times New Roman" pitchFamily="18" charset="0"/>
        </a:defRPr>
      </a:lvl7pPr>
      <a:lvl8pPr marL="1371600" algn="l" rtl="0" fontAlgn="base">
        <a:spcBef>
          <a:spcPct val="0"/>
        </a:spcBef>
        <a:spcAft>
          <a:spcPct val="0"/>
        </a:spcAft>
        <a:defRPr sz="4000">
          <a:solidFill>
            <a:srgbClr val="0019A1"/>
          </a:solidFill>
          <a:latin typeface="Times New Roman" pitchFamily="18" charset="0"/>
        </a:defRPr>
      </a:lvl8pPr>
      <a:lvl9pPr marL="1828800" algn="l" rtl="0" fontAlgn="base">
        <a:spcBef>
          <a:spcPct val="0"/>
        </a:spcBef>
        <a:spcAft>
          <a:spcPct val="0"/>
        </a:spcAft>
        <a:defRPr sz="4000">
          <a:solidFill>
            <a:srgbClr val="0019A1"/>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rgbClr val="0019A1"/>
          </a:solidFill>
          <a:latin typeface="+mn-lt"/>
          <a:ea typeface="+mn-ea"/>
          <a:cs typeface="+mn-cs"/>
        </a:defRPr>
      </a:lvl1pPr>
      <a:lvl2pPr marL="742950" indent="-285750" algn="l" rtl="0" eaLnBrk="0" fontAlgn="base" hangingPunct="0">
        <a:spcBef>
          <a:spcPct val="20000"/>
        </a:spcBef>
        <a:spcAft>
          <a:spcPct val="0"/>
        </a:spcAft>
        <a:buChar char="–"/>
        <a:defRPr sz="2800">
          <a:solidFill>
            <a:srgbClr val="0019A1"/>
          </a:solidFill>
          <a:latin typeface="+mn-lt"/>
        </a:defRPr>
      </a:lvl2pPr>
      <a:lvl3pPr marL="1143000" indent="-228600" algn="l" rtl="0" eaLnBrk="0" fontAlgn="base" hangingPunct="0">
        <a:spcBef>
          <a:spcPct val="20000"/>
        </a:spcBef>
        <a:spcAft>
          <a:spcPct val="0"/>
        </a:spcAft>
        <a:buChar char="•"/>
        <a:defRPr sz="2400">
          <a:solidFill>
            <a:srgbClr val="0019A1"/>
          </a:solidFill>
          <a:latin typeface="+mn-lt"/>
        </a:defRPr>
      </a:lvl3pPr>
      <a:lvl4pPr marL="1600200" indent="-228600" algn="l" rtl="0" eaLnBrk="0" fontAlgn="base" hangingPunct="0">
        <a:spcBef>
          <a:spcPct val="20000"/>
        </a:spcBef>
        <a:spcAft>
          <a:spcPct val="0"/>
        </a:spcAft>
        <a:buChar char="–"/>
        <a:defRPr sz="2000">
          <a:solidFill>
            <a:srgbClr val="0019A1"/>
          </a:solidFill>
          <a:latin typeface="+mn-lt"/>
        </a:defRPr>
      </a:lvl4pPr>
      <a:lvl5pPr marL="2057400" indent="-228600" algn="l" rtl="0" eaLnBrk="0" fontAlgn="base" hangingPunct="0">
        <a:spcBef>
          <a:spcPct val="20000"/>
        </a:spcBef>
        <a:spcAft>
          <a:spcPct val="0"/>
        </a:spcAft>
        <a:buChar char="»"/>
        <a:defRPr sz="2000">
          <a:solidFill>
            <a:srgbClr val="0019A1"/>
          </a:solidFill>
          <a:latin typeface="+mn-lt"/>
        </a:defRPr>
      </a:lvl5pPr>
      <a:lvl6pPr marL="2514600" indent="-228600" algn="l" rtl="0" fontAlgn="base">
        <a:spcBef>
          <a:spcPct val="20000"/>
        </a:spcBef>
        <a:spcAft>
          <a:spcPct val="0"/>
        </a:spcAft>
        <a:buChar char="»"/>
        <a:defRPr sz="2000">
          <a:solidFill>
            <a:srgbClr val="0019A1"/>
          </a:solidFill>
          <a:latin typeface="+mn-lt"/>
        </a:defRPr>
      </a:lvl6pPr>
      <a:lvl7pPr marL="2971800" indent="-228600" algn="l" rtl="0" fontAlgn="base">
        <a:spcBef>
          <a:spcPct val="20000"/>
        </a:spcBef>
        <a:spcAft>
          <a:spcPct val="0"/>
        </a:spcAft>
        <a:buChar char="»"/>
        <a:defRPr sz="2000">
          <a:solidFill>
            <a:srgbClr val="0019A1"/>
          </a:solidFill>
          <a:latin typeface="+mn-lt"/>
        </a:defRPr>
      </a:lvl7pPr>
      <a:lvl8pPr marL="3429000" indent="-228600" algn="l" rtl="0" fontAlgn="base">
        <a:spcBef>
          <a:spcPct val="20000"/>
        </a:spcBef>
        <a:spcAft>
          <a:spcPct val="0"/>
        </a:spcAft>
        <a:buChar char="»"/>
        <a:defRPr sz="2000">
          <a:solidFill>
            <a:srgbClr val="0019A1"/>
          </a:solidFill>
          <a:latin typeface="+mn-lt"/>
        </a:defRPr>
      </a:lvl8pPr>
      <a:lvl9pPr marL="3886200" indent="-228600" algn="l" rtl="0" fontAlgn="base">
        <a:spcBef>
          <a:spcPct val="20000"/>
        </a:spcBef>
        <a:spcAft>
          <a:spcPct val="0"/>
        </a:spcAft>
        <a:buChar char="»"/>
        <a:defRPr sz="2000">
          <a:solidFill>
            <a:srgbClr val="0019A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simtk.org/home/cpms"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hyperlink" Target="http://www.ncbcs.org/"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8" Type="http://schemas.openxmlformats.org/officeDocument/2006/relationships/hyperlink" Target="http://www.imagwiki.nibib.nih.gov/mediawiki/index.php?title=File:DOE_Logo.jpg" TargetMode="External"/><Relationship Id="rId13" Type="http://schemas.openxmlformats.org/officeDocument/2006/relationships/image" Target="../media/image12.jpeg"/><Relationship Id="rId18" Type="http://schemas.openxmlformats.org/officeDocument/2006/relationships/image" Target="../media/image16.png"/><Relationship Id="rId3" Type="http://schemas.openxmlformats.org/officeDocument/2006/relationships/image" Target="../media/image7.png"/><Relationship Id="rId7" Type="http://schemas.openxmlformats.org/officeDocument/2006/relationships/image" Target="../media/image9.png"/><Relationship Id="rId12" Type="http://schemas.openxmlformats.org/officeDocument/2006/relationships/hyperlink" Target="http://www.imagwiki.nibib.nih.gov/mediawiki/index.php?title=File:MITACS_Logo.jpg" TargetMode="External"/><Relationship Id="rId17" Type="http://schemas.openxmlformats.org/officeDocument/2006/relationships/image" Target="../media/image15.jpeg"/><Relationship Id="rId2" Type="http://schemas.openxmlformats.org/officeDocument/2006/relationships/notesSlide" Target="../notesSlides/notesSlide4.xml"/><Relationship Id="rId16" Type="http://schemas.openxmlformats.org/officeDocument/2006/relationships/image" Target="../media/image14.jpeg"/><Relationship Id="rId20" Type="http://schemas.openxmlformats.org/officeDocument/2006/relationships/image" Target="../media/image18.png"/><Relationship Id="rId1" Type="http://schemas.openxmlformats.org/officeDocument/2006/relationships/slideLayout" Target="../slideLayouts/slideLayout5.xml"/><Relationship Id="rId6" Type="http://schemas.openxmlformats.org/officeDocument/2006/relationships/hyperlink" Target="http://www.imagwiki.nibib.nih.gov/mediawiki/index.php?title=File:NASA_Logo.png" TargetMode="External"/><Relationship Id="rId11" Type="http://schemas.openxmlformats.org/officeDocument/2006/relationships/image" Target="../media/image11.jpeg"/><Relationship Id="rId5" Type="http://schemas.openxmlformats.org/officeDocument/2006/relationships/image" Target="../media/image8.png"/><Relationship Id="rId15" Type="http://schemas.openxmlformats.org/officeDocument/2006/relationships/image" Target="../media/image13.gif"/><Relationship Id="rId10" Type="http://schemas.openxmlformats.org/officeDocument/2006/relationships/hyperlink" Target="http://www.imagwiki.nibib.nih.gov/mediawiki/index.php?title=File:DOD_Logo.jpg" TargetMode="External"/><Relationship Id="rId19" Type="http://schemas.openxmlformats.org/officeDocument/2006/relationships/image" Target="../media/image17.jpeg"/><Relationship Id="rId4" Type="http://schemas.openxmlformats.org/officeDocument/2006/relationships/hyperlink" Target="http://www.imagwiki.nibib.nih.gov/mediawiki/index.php?title=File:NSF_Logo.png" TargetMode="External"/><Relationship Id="rId9" Type="http://schemas.openxmlformats.org/officeDocument/2006/relationships/image" Target="../media/image10.jpeg"/><Relationship Id="rId14" Type="http://schemas.openxmlformats.org/officeDocument/2006/relationships/hyperlink" Target="http://www.imagwiki.nibib.nih.gov/mediawiki/index.php?title=File:FDAlogo.gif"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8" Type="http://schemas.openxmlformats.org/officeDocument/2006/relationships/image" Target="../media/image23.jpeg"/><Relationship Id="rId13" Type="http://schemas.openxmlformats.org/officeDocument/2006/relationships/image" Target="../media/image28.jpeg"/><Relationship Id="rId18" Type="http://schemas.openxmlformats.org/officeDocument/2006/relationships/image" Target="../media/image33.jpeg"/><Relationship Id="rId3" Type="http://schemas.openxmlformats.org/officeDocument/2006/relationships/hyperlink" Target="http://wiki.simtk.org/cpms/CPMS_Members" TargetMode="External"/><Relationship Id="rId21" Type="http://schemas.openxmlformats.org/officeDocument/2006/relationships/image" Target="../media/image36.jpeg"/><Relationship Id="rId7" Type="http://schemas.openxmlformats.org/officeDocument/2006/relationships/image" Target="../media/image22.jpeg"/><Relationship Id="rId12" Type="http://schemas.openxmlformats.org/officeDocument/2006/relationships/image" Target="../media/image27.jpeg"/><Relationship Id="rId17" Type="http://schemas.openxmlformats.org/officeDocument/2006/relationships/image" Target="../media/image32.jpeg"/><Relationship Id="rId2" Type="http://schemas.openxmlformats.org/officeDocument/2006/relationships/notesSlide" Target="../notesSlides/notesSlide7.xml"/><Relationship Id="rId16" Type="http://schemas.openxmlformats.org/officeDocument/2006/relationships/image" Target="../media/image31.jpeg"/><Relationship Id="rId20" Type="http://schemas.openxmlformats.org/officeDocument/2006/relationships/image" Target="../media/image35.jpeg"/><Relationship Id="rId1" Type="http://schemas.openxmlformats.org/officeDocument/2006/relationships/slideLayout" Target="../slideLayouts/slideLayout6.xml"/><Relationship Id="rId6" Type="http://schemas.openxmlformats.org/officeDocument/2006/relationships/image" Target="../media/image21.jpeg"/><Relationship Id="rId11" Type="http://schemas.openxmlformats.org/officeDocument/2006/relationships/image" Target="../media/image26.jpeg"/><Relationship Id="rId5" Type="http://schemas.openxmlformats.org/officeDocument/2006/relationships/image" Target="../media/image20.jpeg"/><Relationship Id="rId15" Type="http://schemas.openxmlformats.org/officeDocument/2006/relationships/image" Target="../media/image30.png"/><Relationship Id="rId23" Type="http://schemas.openxmlformats.org/officeDocument/2006/relationships/image" Target="../media/image38.jpeg"/><Relationship Id="rId10" Type="http://schemas.openxmlformats.org/officeDocument/2006/relationships/image" Target="../media/image25.jpeg"/><Relationship Id="rId19" Type="http://schemas.openxmlformats.org/officeDocument/2006/relationships/image" Target="../media/image34.jpeg"/><Relationship Id="rId4" Type="http://schemas.openxmlformats.org/officeDocument/2006/relationships/image" Target="../media/image19.jpeg"/><Relationship Id="rId9" Type="http://schemas.openxmlformats.org/officeDocument/2006/relationships/image" Target="../media/image24.jpeg"/><Relationship Id="rId14" Type="http://schemas.openxmlformats.org/officeDocument/2006/relationships/image" Target="../media/image29.jpeg"/><Relationship Id="rId22" Type="http://schemas.openxmlformats.org/officeDocument/2006/relationships/image" Target="../media/image37.jpeg"/></Relationships>
</file>

<file path=ppt/slides/_rels/slide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wiki.simtk.org/cpms/Ten_Simple_Rules_of_Credible_Practice"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wiki.simtk.org/cpms/Ten_Simple_Rules_of_Credible_Practice/Summary_of_Results"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simtk.org/forums/viewtopic.php?f=848&amp;t=5616&amp;sid=fdcab3f040d5c52b8667a0b0812d2e2b"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hyperlink" Target="https://simtk.org/websvn/wsvn/cpms/dat/Survey/Complete%20Survey%20Results_Clean_04242015.xlsx"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hyperlink" Target="http://tinyurl.com/ze4scnx"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42.png"/><Relationship Id="rId7" Type="http://schemas.openxmlformats.org/officeDocument/2006/relationships/diagramQuickStyle" Target="../diagrams/quickStyle2.xml"/><Relationship Id="rId2" Type="http://schemas.openxmlformats.org/officeDocument/2006/relationships/notesSlide" Target="../notesSlides/notesSlide18.xml"/><Relationship Id="rId1" Type="http://schemas.openxmlformats.org/officeDocument/2006/relationships/slideLayout" Target="../slideLayouts/slideLayout10.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43.png"/><Relationship Id="rId9" Type="http://schemas.microsoft.com/office/2007/relationships/diagramDrawing" Target="../diagrams/drawing2.xml"/></Relationships>
</file>

<file path=ppt/slides/_rels/slide19.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44.png"/><Relationship Id="rId7" Type="http://schemas.openxmlformats.org/officeDocument/2006/relationships/diagramColors" Target="../diagrams/colors3.xml"/><Relationship Id="rId2" Type="http://schemas.openxmlformats.org/officeDocument/2006/relationships/notesSlide" Target="../notesSlides/notesSlide19.xml"/><Relationship Id="rId1" Type="http://schemas.openxmlformats.org/officeDocument/2006/relationships/slideLayout" Target="../slideLayouts/slideLayout10.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2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46.png"/></Relationships>
</file>

<file path=ppt/slides/_rels/slide2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9.png"/><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9.png"/><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10.xml"/><Relationship Id="rId4" Type="http://schemas.openxmlformats.org/officeDocument/2006/relationships/image" Target="../media/image5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hyperlink" Target="https://cstools.asme.org/csconnect/CommitteePages.cfm?Committee=100108782" TargetMode="External"/><Relationship Id="rId2" Type="http://schemas.openxmlformats.org/officeDocument/2006/relationships/image" Target="../media/image44.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hyperlink" Target="http://wiki.simtk.org/cpms/Glossary_and_Definitions" TargetMode="External"/><Relationship Id="rId2" Type="http://schemas.openxmlformats.org/officeDocument/2006/relationships/image" Target="../media/image54.jpeg"/><Relationship Id="rId1" Type="http://schemas.openxmlformats.org/officeDocument/2006/relationships/slideLayout" Target="../slideLayouts/slideLayout3.xml"/><Relationship Id="rId4" Type="http://schemas.openxmlformats.org/officeDocument/2006/relationships/image" Target="../media/image55.png"/></Relationships>
</file>

<file path=ppt/slides/_rels/slide3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hyperlink" Target="https://simtk.org/home/cpms"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6019800"/>
            <a:ext cx="9144000" cy="584775"/>
          </a:xfrm>
          <a:prstGeom prst="rect">
            <a:avLst/>
          </a:prstGeom>
          <a:noFill/>
        </p:spPr>
        <p:txBody>
          <a:bodyPr wrap="square" rtlCol="0">
            <a:spAutoFit/>
          </a:bodyPr>
          <a:lstStyle/>
          <a:p>
            <a:pPr algn="ctr"/>
            <a:r>
              <a:rPr lang="en-US" sz="1600" i="1" dirty="0">
                <a:latin typeface="Century Gothic" panose="020B0502020202020204" pitchFamily="34" charset="0"/>
              </a:rPr>
              <a:t>ASME </a:t>
            </a:r>
            <a:r>
              <a:rPr lang="en-US" sz="1600" i="1" dirty="0" smtClean="0">
                <a:latin typeface="Century Gothic" panose="020B0502020202020204" pitchFamily="34" charset="0"/>
              </a:rPr>
              <a:t>Verification </a:t>
            </a:r>
            <a:r>
              <a:rPr lang="en-US" sz="1600" i="1" dirty="0">
                <a:latin typeface="Century Gothic" panose="020B0502020202020204" pitchFamily="34" charset="0"/>
              </a:rPr>
              <a:t>and Validation Symposium</a:t>
            </a:r>
            <a:endParaRPr lang="en-US" sz="1600" i="1" dirty="0" smtClean="0">
              <a:latin typeface="Century Gothic" panose="020B0502020202020204" pitchFamily="34" charset="0"/>
            </a:endParaRPr>
          </a:p>
          <a:p>
            <a:pPr algn="ctr"/>
            <a:r>
              <a:rPr lang="en-US" sz="1600" i="1" dirty="0" smtClean="0">
                <a:latin typeface="Century Gothic" panose="020B0502020202020204" pitchFamily="34" charset="0"/>
              </a:rPr>
              <a:t>Las Vegas, Nevada May 18-20, 2016 </a:t>
            </a:r>
            <a:endParaRPr lang="en-US" sz="1600" i="1" dirty="0">
              <a:latin typeface="Century Gothic" panose="020B0502020202020204" pitchFamily="34" charset="0"/>
            </a:endParaRPr>
          </a:p>
        </p:txBody>
      </p:sp>
      <p:sp>
        <p:nvSpPr>
          <p:cNvPr id="10" name="Subtitle 9"/>
          <p:cNvSpPr>
            <a:spLocks noGrp="1"/>
          </p:cNvSpPr>
          <p:nvPr>
            <p:ph type="subTitle" idx="1"/>
          </p:nvPr>
        </p:nvSpPr>
        <p:spPr>
          <a:xfrm>
            <a:off x="45720" y="3886200"/>
            <a:ext cx="9052560" cy="1981200"/>
          </a:xfrm>
        </p:spPr>
        <p:txBody>
          <a:bodyPr>
            <a:normAutofit fontScale="55000" lnSpcReduction="20000"/>
          </a:bodyPr>
          <a:lstStyle/>
          <a:p>
            <a:r>
              <a:rPr lang="en-US" sz="2800" u="sng" dirty="0"/>
              <a:t>M. Horner</a:t>
            </a:r>
            <a:r>
              <a:rPr lang="en-US" sz="2800" baseline="30000" dirty="0"/>
              <a:t>1,2</a:t>
            </a:r>
            <a:r>
              <a:rPr lang="en-US" sz="2800" dirty="0"/>
              <a:t>, L. Mulugeta</a:t>
            </a:r>
            <a:r>
              <a:rPr lang="en-US" sz="2800" baseline="30000" dirty="0"/>
              <a:t>1,2</a:t>
            </a:r>
            <a:r>
              <a:rPr lang="en-US" sz="2800" dirty="0"/>
              <a:t>, A. Erdemir</a:t>
            </a:r>
            <a:r>
              <a:rPr lang="en-US" sz="2800" baseline="30000" dirty="0"/>
              <a:t>1</a:t>
            </a:r>
            <a:r>
              <a:rPr lang="en-US" sz="2800" dirty="0"/>
              <a:t>, G. </a:t>
            </a:r>
            <a:r>
              <a:rPr lang="en-US" sz="2800" dirty="0" smtClean="0"/>
              <a:t>An</a:t>
            </a:r>
            <a:r>
              <a:rPr lang="en-US" sz="2800" baseline="30000" dirty="0" smtClean="0"/>
              <a:t>1</a:t>
            </a:r>
            <a:r>
              <a:rPr lang="en-US" sz="2800" dirty="0" smtClean="0"/>
              <a:t>, </a:t>
            </a:r>
            <a:r>
              <a:rPr lang="en-US" sz="2800" dirty="0"/>
              <a:t>D.M. </a:t>
            </a:r>
            <a:r>
              <a:rPr lang="en-US" sz="2800" dirty="0" smtClean="0"/>
              <a:t>Eckmann</a:t>
            </a:r>
            <a:r>
              <a:rPr lang="en-US" sz="2800" baseline="30000" dirty="0" smtClean="0"/>
              <a:t>1</a:t>
            </a:r>
            <a:r>
              <a:rPr lang="en-US" sz="2800" dirty="0" smtClean="0"/>
              <a:t>, </a:t>
            </a:r>
            <a:r>
              <a:rPr lang="en-US" sz="2800" dirty="0"/>
              <a:t>J.E. Bischoff</a:t>
            </a:r>
            <a:r>
              <a:rPr lang="en-US" sz="2800" baseline="30000" dirty="0"/>
              <a:t>1,2</a:t>
            </a:r>
            <a:r>
              <a:rPr lang="en-US" sz="2800" dirty="0"/>
              <a:t>, C.A. Hunt</a:t>
            </a:r>
            <a:r>
              <a:rPr lang="en-US" sz="2800" baseline="30000" dirty="0"/>
              <a:t>1</a:t>
            </a:r>
            <a:r>
              <a:rPr lang="en-US" sz="2800" dirty="0"/>
              <a:t>, J. Ku</a:t>
            </a:r>
            <a:r>
              <a:rPr lang="en-US" sz="2800" baseline="30000" dirty="0"/>
              <a:t>1</a:t>
            </a:r>
            <a:r>
              <a:rPr lang="en-US" sz="2800" dirty="0"/>
              <a:t>,</a:t>
            </a:r>
          </a:p>
          <a:p>
            <a:r>
              <a:rPr lang="en-US" sz="2800" dirty="0"/>
              <a:t>D. Lochner</a:t>
            </a:r>
            <a:r>
              <a:rPr lang="en-US" sz="2800" baseline="30000" dirty="0"/>
              <a:t>1</a:t>
            </a:r>
            <a:r>
              <a:rPr lang="en-US" sz="2800" dirty="0"/>
              <a:t>, W.W. Lytton</a:t>
            </a:r>
            <a:r>
              <a:rPr lang="en-US" sz="2800" baseline="30000" dirty="0"/>
              <a:t>1</a:t>
            </a:r>
            <a:r>
              <a:rPr lang="en-US" sz="2800" dirty="0"/>
              <a:t>, V. Marmarelis</a:t>
            </a:r>
            <a:r>
              <a:rPr lang="en-US" sz="2800" baseline="30000" dirty="0"/>
              <a:t>1</a:t>
            </a:r>
            <a:r>
              <a:rPr lang="en-US" sz="2800" dirty="0"/>
              <a:t>, J.G. Myers</a:t>
            </a:r>
            <a:r>
              <a:rPr lang="en-US" sz="2800" baseline="30000" dirty="0"/>
              <a:t>1</a:t>
            </a:r>
            <a:r>
              <a:rPr lang="en-US" sz="2800" dirty="0"/>
              <a:t>, G. Peng</a:t>
            </a:r>
            <a:r>
              <a:rPr lang="en-US" sz="2800" baseline="30000" dirty="0"/>
              <a:t>1</a:t>
            </a:r>
            <a:r>
              <a:rPr lang="en-US" sz="2800" dirty="0"/>
              <a:t>, M.J. Steele</a:t>
            </a:r>
            <a:r>
              <a:rPr lang="en-US" sz="2800" baseline="30000" dirty="0"/>
              <a:t>1</a:t>
            </a:r>
            <a:r>
              <a:rPr lang="en-US" sz="2800" dirty="0"/>
              <a:t> and M. Walton</a:t>
            </a:r>
            <a:r>
              <a:rPr lang="en-US" sz="2800" baseline="30000" dirty="0"/>
              <a:t>1</a:t>
            </a:r>
            <a:r>
              <a:rPr lang="en-US" dirty="0" smtClean="0"/>
              <a:t> </a:t>
            </a:r>
            <a:endParaRPr lang="en-US" dirty="0"/>
          </a:p>
          <a:p>
            <a:pPr marL="228600" indent="-228600">
              <a:lnSpc>
                <a:spcPct val="120000"/>
              </a:lnSpc>
              <a:spcBef>
                <a:spcPts val="0"/>
              </a:spcBef>
              <a:buFont typeface="+mj-lt"/>
              <a:buAutoNum type="arabicPeriod"/>
            </a:pPr>
            <a:endParaRPr lang="en-US" sz="2500" dirty="0" smtClean="0"/>
          </a:p>
          <a:p>
            <a:pPr marL="457200" indent="-457200">
              <a:lnSpc>
                <a:spcPct val="120000"/>
              </a:lnSpc>
              <a:spcBef>
                <a:spcPts val="0"/>
              </a:spcBef>
              <a:buFont typeface="+mj-lt"/>
              <a:buAutoNum type="arabicPeriod"/>
            </a:pPr>
            <a:r>
              <a:rPr lang="en-US" sz="2500" dirty="0" smtClean="0"/>
              <a:t>IMAG/MSM Committee on Credible Practice of M&amp;S in Healthcare</a:t>
            </a:r>
            <a:endParaRPr lang="en-US" sz="2500" dirty="0"/>
          </a:p>
          <a:p>
            <a:pPr marL="228600" indent="-228600">
              <a:lnSpc>
                <a:spcPct val="120000"/>
              </a:lnSpc>
              <a:spcBef>
                <a:spcPts val="0"/>
              </a:spcBef>
              <a:buFont typeface="+mj-lt"/>
              <a:buAutoNum type="arabicPeriod"/>
            </a:pPr>
            <a:r>
              <a:rPr lang="en-US" sz="2500" dirty="0" smtClean="0"/>
              <a:t>ASME V&amp;V40: Verification and Validation in Computational Modeling of Medical Devices</a:t>
            </a:r>
            <a:endParaRPr lang="en-US" sz="2500" dirty="0"/>
          </a:p>
          <a:p>
            <a:pPr>
              <a:lnSpc>
                <a:spcPct val="120000"/>
              </a:lnSpc>
              <a:spcBef>
                <a:spcPts val="0"/>
              </a:spcBef>
            </a:pPr>
            <a:endParaRPr lang="en-US" sz="2500" dirty="0"/>
          </a:p>
        </p:txBody>
      </p:sp>
      <p:sp>
        <p:nvSpPr>
          <p:cNvPr id="11" name="Title 10"/>
          <p:cNvSpPr>
            <a:spLocks noGrp="1"/>
          </p:cNvSpPr>
          <p:nvPr>
            <p:ph type="ctrTitle"/>
          </p:nvPr>
        </p:nvSpPr>
        <p:spPr/>
        <p:txBody>
          <a:bodyPr>
            <a:normAutofit/>
          </a:bodyPr>
          <a:lstStyle/>
          <a:p>
            <a:r>
              <a:rPr lang="en-US" sz="3200" dirty="0"/>
              <a:t>Credibility of Computational Methods in Healthcare: A Comparison of Community-based Standards and Guidelines</a:t>
            </a:r>
          </a:p>
        </p:txBody>
      </p:sp>
      <p:sp>
        <p:nvSpPr>
          <p:cNvPr id="2" name="TextBox 1"/>
          <p:cNvSpPr txBox="1"/>
          <p:nvPr/>
        </p:nvSpPr>
        <p:spPr>
          <a:xfrm>
            <a:off x="1673225" y="714375"/>
            <a:ext cx="2525563" cy="246221"/>
          </a:xfrm>
          <a:prstGeom prst="rect">
            <a:avLst/>
          </a:prstGeom>
          <a:solidFill>
            <a:schemeClr val="bg1"/>
          </a:solidFill>
        </p:spPr>
        <p:txBody>
          <a:bodyPr wrap="none" lIns="0" tIns="0" rIns="0" bIns="0" rtlCol="0">
            <a:spAutoFit/>
          </a:bodyPr>
          <a:lstStyle/>
          <a:p>
            <a:r>
              <a:rPr lang="en-US" sz="1600" i="1" dirty="0">
                <a:solidFill>
                  <a:schemeClr val="bg1">
                    <a:lumMod val="65000"/>
                  </a:schemeClr>
                </a:solidFill>
                <a:hlinkClick r:id="rId3"/>
              </a:rPr>
              <a:t>https://</a:t>
            </a:r>
            <a:r>
              <a:rPr lang="en-US" sz="1600" i="1" dirty="0" smtClean="0">
                <a:solidFill>
                  <a:schemeClr val="bg1">
                    <a:lumMod val="65000"/>
                  </a:schemeClr>
                </a:solidFill>
                <a:hlinkClick r:id="rId3"/>
              </a:rPr>
              <a:t>simtk.org/home/cpms</a:t>
            </a:r>
            <a:r>
              <a:rPr lang="en-US" sz="1600" i="1" dirty="0" smtClean="0">
                <a:solidFill>
                  <a:schemeClr val="bg1">
                    <a:lumMod val="65000"/>
                  </a:schemeClr>
                </a:solidFill>
              </a:rPr>
              <a:t> </a:t>
            </a:r>
            <a:endParaRPr lang="en-US" sz="1600" i="1" dirty="0">
              <a:solidFill>
                <a:schemeClr val="bg1">
                  <a:lumMod val="65000"/>
                </a:schemeClr>
              </a:solidFill>
            </a:endParaRPr>
          </a:p>
        </p:txBody>
      </p:sp>
    </p:spTree>
    <p:extLst>
      <p:ext uri="{BB962C8B-B14F-4D97-AF65-F5344CB8AC3E}">
        <p14:creationId xmlns="" xmlns:p14="http://schemas.microsoft.com/office/powerpoint/2010/main" val="18933458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a:t>Background</a:t>
            </a:r>
          </a:p>
        </p:txBody>
      </p:sp>
      <p:sp>
        <p:nvSpPr>
          <p:cNvPr id="5" name="Slide Number Placeholder 4"/>
          <p:cNvSpPr>
            <a:spLocks noGrp="1"/>
          </p:cNvSpPr>
          <p:nvPr>
            <p:ph type="sldNum" sz="quarter" idx="4294967295"/>
          </p:nvPr>
        </p:nvSpPr>
        <p:spPr>
          <a:xfrm>
            <a:off x="7010400" y="6356350"/>
            <a:ext cx="2133600" cy="365125"/>
          </a:xfrm>
        </p:spPr>
        <p:txBody>
          <a:bodyPr/>
          <a:lstStyle/>
          <a:p>
            <a:fld id="{88FCE147-5BD1-4085-8955-F9248228F1AD}" type="slidenum">
              <a:rPr lang="en-US" smtClean="0"/>
              <a:pPr/>
              <a:t>2</a:t>
            </a:fld>
            <a:endParaRPr lang="en-US"/>
          </a:p>
        </p:txBody>
      </p:sp>
      <p:grpSp>
        <p:nvGrpSpPr>
          <p:cNvPr id="6" name="Group 5"/>
          <p:cNvGrpSpPr/>
          <p:nvPr/>
        </p:nvGrpSpPr>
        <p:grpSpPr>
          <a:xfrm>
            <a:off x="1828800" y="2971800"/>
            <a:ext cx="4953000" cy="3668621"/>
            <a:chOff x="457200" y="2514600"/>
            <a:chExt cx="5790959" cy="4289286"/>
          </a:xfrm>
        </p:grpSpPr>
        <p:pic>
          <p:nvPicPr>
            <p:cNvPr id="7" name="Picture 6"/>
            <p:cNvPicPr>
              <a:picLocks noChangeAspect="1"/>
            </p:cNvPicPr>
            <p:nvPr/>
          </p:nvPicPr>
          <p:blipFill>
            <a:blip r:embed="rId3" cstate="print">
              <a:lum/>
              <a:alphaModFix/>
            </a:blip>
            <a:srcRect/>
            <a:stretch>
              <a:fillRect/>
            </a:stretch>
          </p:blipFill>
          <p:spPr>
            <a:xfrm>
              <a:off x="457200" y="2514600"/>
              <a:ext cx="5790959" cy="3953880"/>
            </a:xfrm>
            <a:prstGeom prst="rect">
              <a:avLst/>
            </a:prstGeom>
            <a:noFill/>
            <a:ln>
              <a:noFill/>
            </a:ln>
          </p:spPr>
        </p:pic>
        <p:sp>
          <p:nvSpPr>
            <p:cNvPr id="8" name="TextBox 7"/>
            <p:cNvSpPr txBox="1"/>
            <p:nvPr/>
          </p:nvSpPr>
          <p:spPr>
            <a:xfrm>
              <a:off x="2030600" y="6477000"/>
              <a:ext cx="4105601" cy="326886"/>
            </a:xfrm>
            <a:prstGeom prst="rect">
              <a:avLst/>
            </a:prstGeom>
            <a:noFill/>
            <a:ln>
              <a:noFill/>
            </a:ln>
          </p:spPr>
          <p:txBody>
            <a:bodyPr vert="horz" wrap="none" lIns="90000" tIns="45000" rIns="90000" bIns="45000" compatLnSpc="0">
              <a:spAutoFit/>
            </a:bodyPr>
            <a:lstStyle/>
            <a:p>
              <a:pPr marL="0" marR="0" lvl="0" indent="0" algn="r" rtl="0" hangingPunct="0">
                <a:lnSpc>
                  <a:spcPct val="100000"/>
                </a:lnSpc>
                <a:spcBef>
                  <a:spcPts val="0"/>
                </a:spcBef>
                <a:spcAft>
                  <a:spcPts val="0"/>
                </a:spcAft>
                <a:buNone/>
                <a:tabLst/>
              </a:pPr>
              <a:r>
                <a:rPr lang="en-US" sz="1200" b="0" i="1" u="none" strike="noStrike" kern="1200" dirty="0">
                  <a:ln>
                    <a:noFill/>
                  </a:ln>
                  <a:solidFill>
                    <a:srgbClr val="000000"/>
                  </a:solidFill>
                  <a:latin typeface="Century Gothic" panose="020B0502020202020204" pitchFamily="34" charset="0"/>
                  <a:ea typeface="DejaVu Sans" pitchFamily="2"/>
                  <a:cs typeface="DejaVu Sans" pitchFamily="2"/>
                </a:rPr>
                <a:t>	adapted from </a:t>
              </a:r>
              <a:r>
                <a:rPr lang="en-US" sz="1200" b="0" i="1" u="none" strike="noStrike" kern="1200" dirty="0">
                  <a:ln>
                    <a:noFill/>
                  </a:ln>
                  <a:solidFill>
                    <a:srgbClr val="000000"/>
                  </a:solidFill>
                  <a:latin typeface="Century Gothic" panose="020B0502020202020204" pitchFamily="34" charset="0"/>
                  <a:ea typeface="DejaVu Sans" pitchFamily="2"/>
                  <a:cs typeface="DejaVu Sans" pitchFamily="2"/>
                  <a:hlinkClick r:id="rId4"/>
                </a:rPr>
                <a:t>NCBC website (2014)</a:t>
              </a:r>
            </a:p>
          </p:txBody>
        </p:sp>
      </p:grpSp>
      <p:sp>
        <p:nvSpPr>
          <p:cNvPr id="11" name="Content Placeholder 2"/>
          <p:cNvSpPr txBox="1">
            <a:spLocks/>
          </p:cNvSpPr>
          <p:nvPr/>
        </p:nvSpPr>
        <p:spPr>
          <a:xfrm>
            <a:off x="228600" y="914400"/>
            <a:ext cx="8686800" cy="1981200"/>
          </a:xfrm>
          <a:prstGeom prst="rect">
            <a:avLst/>
          </a:prstGeom>
        </p:spPr>
        <p:txBody>
          <a:bodyPr>
            <a:normAutofit fontScale="62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smtClean="0"/>
              <a:t>Computational modeling and simulation (M&amp;S) methods have substantial potential to support research, clinical decisions and education in healthcare</a:t>
            </a:r>
          </a:p>
          <a:p>
            <a:endParaRPr lang="en-US" dirty="0" smtClean="0"/>
          </a:p>
          <a:p>
            <a:r>
              <a:rPr lang="en-US" dirty="0" smtClean="0"/>
              <a:t>Government agencies and industry are making substantial investments on R&amp;D activities in simulation-based medicine and notable discoveries are being made</a:t>
            </a:r>
          </a:p>
        </p:txBody>
      </p:sp>
    </p:spTree>
    <p:extLst>
      <p:ext uri="{BB962C8B-B14F-4D97-AF65-F5344CB8AC3E}">
        <p14:creationId xmlns="" xmlns:p14="http://schemas.microsoft.com/office/powerpoint/2010/main" val="25340048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3" cstate="print">
            <a:extLst>
              <a:ext uri="{28A0092B-C50C-407E-A947-70E740481C1C}">
                <a14:useLocalDpi xmlns="" xmlns:a14="http://schemas.microsoft.com/office/drawing/2010/main" val="0"/>
              </a:ext>
            </a:extLst>
          </a:blip>
          <a:srcRect l="3388" r="16129"/>
          <a:stretch/>
        </p:blipFill>
        <p:spPr>
          <a:xfrm>
            <a:off x="152400" y="3248799"/>
            <a:ext cx="4552964" cy="3609201"/>
          </a:xfrm>
          <a:prstGeom prst="rect">
            <a:avLst/>
          </a:prstGeom>
        </p:spPr>
      </p:pic>
      <p:sp>
        <p:nvSpPr>
          <p:cNvPr id="2" name="Title 1"/>
          <p:cNvSpPr>
            <a:spLocks noGrp="1"/>
          </p:cNvSpPr>
          <p:nvPr>
            <p:ph type="title"/>
          </p:nvPr>
        </p:nvSpPr>
        <p:spPr/>
        <p:txBody>
          <a:bodyPr/>
          <a:lstStyle/>
          <a:p>
            <a:r>
              <a:rPr lang="en-US" dirty="0" smtClean="0"/>
              <a:t>The Challenge</a:t>
            </a:r>
            <a:endParaRPr lang="en-US" dirty="0"/>
          </a:p>
        </p:txBody>
      </p:sp>
      <p:sp>
        <p:nvSpPr>
          <p:cNvPr id="8" name="Slide Number Placeholder 7"/>
          <p:cNvSpPr>
            <a:spLocks noGrp="1"/>
          </p:cNvSpPr>
          <p:nvPr>
            <p:ph type="sldNum" sz="quarter" idx="4294967295"/>
          </p:nvPr>
        </p:nvSpPr>
        <p:spPr>
          <a:xfrm>
            <a:off x="7010400" y="6356350"/>
            <a:ext cx="2133600" cy="365125"/>
          </a:xfrm>
        </p:spPr>
        <p:txBody>
          <a:bodyPr/>
          <a:lstStyle/>
          <a:p>
            <a:fld id="{88FCE147-5BD1-4085-8955-F9248228F1AD}" type="slidenum">
              <a:rPr lang="en-US" smtClean="0"/>
              <a:pPr/>
              <a:t>3</a:t>
            </a:fld>
            <a:endParaRPr lang="en-US"/>
          </a:p>
        </p:txBody>
      </p:sp>
      <p:sp>
        <p:nvSpPr>
          <p:cNvPr id="7" name="TextBox 6"/>
          <p:cNvSpPr txBox="1"/>
          <p:nvPr/>
        </p:nvSpPr>
        <p:spPr>
          <a:xfrm>
            <a:off x="4646967" y="6581001"/>
            <a:ext cx="3049233" cy="276999"/>
          </a:xfrm>
          <a:prstGeom prst="rect">
            <a:avLst/>
          </a:prstGeom>
          <a:noFill/>
        </p:spPr>
        <p:txBody>
          <a:bodyPr wrap="none" rtlCol="0">
            <a:spAutoFit/>
          </a:bodyPr>
          <a:lstStyle/>
          <a:p>
            <a:r>
              <a:rPr lang="en-US" sz="1200" i="1" dirty="0" smtClean="0">
                <a:latin typeface="Century Gothic" panose="020B0502020202020204" pitchFamily="34" charset="0"/>
              </a:rPr>
              <a:t>Adapted </a:t>
            </a:r>
            <a:r>
              <a:rPr lang="en-US" sz="1200" i="1" dirty="0">
                <a:latin typeface="Century Gothic" panose="020B0502020202020204" pitchFamily="34" charset="0"/>
              </a:rPr>
              <a:t>from http://beaver1003.com</a:t>
            </a:r>
          </a:p>
        </p:txBody>
      </p:sp>
      <p:sp>
        <p:nvSpPr>
          <p:cNvPr id="9" name="Cloud Callout 8"/>
          <p:cNvSpPr/>
          <p:nvPr/>
        </p:nvSpPr>
        <p:spPr>
          <a:xfrm>
            <a:off x="2362200" y="990600"/>
            <a:ext cx="5181600" cy="2438400"/>
          </a:xfrm>
          <a:prstGeom prst="cloudCallout">
            <a:avLst>
              <a:gd name="adj1" fmla="val -45988"/>
              <a:gd name="adj2" fmla="val 6849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Century Gothic" panose="020B0502020202020204" pitchFamily="34" charset="0"/>
              </a:rPr>
              <a:t>Am I applying credible </a:t>
            </a:r>
            <a:r>
              <a:rPr lang="en-US" sz="2800" b="1" dirty="0" smtClean="0">
                <a:solidFill>
                  <a:schemeClr val="tx1"/>
                </a:solidFill>
                <a:latin typeface="Century Gothic" panose="020B0502020202020204" pitchFamily="34" charset="0"/>
              </a:rPr>
              <a:t>practice?</a:t>
            </a:r>
            <a:endParaRPr lang="en-US" sz="2800" dirty="0">
              <a:solidFill>
                <a:schemeClr val="tx1"/>
              </a:solidFill>
            </a:endParaRPr>
          </a:p>
        </p:txBody>
      </p:sp>
      <p:sp>
        <p:nvSpPr>
          <p:cNvPr id="10" name="Rectangle 9"/>
          <p:cNvSpPr/>
          <p:nvPr/>
        </p:nvSpPr>
        <p:spPr>
          <a:xfrm>
            <a:off x="4191000" y="4264963"/>
            <a:ext cx="4800600" cy="1200329"/>
          </a:xfrm>
          <a:prstGeom prst="rect">
            <a:avLst/>
          </a:prstGeom>
        </p:spPr>
        <p:txBody>
          <a:bodyPr wrap="square">
            <a:spAutoFit/>
          </a:bodyPr>
          <a:lstStyle/>
          <a:p>
            <a:r>
              <a:rPr lang="en-US" sz="2400" b="1" i="1" dirty="0"/>
              <a:t>Common practice guidelines </a:t>
            </a:r>
            <a:r>
              <a:rPr lang="en-US" sz="2400" b="1" i="1" u="sng" dirty="0"/>
              <a:t>do not</a:t>
            </a:r>
            <a:r>
              <a:rPr lang="en-US" sz="2400" b="1" i="1" dirty="0"/>
              <a:t> exist</a:t>
            </a:r>
            <a:r>
              <a:rPr lang="en-US" sz="2400" dirty="0"/>
              <a:t> to ensure that appropriate credibility processes are followed</a:t>
            </a:r>
          </a:p>
        </p:txBody>
      </p:sp>
    </p:spTree>
    <p:extLst>
      <p:ext uri="{BB962C8B-B14F-4D97-AF65-F5344CB8AC3E}">
        <p14:creationId xmlns="" xmlns:p14="http://schemas.microsoft.com/office/powerpoint/2010/main" val="16176462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Solution Pathway</a:t>
            </a:r>
            <a:endParaRPr lang="en-US" dirty="0"/>
          </a:p>
        </p:txBody>
      </p:sp>
      <p:grpSp>
        <p:nvGrpSpPr>
          <p:cNvPr id="29" name="Group 28"/>
          <p:cNvGrpSpPr/>
          <p:nvPr/>
        </p:nvGrpSpPr>
        <p:grpSpPr>
          <a:xfrm>
            <a:off x="627306" y="3775579"/>
            <a:ext cx="8100595" cy="1690792"/>
            <a:chOff x="745783" y="4224168"/>
            <a:chExt cx="8100595" cy="1690792"/>
          </a:xfrm>
        </p:grpSpPr>
        <p:sp>
          <p:nvSpPr>
            <p:cNvPr id="22" name="TextBox 21"/>
            <p:cNvSpPr txBox="1"/>
            <p:nvPr/>
          </p:nvSpPr>
          <p:spPr>
            <a:xfrm>
              <a:off x="745783" y="4224168"/>
              <a:ext cx="8083504" cy="1690792"/>
            </a:xfrm>
            <a:prstGeom prst="rect">
              <a:avLst/>
            </a:prstGeom>
            <a:solidFill>
              <a:schemeClr val="bg1"/>
            </a:solidFill>
            <a:ln w="38100">
              <a:solidFill>
                <a:schemeClr val="tx1"/>
              </a:solidFill>
            </a:ln>
          </p:spPr>
          <p:txBody>
            <a:bodyPr wrap="square" rtlCol="0">
              <a:spAutoFit/>
            </a:bodyPr>
            <a:lstStyle/>
            <a:p>
              <a:endParaRPr lang="en-US" sz="2800" dirty="0" smtClean="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endParaRPr lang="en-US" sz="2800" dirty="0" smtClean="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endParaRPr lang="en-US" sz="2800" dirty="0" smtClean="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p:txBody>
        </p:sp>
        <p:grpSp>
          <p:nvGrpSpPr>
            <p:cNvPr id="7" name="Group 6"/>
            <p:cNvGrpSpPr/>
            <p:nvPr/>
          </p:nvGrpSpPr>
          <p:grpSpPr>
            <a:xfrm>
              <a:off x="807854" y="4407817"/>
              <a:ext cx="8038524" cy="577393"/>
              <a:chOff x="27777188" y="35737800"/>
              <a:chExt cx="12730366" cy="914400"/>
            </a:xfrm>
          </p:grpSpPr>
          <p:pic>
            <p:nvPicPr>
              <p:cNvPr id="19" name="Picture 33"/>
              <p:cNvPicPr>
                <a:picLocks noChangeAspect="1" noChangeArrowheads="1"/>
              </p:cNvPicPr>
              <p:nvPr/>
            </p:nvPicPr>
            <p:blipFill>
              <a:blip r:embed="rId3" cstate="print">
                <a:clrChange>
                  <a:clrFrom>
                    <a:srgbClr val="000000"/>
                  </a:clrFrom>
                  <a:clrTo>
                    <a:srgbClr val="000000">
                      <a:alpha val="0"/>
                    </a:srgbClr>
                  </a:clrTo>
                </a:clrChange>
              </a:blip>
              <a:srcRect/>
              <a:stretch>
                <a:fillRect/>
              </a:stretch>
            </p:blipFill>
            <p:spPr bwMode="auto">
              <a:xfrm>
                <a:off x="27777188" y="35737800"/>
                <a:ext cx="2036113" cy="914400"/>
              </a:xfrm>
              <a:prstGeom prst="rect">
                <a:avLst/>
              </a:prstGeom>
              <a:noFill/>
              <a:ln w="9525">
                <a:noFill/>
                <a:miter lim="800000"/>
                <a:headEnd/>
                <a:tailEnd/>
              </a:ln>
            </p:spPr>
          </p:pic>
          <p:sp>
            <p:nvSpPr>
              <p:cNvPr id="20" name="TextBox 19"/>
              <p:cNvSpPr txBox="1"/>
              <p:nvPr/>
            </p:nvSpPr>
            <p:spPr>
              <a:xfrm>
                <a:off x="29733112" y="35806560"/>
                <a:ext cx="10774442" cy="779867"/>
              </a:xfrm>
              <a:prstGeom prst="rect">
                <a:avLst/>
              </a:prstGeom>
              <a:noFill/>
            </p:spPr>
            <p:txBody>
              <a:bodyPr wrap="none" rtlCol="0">
                <a:spAutoFit/>
              </a:bodyPr>
              <a:lstStyle/>
              <a:p>
                <a:pPr algn="ctr"/>
                <a:r>
                  <a:rPr lang="en-US" sz="2600" b="1" dirty="0" smtClean="0">
                    <a:latin typeface="Century Gothic" panose="020B0502020202020204" pitchFamily="34" charset="0"/>
                    <a:cs typeface="Times New Roman" panose="02020603050405020304" pitchFamily="18" charset="0"/>
                  </a:rPr>
                  <a:t>&amp; </a:t>
                </a:r>
                <a:r>
                  <a:rPr lang="en-US" sz="2600" b="1" dirty="0" err="1" smtClean="0">
                    <a:latin typeface="Century Gothic" panose="020B0502020202020204" pitchFamily="34" charset="0"/>
                    <a:cs typeface="Times New Roman" panose="02020603050405020304" pitchFamily="18" charset="0"/>
                  </a:rPr>
                  <a:t>Multiscale</a:t>
                </a:r>
                <a:r>
                  <a:rPr lang="en-US" sz="2600" b="1" dirty="0" smtClean="0">
                    <a:latin typeface="Century Gothic" panose="020B0502020202020204" pitchFamily="34" charset="0"/>
                    <a:cs typeface="Times New Roman" panose="02020603050405020304" pitchFamily="18" charset="0"/>
                  </a:rPr>
                  <a:t> Modeling (MSM) Consortium</a:t>
                </a:r>
                <a:endParaRPr lang="en-US" sz="2600" b="1" dirty="0">
                  <a:latin typeface="Century Gothic" panose="020B0502020202020204" pitchFamily="34" charset="0"/>
                  <a:cs typeface="Times New Roman" panose="02020603050405020304" pitchFamily="18" charset="0"/>
                </a:endParaRPr>
              </a:p>
            </p:txBody>
          </p:sp>
        </p:grpSp>
        <p:grpSp>
          <p:nvGrpSpPr>
            <p:cNvPr id="8" name="Group 7"/>
            <p:cNvGrpSpPr/>
            <p:nvPr/>
          </p:nvGrpSpPr>
          <p:grpSpPr>
            <a:xfrm>
              <a:off x="782351" y="5167007"/>
              <a:ext cx="7985122" cy="588061"/>
              <a:chOff x="27736800" y="36940105"/>
              <a:chExt cx="12645794" cy="931295"/>
            </a:xfrm>
          </p:grpSpPr>
          <p:pic>
            <p:nvPicPr>
              <p:cNvPr id="9" name="Picture 8" descr="NSF Logo.png">
                <a:hlinkClick r:id="rId4"/>
              </p:cNvPr>
              <p:cNvPicPr>
                <a:picLocks noChangeAspect="1"/>
              </p:cNvPicPr>
              <p:nvPr/>
            </p:nvPicPr>
            <p:blipFill>
              <a:blip r:embed="rId5" cstate="print"/>
              <a:srcRect/>
              <a:stretch>
                <a:fillRect/>
              </a:stretch>
            </p:blipFill>
            <p:spPr bwMode="auto">
              <a:xfrm>
                <a:off x="31651867" y="36957000"/>
                <a:ext cx="882127" cy="914400"/>
              </a:xfrm>
              <a:prstGeom prst="rect">
                <a:avLst/>
              </a:prstGeom>
              <a:noFill/>
              <a:ln w="9525">
                <a:noFill/>
                <a:miter lim="800000"/>
                <a:headEnd/>
                <a:tailEnd/>
              </a:ln>
            </p:spPr>
          </p:pic>
          <p:pic>
            <p:nvPicPr>
              <p:cNvPr id="10" name="Picture 9" descr="NASA Logo.png">
                <a:hlinkClick r:id="rId6"/>
              </p:cNvPr>
              <p:cNvPicPr>
                <a:picLocks noChangeAspect="1"/>
              </p:cNvPicPr>
              <p:nvPr/>
            </p:nvPicPr>
            <p:blipFill>
              <a:blip r:embed="rId7" cstate="print"/>
              <a:srcRect/>
              <a:stretch>
                <a:fillRect/>
              </a:stretch>
            </p:blipFill>
            <p:spPr bwMode="auto">
              <a:xfrm>
                <a:off x="32686394" y="36957000"/>
                <a:ext cx="1101969" cy="914400"/>
              </a:xfrm>
              <a:prstGeom prst="rect">
                <a:avLst/>
              </a:prstGeom>
              <a:noFill/>
              <a:ln w="9525">
                <a:noFill/>
                <a:miter lim="800000"/>
                <a:headEnd/>
                <a:tailEnd/>
              </a:ln>
            </p:spPr>
          </p:pic>
          <p:pic>
            <p:nvPicPr>
              <p:cNvPr id="11" name="Picture 10" descr="DOE Logo.jpg">
                <a:hlinkClick r:id="rId8"/>
              </p:cNvPr>
              <p:cNvPicPr>
                <a:picLocks noChangeAspect="1"/>
              </p:cNvPicPr>
              <p:nvPr/>
            </p:nvPicPr>
            <p:blipFill>
              <a:blip r:embed="rId9" cstate="print"/>
              <a:srcRect/>
              <a:stretch>
                <a:fillRect/>
              </a:stretch>
            </p:blipFill>
            <p:spPr bwMode="auto">
              <a:xfrm>
                <a:off x="33905594" y="36957000"/>
                <a:ext cx="914400" cy="914400"/>
              </a:xfrm>
              <a:prstGeom prst="rect">
                <a:avLst/>
              </a:prstGeom>
              <a:noFill/>
              <a:ln w="9525">
                <a:noFill/>
                <a:miter lim="800000"/>
                <a:headEnd/>
                <a:tailEnd/>
              </a:ln>
            </p:spPr>
          </p:pic>
          <p:pic>
            <p:nvPicPr>
              <p:cNvPr id="12" name="Picture 11" descr="DOD Logo.jpg">
                <a:hlinkClick r:id="rId10"/>
              </p:cNvPr>
              <p:cNvPicPr>
                <a:picLocks noChangeAspect="1"/>
              </p:cNvPicPr>
              <p:nvPr/>
            </p:nvPicPr>
            <p:blipFill>
              <a:blip r:embed="rId11" cstate="print"/>
              <a:srcRect/>
              <a:stretch>
                <a:fillRect/>
              </a:stretch>
            </p:blipFill>
            <p:spPr bwMode="auto">
              <a:xfrm>
                <a:off x="34972394" y="36957000"/>
                <a:ext cx="914400" cy="914400"/>
              </a:xfrm>
              <a:prstGeom prst="rect">
                <a:avLst/>
              </a:prstGeom>
              <a:noFill/>
              <a:ln w="9525">
                <a:noFill/>
                <a:miter lim="800000"/>
                <a:headEnd/>
                <a:tailEnd/>
              </a:ln>
            </p:spPr>
          </p:pic>
          <p:pic>
            <p:nvPicPr>
              <p:cNvPr id="13" name="Picture 12" descr="MITACS Logo.jpg">
                <a:hlinkClick r:id="rId12"/>
              </p:cNvPr>
              <p:cNvPicPr>
                <a:picLocks noChangeAspect="1"/>
              </p:cNvPicPr>
              <p:nvPr/>
            </p:nvPicPr>
            <p:blipFill>
              <a:blip r:embed="rId13" cstate="print"/>
              <a:srcRect/>
              <a:stretch>
                <a:fillRect/>
              </a:stretch>
            </p:blipFill>
            <p:spPr bwMode="auto">
              <a:xfrm>
                <a:off x="38727459" y="36957000"/>
                <a:ext cx="664535" cy="914400"/>
              </a:xfrm>
              <a:prstGeom prst="rect">
                <a:avLst/>
              </a:prstGeom>
              <a:noFill/>
              <a:ln w="9525">
                <a:noFill/>
                <a:miter lim="800000"/>
                <a:headEnd/>
                <a:tailEnd/>
              </a:ln>
            </p:spPr>
          </p:pic>
          <p:pic>
            <p:nvPicPr>
              <p:cNvPr id="14" name="Picture 13" descr="FDAlogo.gif">
                <a:hlinkClick r:id="rId14"/>
              </p:cNvPr>
              <p:cNvPicPr>
                <a:picLocks noChangeAspect="1"/>
              </p:cNvPicPr>
              <p:nvPr/>
            </p:nvPicPr>
            <p:blipFill rotWithShape="1">
              <a:blip r:embed="rId15" cstate="print"/>
              <a:srcRect l="8962" t="11782" r="6986" b="10329"/>
              <a:stretch/>
            </p:blipFill>
            <p:spPr bwMode="auto">
              <a:xfrm>
                <a:off x="29333594" y="36940105"/>
                <a:ext cx="2158519" cy="914400"/>
              </a:xfrm>
              <a:prstGeom prst="rect">
                <a:avLst/>
              </a:prstGeom>
              <a:noFill/>
              <a:ln w="9525">
                <a:noFill/>
                <a:miter lim="800000"/>
                <a:headEnd/>
                <a:tailEnd/>
              </a:ln>
            </p:spPr>
          </p:pic>
          <p:pic>
            <p:nvPicPr>
              <p:cNvPr id="15" name="Picture 2" descr="P:\Logos_New_2013\NIH Logo\NIH_Logos\NIH_Master_Logo_Mark\NIH_Master_Logo_Mark_2Color.jpg"/>
              <p:cNvPicPr>
                <a:picLocks noChangeAspect="1" noChangeArrowheads="1"/>
              </p:cNvPicPr>
              <p:nvPr/>
            </p:nvPicPr>
            <p:blipFill>
              <a:blip r:embed="rId16" cstate="print">
                <a:extLst>
                  <a:ext uri="{28A0092B-C50C-407E-A947-70E740481C1C}">
                    <a14:useLocalDpi xmlns="" xmlns:a14="http://schemas.microsoft.com/office/drawing/2010/main" val="0"/>
                  </a:ext>
                </a:extLst>
              </a:blip>
              <a:srcRect/>
              <a:stretch>
                <a:fillRect/>
              </a:stretch>
            </p:blipFill>
            <p:spPr bwMode="auto">
              <a:xfrm>
                <a:off x="27736800" y="36957000"/>
                <a:ext cx="1460435" cy="914400"/>
              </a:xfrm>
              <a:prstGeom prst="rect">
                <a:avLst/>
              </a:prstGeom>
              <a:noFill/>
              <a:extLst>
                <a:ext uri="{909E8E84-426E-40DD-AFC4-6F175D3DCCD1}">
                  <a14:hiddenFill xmlns="" xmlns:a14="http://schemas.microsoft.com/office/drawing/2010/main">
                    <a:solidFill>
                      <a:srgbClr val="FFFFFF"/>
                    </a:solidFill>
                  </a14:hiddenFill>
                </a:ext>
              </a:extLst>
            </p:spPr>
          </p:pic>
          <p:pic>
            <p:nvPicPr>
              <p:cNvPr id="16" name="Picture 3" descr="C:\Users\pengg\AppData\Local\Microsoft\Windows\Temporary Internet Files\Content.Outlook\IZXTPYO9\iarpa1.jpg"/>
              <p:cNvPicPr>
                <a:picLocks noChangeAspect="1" noChangeArrowheads="1"/>
              </p:cNvPicPr>
              <p:nvPr/>
            </p:nvPicPr>
            <p:blipFill>
              <a:blip r:embed="rId17" cstate="print">
                <a:extLst>
                  <a:ext uri="{28A0092B-C50C-407E-A947-70E740481C1C}">
                    <a14:useLocalDpi xmlns="" xmlns:a14="http://schemas.microsoft.com/office/drawing/2010/main" val="0"/>
                  </a:ext>
                </a:extLst>
              </a:blip>
              <a:srcRect/>
              <a:stretch>
                <a:fillRect/>
              </a:stretch>
            </p:blipFill>
            <p:spPr bwMode="auto">
              <a:xfrm>
                <a:off x="39542334" y="36957000"/>
                <a:ext cx="840260" cy="914400"/>
              </a:xfrm>
              <a:prstGeom prst="rect">
                <a:avLst/>
              </a:prstGeom>
              <a:noFill/>
              <a:extLst>
                <a:ext uri="{909E8E84-426E-40DD-AFC4-6F175D3DCCD1}">
                  <a14:hiddenFill xmlns="" xmlns:a14="http://schemas.microsoft.com/office/drawing/2010/main">
                    <a:solidFill>
                      <a:srgbClr val="FFFFFF"/>
                    </a:solidFill>
                  </a14:hiddenFill>
                </a:ext>
              </a:extLst>
            </p:spPr>
          </p:pic>
          <p:pic>
            <p:nvPicPr>
              <p:cNvPr id="17" name="Picture 6" descr="http://upload.wikimedia.org/wikipedia/commons/thumb/0/0e/USDA_logo.svg/800px-USDA_logo.svg.png"/>
              <p:cNvPicPr>
                <a:picLocks noChangeAspect="1" noChangeArrowheads="1"/>
              </p:cNvPicPr>
              <p:nvPr/>
            </p:nvPicPr>
            <p:blipFill>
              <a:blip r:embed="rId18" cstate="print"/>
              <a:srcRect/>
              <a:stretch>
                <a:fillRect/>
              </a:stretch>
            </p:blipFill>
            <p:spPr bwMode="auto">
              <a:xfrm>
                <a:off x="36135518" y="36940105"/>
                <a:ext cx="1351476" cy="914400"/>
              </a:xfrm>
              <a:prstGeom prst="rect">
                <a:avLst/>
              </a:prstGeom>
              <a:noFill/>
              <a:ln>
                <a:noFill/>
              </a:ln>
            </p:spPr>
          </p:pic>
          <p:pic>
            <p:nvPicPr>
              <p:cNvPr id="18" name="Picture 4" descr="http://www.workonecentral.org/images/Links/USDVA.jpg"/>
              <p:cNvPicPr>
                <a:picLocks noChangeAspect="1" noChangeArrowheads="1"/>
              </p:cNvPicPr>
              <p:nvPr/>
            </p:nvPicPr>
            <p:blipFill>
              <a:blip r:embed="rId19" cstate="print"/>
              <a:srcRect/>
              <a:stretch>
                <a:fillRect/>
              </a:stretch>
            </p:blipFill>
            <p:spPr bwMode="auto">
              <a:xfrm>
                <a:off x="37648867" y="36940105"/>
                <a:ext cx="904927" cy="914400"/>
              </a:xfrm>
              <a:prstGeom prst="rect">
                <a:avLst/>
              </a:prstGeom>
              <a:noFill/>
              <a:ln>
                <a:noFill/>
              </a:ln>
            </p:spPr>
          </p:pic>
        </p:grpSp>
      </p:grpSp>
      <p:sp>
        <p:nvSpPr>
          <p:cNvPr id="25" name="TextBox 24"/>
          <p:cNvSpPr txBox="1"/>
          <p:nvPr/>
        </p:nvSpPr>
        <p:spPr>
          <a:xfrm>
            <a:off x="304800" y="909935"/>
            <a:ext cx="4076757" cy="523220"/>
          </a:xfrm>
          <a:prstGeom prst="rect">
            <a:avLst/>
          </a:prstGeom>
          <a:noFill/>
        </p:spPr>
        <p:txBody>
          <a:bodyPr wrap="none" rtlCol="0">
            <a:spAutoFit/>
          </a:bodyPr>
          <a:lstStyle/>
          <a:p>
            <a:r>
              <a:rPr lang="en-US" sz="2800" dirty="0" smtClean="0">
                <a:latin typeface="Century Gothic" panose="020B0502020202020204" pitchFamily="34" charset="0"/>
              </a:rPr>
              <a:t>To bridge this gap, the</a:t>
            </a:r>
            <a:endParaRPr lang="en-US" sz="2800" dirty="0">
              <a:latin typeface="Century Gothic" panose="020B0502020202020204" pitchFamily="34" charset="0"/>
            </a:endParaRPr>
          </a:p>
        </p:txBody>
      </p:sp>
      <p:pic>
        <p:nvPicPr>
          <p:cNvPr id="26" name="Picture 25"/>
          <p:cNvPicPr>
            <a:picLocks noChangeAspect="1"/>
          </p:cNvPicPr>
          <p:nvPr/>
        </p:nvPicPr>
        <p:blipFill rotWithShape="1">
          <a:blip r:embed="rId20" cstate="print">
            <a:lum/>
            <a:alphaModFix/>
          </a:blip>
          <a:srcRect l="9669" t="17146" r="11763" b="14498"/>
          <a:stretch/>
        </p:blipFill>
        <p:spPr>
          <a:xfrm>
            <a:off x="6917861" y="1694781"/>
            <a:ext cx="1845139" cy="1013813"/>
          </a:xfrm>
          <a:prstGeom prst="rect">
            <a:avLst/>
          </a:prstGeom>
          <a:noFill/>
          <a:ln>
            <a:noFill/>
          </a:ln>
        </p:spPr>
      </p:pic>
      <p:sp>
        <p:nvSpPr>
          <p:cNvPr id="27" name="TextBox 26"/>
          <p:cNvSpPr txBox="1"/>
          <p:nvPr/>
        </p:nvSpPr>
        <p:spPr>
          <a:xfrm>
            <a:off x="297794" y="1665982"/>
            <a:ext cx="6470426" cy="1077218"/>
          </a:xfrm>
          <a:prstGeom prst="rect">
            <a:avLst/>
          </a:prstGeom>
          <a:noFill/>
        </p:spPr>
        <p:txBody>
          <a:bodyPr wrap="none" rtlCol="0">
            <a:spAutoFit/>
          </a:bodyPr>
          <a:lstStyle/>
          <a:p>
            <a:r>
              <a:rPr lang="en-US" sz="3200" b="1" dirty="0">
                <a:solidFill>
                  <a:schemeClr val="accent2">
                    <a:lumMod val="75000"/>
                  </a:schemeClr>
                </a:solidFill>
              </a:rPr>
              <a:t>Committee on Credible Practice </a:t>
            </a:r>
            <a:r>
              <a:rPr lang="en-US" sz="3200" b="1" dirty="0" smtClean="0">
                <a:solidFill>
                  <a:schemeClr val="accent2">
                    <a:lumMod val="75000"/>
                  </a:schemeClr>
                </a:solidFill>
              </a:rPr>
              <a:t>of </a:t>
            </a:r>
          </a:p>
          <a:p>
            <a:r>
              <a:rPr lang="en-US" sz="3200" b="1" dirty="0" smtClean="0">
                <a:solidFill>
                  <a:schemeClr val="accent2">
                    <a:lumMod val="75000"/>
                  </a:schemeClr>
                </a:solidFill>
              </a:rPr>
              <a:t>Modeling </a:t>
            </a:r>
            <a:r>
              <a:rPr lang="en-US" sz="3200" b="1" dirty="0">
                <a:solidFill>
                  <a:schemeClr val="accent2">
                    <a:lumMod val="75000"/>
                  </a:schemeClr>
                </a:solidFill>
              </a:rPr>
              <a:t>&amp; Simulation in </a:t>
            </a:r>
            <a:r>
              <a:rPr lang="en-US" sz="3200" b="1" dirty="0" smtClean="0">
                <a:solidFill>
                  <a:schemeClr val="accent2">
                    <a:lumMod val="75000"/>
                  </a:schemeClr>
                </a:solidFill>
              </a:rPr>
              <a:t>Healthcare</a:t>
            </a:r>
            <a:endParaRPr lang="en-US" sz="3200" b="1" dirty="0">
              <a:solidFill>
                <a:schemeClr val="accent2">
                  <a:lumMod val="75000"/>
                </a:schemeClr>
              </a:solidFill>
            </a:endParaRPr>
          </a:p>
        </p:txBody>
      </p:sp>
      <p:sp>
        <p:nvSpPr>
          <p:cNvPr id="28" name="TextBox 27"/>
          <p:cNvSpPr txBox="1"/>
          <p:nvPr/>
        </p:nvSpPr>
        <p:spPr>
          <a:xfrm>
            <a:off x="373415" y="2905780"/>
            <a:ext cx="4198585" cy="523220"/>
          </a:xfrm>
          <a:prstGeom prst="rect">
            <a:avLst/>
          </a:prstGeom>
          <a:noFill/>
        </p:spPr>
        <p:txBody>
          <a:bodyPr wrap="none" rtlCol="0">
            <a:spAutoFit/>
          </a:bodyPr>
          <a:lstStyle/>
          <a:p>
            <a:r>
              <a:rPr lang="en-US" sz="2800" dirty="0" smtClean="0">
                <a:latin typeface="Century Gothic" panose="020B0502020202020204" pitchFamily="34" charset="0"/>
              </a:rPr>
              <a:t>was established under</a:t>
            </a:r>
            <a:endParaRPr lang="en-US" sz="2800" dirty="0">
              <a:latin typeface="Century Gothic" panose="020B0502020202020204" pitchFamily="34" charset="0"/>
            </a:endParaRPr>
          </a:p>
        </p:txBody>
      </p:sp>
      <p:sp>
        <p:nvSpPr>
          <p:cNvPr id="3" name="Footer Placeholder 2"/>
          <p:cNvSpPr>
            <a:spLocks noGrp="1"/>
          </p:cNvSpPr>
          <p:nvPr>
            <p:ph type="ftr" sz="quarter" idx="11"/>
          </p:nvPr>
        </p:nvSpPr>
        <p:spPr/>
        <p:txBody>
          <a:bodyPr/>
          <a:lstStyle/>
          <a:p>
            <a:r>
              <a:rPr lang="en-US" smtClean="0"/>
              <a:t>ASME 2014 V&amp;V Symposium</a:t>
            </a:r>
            <a:endParaRPr lang="en-US" dirty="0"/>
          </a:p>
        </p:txBody>
      </p:sp>
      <p:sp>
        <p:nvSpPr>
          <p:cNvPr id="4" name="Slide Number Placeholder 3"/>
          <p:cNvSpPr>
            <a:spLocks noGrp="1"/>
          </p:cNvSpPr>
          <p:nvPr>
            <p:ph type="sldNum" sz="quarter" idx="12"/>
          </p:nvPr>
        </p:nvSpPr>
        <p:spPr/>
        <p:txBody>
          <a:bodyPr/>
          <a:lstStyle/>
          <a:p>
            <a:fld id="{88FCE147-5BD1-4085-8955-F9248228F1AD}" type="slidenum">
              <a:rPr lang="en-US" smtClean="0"/>
              <a:pPr/>
              <a:t>4</a:t>
            </a:fld>
            <a:endParaRPr lang="en-US"/>
          </a:p>
        </p:txBody>
      </p:sp>
      <p:sp>
        <p:nvSpPr>
          <p:cNvPr id="5" name="TextBox 4"/>
          <p:cNvSpPr txBox="1"/>
          <p:nvPr/>
        </p:nvSpPr>
        <p:spPr>
          <a:xfrm>
            <a:off x="152400" y="5715000"/>
            <a:ext cx="8743099" cy="369332"/>
          </a:xfrm>
          <a:prstGeom prst="rect">
            <a:avLst/>
          </a:prstGeom>
          <a:noFill/>
        </p:spPr>
        <p:txBody>
          <a:bodyPr wrap="none" rtlCol="0">
            <a:spAutoFit/>
          </a:bodyPr>
          <a:lstStyle/>
          <a:p>
            <a:r>
              <a:rPr lang="en-US" b="1" dirty="0" smtClean="0">
                <a:latin typeface="Century Gothic" panose="020B0502020202020204" pitchFamily="34" charset="0"/>
              </a:rPr>
              <a:t>Primary focus: </a:t>
            </a:r>
            <a:r>
              <a:rPr lang="en-US" dirty="0" smtClean="0">
                <a:latin typeface="Century Gothic" panose="020B0502020202020204" pitchFamily="34" charset="0"/>
              </a:rPr>
              <a:t>Computational M&amp;S for clinical research and decision-making</a:t>
            </a:r>
            <a:endParaRPr lang="en-US" dirty="0">
              <a:latin typeface="Century Gothic" panose="020B0502020202020204" pitchFamily="34" charset="0"/>
            </a:endParaRPr>
          </a:p>
        </p:txBody>
      </p:sp>
    </p:spTree>
    <p:extLst>
      <p:ext uri="{BB962C8B-B14F-4D97-AF65-F5344CB8AC3E}">
        <p14:creationId xmlns="" xmlns:p14="http://schemas.microsoft.com/office/powerpoint/2010/main" val="1992162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What </a:t>
            </a:r>
            <a:r>
              <a:rPr lang="en-US" dirty="0" smtClean="0"/>
              <a:t>Makes </a:t>
            </a:r>
            <a:r>
              <a:rPr lang="en-US" dirty="0"/>
              <a:t>the Committee U</a:t>
            </a:r>
            <a:r>
              <a:rPr lang="en-US" dirty="0" smtClean="0"/>
              <a:t>nique?</a:t>
            </a:r>
            <a:endParaRPr lang="en-US" dirty="0"/>
          </a:p>
        </p:txBody>
      </p:sp>
      <p:sp>
        <p:nvSpPr>
          <p:cNvPr id="3" name="Slide Number Placeholder 2"/>
          <p:cNvSpPr>
            <a:spLocks noGrp="1"/>
          </p:cNvSpPr>
          <p:nvPr>
            <p:ph type="sldNum" sz="quarter" idx="4294967295"/>
          </p:nvPr>
        </p:nvSpPr>
        <p:spPr>
          <a:xfrm>
            <a:off x="7010400" y="6356350"/>
            <a:ext cx="2133600" cy="365125"/>
          </a:xfrm>
        </p:spPr>
        <p:txBody>
          <a:bodyPr/>
          <a:lstStyle/>
          <a:p>
            <a:fld id="{88FCE147-5BD1-4085-8955-F9248228F1AD}" type="slidenum">
              <a:rPr lang="en-US" smtClean="0"/>
              <a:pPr/>
              <a:t>5</a:t>
            </a:fld>
            <a:endParaRPr lang="en-US"/>
          </a:p>
        </p:txBody>
      </p:sp>
      <p:grpSp>
        <p:nvGrpSpPr>
          <p:cNvPr id="45" name="Group 44"/>
          <p:cNvGrpSpPr/>
          <p:nvPr/>
        </p:nvGrpSpPr>
        <p:grpSpPr>
          <a:xfrm>
            <a:off x="228600" y="1066800"/>
            <a:ext cx="8763000" cy="5334002"/>
            <a:chOff x="228600" y="1066800"/>
            <a:chExt cx="8763000" cy="5334002"/>
          </a:xfrm>
        </p:grpSpPr>
        <p:grpSp>
          <p:nvGrpSpPr>
            <p:cNvPr id="8" name="Group 7"/>
            <p:cNvGrpSpPr/>
            <p:nvPr/>
          </p:nvGrpSpPr>
          <p:grpSpPr>
            <a:xfrm>
              <a:off x="228600" y="1066800"/>
              <a:ext cx="8763000" cy="5334002"/>
              <a:chOff x="228600" y="1066800"/>
              <a:chExt cx="8763000" cy="5334002"/>
            </a:xfrm>
          </p:grpSpPr>
          <p:grpSp>
            <p:nvGrpSpPr>
              <p:cNvPr id="6" name="Group 5"/>
              <p:cNvGrpSpPr/>
              <p:nvPr/>
            </p:nvGrpSpPr>
            <p:grpSpPr>
              <a:xfrm>
                <a:off x="228600" y="1066802"/>
                <a:ext cx="8686798" cy="5334000"/>
                <a:chOff x="472441" y="1057660"/>
                <a:chExt cx="8686798" cy="5334000"/>
              </a:xfrm>
            </p:grpSpPr>
            <p:sp>
              <p:nvSpPr>
                <p:cNvPr id="36" name="Rectangle 35"/>
                <p:cNvSpPr/>
                <p:nvPr/>
              </p:nvSpPr>
              <p:spPr>
                <a:xfrm rot="5400000">
                  <a:off x="5641849" y="216409"/>
                  <a:ext cx="2676140" cy="4358641"/>
                </a:xfrm>
                <a:prstGeom prst="rect">
                  <a:avLst/>
                </a:prstGeom>
                <a:solidFill>
                  <a:schemeClr val="accent3">
                    <a:lumMod val="20000"/>
                    <a:lumOff val="80000"/>
                  </a:schemeClr>
                </a:solidFill>
                <a:ln>
                  <a:noFill/>
                </a:ln>
              </p:spPr>
              <p:style>
                <a:lnRef idx="1">
                  <a:schemeClr val="accent3"/>
                </a:lnRef>
                <a:fillRef idx="3">
                  <a:schemeClr val="accent3"/>
                </a:fillRef>
                <a:effectRef idx="2">
                  <a:schemeClr val="accent3"/>
                </a:effectRef>
                <a:fontRef idx="minor">
                  <a:schemeClr val="lt1"/>
                </a:fontRef>
              </p:style>
            </p:sp>
            <p:sp>
              <p:nvSpPr>
                <p:cNvPr id="37" name="Rectangle 36"/>
                <p:cNvSpPr/>
                <p:nvPr/>
              </p:nvSpPr>
              <p:spPr>
                <a:xfrm rot="5400000">
                  <a:off x="1306309" y="223793"/>
                  <a:ext cx="2676139" cy="4343875"/>
                </a:xfrm>
                <a:prstGeom prst="rect">
                  <a:avLst/>
                </a:prstGeom>
                <a:solidFill>
                  <a:schemeClr val="accent2">
                    <a:lumMod val="40000"/>
                    <a:lumOff val="60000"/>
                  </a:schemeClr>
                </a:solidFill>
                <a:ln>
                  <a:noFill/>
                </a:ln>
              </p:spPr>
              <p:style>
                <a:lnRef idx="1">
                  <a:schemeClr val="accent3"/>
                </a:lnRef>
                <a:fillRef idx="3">
                  <a:schemeClr val="accent3"/>
                </a:fillRef>
                <a:effectRef idx="2">
                  <a:schemeClr val="accent3"/>
                </a:effectRef>
                <a:fontRef idx="minor">
                  <a:schemeClr val="lt1"/>
                </a:fontRef>
              </p:style>
            </p:sp>
            <p:sp>
              <p:nvSpPr>
                <p:cNvPr id="39" name="Rectangle 38"/>
                <p:cNvSpPr/>
                <p:nvPr/>
              </p:nvSpPr>
              <p:spPr>
                <a:xfrm rot="5400000">
                  <a:off x="5657615" y="2890035"/>
                  <a:ext cx="2657860" cy="4345389"/>
                </a:xfrm>
                <a:prstGeom prst="rect">
                  <a:avLst/>
                </a:prstGeom>
                <a:solidFill>
                  <a:schemeClr val="accent4">
                    <a:lumMod val="40000"/>
                    <a:lumOff val="60000"/>
                  </a:schemeClr>
                </a:solidFill>
                <a:ln>
                  <a:noFill/>
                </a:ln>
              </p:spPr>
              <p:style>
                <a:lnRef idx="1">
                  <a:schemeClr val="accent3"/>
                </a:lnRef>
                <a:fillRef idx="3">
                  <a:schemeClr val="accent3"/>
                </a:fillRef>
                <a:effectRef idx="2">
                  <a:schemeClr val="accent3"/>
                </a:effectRef>
                <a:fontRef idx="minor">
                  <a:schemeClr val="lt1"/>
                </a:fontRef>
              </p:style>
            </p:sp>
            <p:sp>
              <p:nvSpPr>
                <p:cNvPr id="38" name="Rectangle 37"/>
                <p:cNvSpPr/>
                <p:nvPr/>
              </p:nvSpPr>
              <p:spPr>
                <a:xfrm rot="5400000">
                  <a:off x="1315450" y="2890791"/>
                  <a:ext cx="2657857" cy="4343875"/>
                </a:xfrm>
                <a:prstGeom prst="rect">
                  <a:avLst/>
                </a:prstGeom>
                <a:solidFill>
                  <a:schemeClr val="accent1">
                    <a:lumMod val="40000"/>
                    <a:lumOff val="60000"/>
                  </a:schemeClr>
                </a:solidFill>
                <a:ln>
                  <a:noFill/>
                </a:ln>
              </p:spPr>
              <p:style>
                <a:lnRef idx="1">
                  <a:schemeClr val="accent3"/>
                </a:lnRef>
                <a:fillRef idx="3">
                  <a:schemeClr val="accent3"/>
                </a:fillRef>
                <a:effectRef idx="2">
                  <a:schemeClr val="accent3"/>
                </a:effectRef>
                <a:fontRef idx="minor">
                  <a:schemeClr val="lt1"/>
                </a:fontRef>
              </p:style>
            </p:sp>
          </p:grpSp>
          <p:sp>
            <p:nvSpPr>
              <p:cNvPr id="5" name="Rectangle 4"/>
              <p:cNvSpPr/>
              <p:nvPr/>
            </p:nvSpPr>
            <p:spPr>
              <a:xfrm>
                <a:off x="761998" y="1447800"/>
                <a:ext cx="1600200" cy="2339102"/>
              </a:xfrm>
              <a:prstGeom prst="rect">
                <a:avLst/>
              </a:prstGeom>
            </p:spPr>
            <p:txBody>
              <a:bodyPr wrap="square">
                <a:spAutoFit/>
              </a:bodyPr>
              <a:lstStyle/>
              <a:p>
                <a:pPr algn="r">
                  <a:spcAft>
                    <a:spcPts val="1200"/>
                  </a:spcAft>
                </a:pPr>
                <a:r>
                  <a:rPr lang="en-US" sz="1600" dirty="0">
                    <a:latin typeface="Century Gothic" panose="020B0502020202020204" pitchFamily="34" charset="0"/>
                  </a:rPr>
                  <a:t>Mathematics </a:t>
                </a:r>
                <a:endParaRPr lang="en-US" sz="1600" dirty="0" smtClean="0">
                  <a:latin typeface="Century Gothic" panose="020B0502020202020204" pitchFamily="34" charset="0"/>
                </a:endParaRPr>
              </a:p>
              <a:p>
                <a:pPr algn="r">
                  <a:spcAft>
                    <a:spcPts val="1200"/>
                  </a:spcAft>
                </a:pPr>
                <a:r>
                  <a:rPr lang="en-US" sz="1600" dirty="0" smtClean="0">
                    <a:latin typeface="Century Gothic" panose="020B0502020202020204" pitchFamily="34" charset="0"/>
                  </a:rPr>
                  <a:t>Life sciences</a:t>
                </a:r>
                <a:endParaRPr lang="en-US" sz="1600" dirty="0">
                  <a:latin typeface="Century Gothic" panose="020B0502020202020204" pitchFamily="34" charset="0"/>
                </a:endParaRPr>
              </a:p>
              <a:p>
                <a:pPr algn="r">
                  <a:spcAft>
                    <a:spcPts val="1200"/>
                  </a:spcAft>
                </a:pPr>
                <a:r>
                  <a:rPr lang="en-US" sz="1600" dirty="0" smtClean="0">
                    <a:latin typeface="Century Gothic" panose="020B0502020202020204" pitchFamily="34" charset="0"/>
                  </a:rPr>
                  <a:t>Engineering</a:t>
                </a:r>
              </a:p>
              <a:p>
                <a:pPr algn="r">
                  <a:spcAft>
                    <a:spcPts val="1200"/>
                  </a:spcAft>
                </a:pPr>
                <a:r>
                  <a:rPr lang="en-US" sz="1600" dirty="0" smtClean="0">
                    <a:latin typeface="Century Gothic" panose="020B0502020202020204" pitchFamily="34" charset="0"/>
                  </a:rPr>
                  <a:t>Computing</a:t>
                </a:r>
                <a:endParaRPr lang="en-US" sz="1600" dirty="0">
                  <a:latin typeface="Century Gothic" panose="020B0502020202020204" pitchFamily="34" charset="0"/>
                </a:endParaRPr>
              </a:p>
              <a:p>
                <a:pPr algn="r">
                  <a:spcAft>
                    <a:spcPts val="600"/>
                  </a:spcAft>
                </a:pPr>
                <a:r>
                  <a:rPr lang="en-US" sz="1600" dirty="0" smtClean="0">
                    <a:latin typeface="Century Gothic" panose="020B0502020202020204" pitchFamily="34" charset="0"/>
                  </a:rPr>
                  <a:t>Medicine</a:t>
                </a:r>
              </a:p>
              <a:p>
                <a:pPr algn="r"/>
                <a:r>
                  <a:rPr lang="en-US" sz="1600" dirty="0" smtClean="0">
                    <a:latin typeface="Century Gothic" panose="020B0502020202020204" pitchFamily="34" charset="0"/>
                  </a:rPr>
                  <a:t>…</a:t>
                </a:r>
                <a:endParaRPr lang="en-US" sz="1600" dirty="0">
                  <a:latin typeface="Century Gothic" panose="020B0502020202020204" pitchFamily="34" charset="0"/>
                </a:endParaRPr>
              </a:p>
            </p:txBody>
          </p:sp>
          <p:sp>
            <p:nvSpPr>
              <p:cNvPr id="10" name="Rectangle 9"/>
              <p:cNvSpPr/>
              <p:nvPr/>
            </p:nvSpPr>
            <p:spPr>
              <a:xfrm>
                <a:off x="5244202" y="1066800"/>
                <a:ext cx="3671198" cy="369332"/>
              </a:xfrm>
              <a:prstGeom prst="rect">
                <a:avLst/>
              </a:prstGeom>
            </p:spPr>
            <p:txBody>
              <a:bodyPr wrap="none">
                <a:spAutoFit/>
              </a:bodyPr>
              <a:lstStyle/>
              <a:p>
                <a:r>
                  <a:rPr lang="en-US" b="1" dirty="0">
                    <a:latin typeface="Century Gothic" panose="020B0502020202020204" pitchFamily="34" charset="0"/>
                  </a:rPr>
                  <a:t>Engaging diverse organizations</a:t>
                </a:r>
                <a:endParaRPr lang="en-US" dirty="0">
                  <a:latin typeface="Century Gothic" panose="020B0502020202020204" pitchFamily="34" charset="0"/>
                </a:endParaRPr>
              </a:p>
            </p:txBody>
          </p:sp>
          <p:sp>
            <p:nvSpPr>
              <p:cNvPr id="12" name="Rectangle 11"/>
              <p:cNvSpPr/>
              <p:nvPr/>
            </p:nvSpPr>
            <p:spPr>
              <a:xfrm>
                <a:off x="228600" y="1066800"/>
                <a:ext cx="3850734" cy="369332"/>
              </a:xfrm>
              <a:prstGeom prst="rect">
                <a:avLst/>
              </a:prstGeom>
            </p:spPr>
            <p:txBody>
              <a:bodyPr wrap="none">
                <a:spAutoFit/>
              </a:bodyPr>
              <a:lstStyle/>
              <a:p>
                <a:r>
                  <a:rPr lang="en-US" b="1" dirty="0">
                    <a:latin typeface="Century Gothic" panose="020B0502020202020204" pitchFamily="34" charset="0"/>
                  </a:rPr>
                  <a:t>Integration of multiple disciplines</a:t>
                </a:r>
                <a:endParaRPr lang="en-US" dirty="0">
                  <a:latin typeface="Century Gothic" panose="020B0502020202020204" pitchFamily="34" charset="0"/>
                </a:endParaRPr>
              </a:p>
            </p:txBody>
          </p:sp>
          <p:sp>
            <p:nvSpPr>
              <p:cNvPr id="16" name="Rectangle 15"/>
              <p:cNvSpPr/>
              <p:nvPr/>
            </p:nvSpPr>
            <p:spPr>
              <a:xfrm>
                <a:off x="5249012" y="6031468"/>
                <a:ext cx="3666388" cy="369332"/>
              </a:xfrm>
              <a:prstGeom prst="rect">
                <a:avLst/>
              </a:prstGeom>
            </p:spPr>
            <p:txBody>
              <a:bodyPr wrap="none">
                <a:spAutoFit/>
              </a:bodyPr>
              <a:lstStyle/>
              <a:p>
                <a:r>
                  <a:rPr lang="en-US" b="1" dirty="0" smtClean="0">
                    <a:latin typeface="Century Gothic" panose="020B0502020202020204" pitchFamily="34" charset="0"/>
                  </a:rPr>
                  <a:t>Application across many areas</a:t>
                </a:r>
                <a:endParaRPr lang="en-US" dirty="0">
                  <a:latin typeface="Century Gothic" panose="020B0502020202020204" pitchFamily="34" charset="0"/>
                </a:endParaRPr>
              </a:p>
            </p:txBody>
          </p:sp>
          <p:sp>
            <p:nvSpPr>
              <p:cNvPr id="17" name="Rectangle 16"/>
              <p:cNvSpPr/>
              <p:nvPr/>
            </p:nvSpPr>
            <p:spPr>
              <a:xfrm>
                <a:off x="228600" y="6031468"/>
                <a:ext cx="4102405" cy="369332"/>
              </a:xfrm>
              <a:prstGeom prst="rect">
                <a:avLst/>
              </a:prstGeom>
            </p:spPr>
            <p:txBody>
              <a:bodyPr wrap="none">
                <a:spAutoFit/>
              </a:bodyPr>
              <a:lstStyle/>
              <a:p>
                <a:r>
                  <a:rPr lang="en-US" b="1" dirty="0">
                    <a:latin typeface="Century Gothic" panose="020B0502020202020204" pitchFamily="34" charset="0"/>
                  </a:rPr>
                  <a:t>Inclusive of </a:t>
                </a:r>
                <a:r>
                  <a:rPr lang="en-US" b="1" dirty="0" smtClean="0">
                    <a:latin typeface="Century Gothic" panose="020B0502020202020204" pitchFamily="34" charset="0"/>
                  </a:rPr>
                  <a:t>a variety of procedures</a:t>
                </a:r>
                <a:endParaRPr lang="en-US" dirty="0">
                  <a:latin typeface="Century Gothic" panose="020B0502020202020204" pitchFamily="34" charset="0"/>
                </a:endParaRPr>
              </a:p>
            </p:txBody>
          </p:sp>
          <p:sp>
            <p:nvSpPr>
              <p:cNvPr id="15" name="Rectangle 14"/>
              <p:cNvSpPr/>
              <p:nvPr/>
            </p:nvSpPr>
            <p:spPr>
              <a:xfrm>
                <a:off x="761998" y="3733800"/>
                <a:ext cx="1600201" cy="2339102"/>
              </a:xfrm>
              <a:prstGeom prst="rect">
                <a:avLst/>
              </a:prstGeom>
            </p:spPr>
            <p:txBody>
              <a:bodyPr wrap="square">
                <a:spAutoFit/>
              </a:bodyPr>
              <a:lstStyle/>
              <a:p>
                <a:pPr algn="r">
                  <a:spcBef>
                    <a:spcPts val="1200"/>
                  </a:spcBef>
                </a:pPr>
                <a:r>
                  <a:rPr lang="en-US" sz="1600" dirty="0" smtClean="0">
                    <a:latin typeface="Century Gothic" panose="020B0502020202020204" pitchFamily="34" charset="0"/>
                  </a:rPr>
                  <a:t>…</a:t>
                </a:r>
              </a:p>
              <a:p>
                <a:pPr algn="r">
                  <a:spcBef>
                    <a:spcPts val="600"/>
                  </a:spcBef>
                </a:pPr>
                <a:r>
                  <a:rPr lang="en-US" sz="1600" dirty="0" smtClean="0">
                    <a:latin typeface="Century Gothic" panose="020B0502020202020204" pitchFamily="34" charset="0"/>
                  </a:rPr>
                  <a:t>Reporting</a:t>
                </a:r>
                <a:endParaRPr lang="en-US" sz="1600" dirty="0">
                  <a:latin typeface="Century Gothic" panose="020B0502020202020204" pitchFamily="34" charset="0"/>
                </a:endParaRPr>
              </a:p>
              <a:p>
                <a:pPr algn="r">
                  <a:spcBef>
                    <a:spcPts val="1200"/>
                  </a:spcBef>
                </a:pPr>
                <a:r>
                  <a:rPr lang="en-US" sz="1600" dirty="0" smtClean="0">
                    <a:latin typeface="Century Gothic" panose="020B0502020202020204" pitchFamily="34" charset="0"/>
                  </a:rPr>
                  <a:t>Standards</a:t>
                </a:r>
              </a:p>
              <a:p>
                <a:pPr algn="r">
                  <a:spcBef>
                    <a:spcPts val="1200"/>
                  </a:spcBef>
                </a:pPr>
                <a:r>
                  <a:rPr lang="en-US" sz="1600" dirty="0" smtClean="0">
                    <a:latin typeface="Century Gothic" panose="020B0502020202020204" pitchFamily="34" charset="0"/>
                  </a:rPr>
                  <a:t>Validation</a:t>
                </a:r>
                <a:endParaRPr lang="en-US" sz="1600" dirty="0">
                  <a:latin typeface="Century Gothic" panose="020B0502020202020204" pitchFamily="34" charset="0"/>
                </a:endParaRPr>
              </a:p>
              <a:p>
                <a:pPr algn="r">
                  <a:spcBef>
                    <a:spcPts val="1200"/>
                  </a:spcBef>
                </a:pPr>
                <a:r>
                  <a:rPr lang="en-US" sz="1600" dirty="0" smtClean="0">
                    <a:latin typeface="Century Gothic" panose="020B0502020202020204" pitchFamily="34" charset="0"/>
                  </a:rPr>
                  <a:t>Verification</a:t>
                </a:r>
              </a:p>
              <a:p>
                <a:pPr algn="r">
                  <a:spcBef>
                    <a:spcPts val="1200"/>
                  </a:spcBef>
                </a:pPr>
                <a:r>
                  <a:rPr lang="en-US" sz="1600" dirty="0" smtClean="0">
                    <a:latin typeface="Century Gothic" panose="020B0502020202020204" pitchFamily="34" charset="0"/>
                  </a:rPr>
                  <a:t>Repeatability</a:t>
                </a:r>
              </a:p>
            </p:txBody>
          </p:sp>
          <p:sp>
            <p:nvSpPr>
              <p:cNvPr id="19" name="Rectangle 18"/>
              <p:cNvSpPr/>
              <p:nvPr/>
            </p:nvSpPr>
            <p:spPr>
              <a:xfrm>
                <a:off x="6781799" y="1524000"/>
                <a:ext cx="1600200" cy="1862048"/>
              </a:xfrm>
              <a:prstGeom prst="rect">
                <a:avLst/>
              </a:prstGeom>
            </p:spPr>
            <p:txBody>
              <a:bodyPr wrap="square">
                <a:spAutoFit/>
              </a:bodyPr>
              <a:lstStyle/>
              <a:p>
                <a:pPr>
                  <a:spcAft>
                    <a:spcPts val="1200"/>
                  </a:spcAft>
                </a:pPr>
                <a:r>
                  <a:rPr lang="en-US" sz="1600" dirty="0">
                    <a:latin typeface="Century Gothic" panose="020B0502020202020204" pitchFamily="34" charset="0"/>
                  </a:rPr>
                  <a:t>Government</a:t>
                </a:r>
              </a:p>
              <a:p>
                <a:pPr>
                  <a:spcAft>
                    <a:spcPts val="1200"/>
                  </a:spcAft>
                </a:pPr>
                <a:r>
                  <a:rPr lang="en-US" sz="1600" dirty="0">
                    <a:latin typeface="Century Gothic" panose="020B0502020202020204" pitchFamily="34" charset="0"/>
                  </a:rPr>
                  <a:t>Academia</a:t>
                </a:r>
              </a:p>
              <a:p>
                <a:pPr>
                  <a:spcAft>
                    <a:spcPts val="1200"/>
                  </a:spcAft>
                </a:pPr>
                <a:r>
                  <a:rPr lang="en-US" sz="1600" dirty="0">
                    <a:latin typeface="Century Gothic" panose="020B0502020202020204" pitchFamily="34" charset="0"/>
                  </a:rPr>
                  <a:t>Hospitals</a:t>
                </a:r>
              </a:p>
              <a:p>
                <a:pPr>
                  <a:spcAft>
                    <a:spcPts val="600"/>
                  </a:spcAft>
                </a:pPr>
                <a:r>
                  <a:rPr lang="en-US" sz="1600" dirty="0" smtClean="0">
                    <a:latin typeface="Century Gothic" panose="020B0502020202020204" pitchFamily="34" charset="0"/>
                  </a:rPr>
                  <a:t>Industry</a:t>
                </a:r>
              </a:p>
              <a:p>
                <a:pPr>
                  <a:spcAft>
                    <a:spcPts val="1200"/>
                  </a:spcAft>
                </a:pPr>
                <a:r>
                  <a:rPr lang="en-US" sz="1600" dirty="0" smtClean="0">
                    <a:latin typeface="Century Gothic" panose="020B0502020202020204" pitchFamily="34" charset="0"/>
                  </a:rPr>
                  <a:t>…</a:t>
                </a:r>
                <a:endParaRPr lang="en-US" sz="1600" dirty="0">
                  <a:latin typeface="Century Gothic" panose="020B0502020202020204" pitchFamily="34" charset="0"/>
                </a:endParaRPr>
              </a:p>
            </p:txBody>
          </p:sp>
          <p:sp>
            <p:nvSpPr>
              <p:cNvPr id="20" name="Rectangle 19"/>
              <p:cNvSpPr/>
              <p:nvPr/>
            </p:nvSpPr>
            <p:spPr>
              <a:xfrm>
                <a:off x="6781799" y="3733800"/>
                <a:ext cx="2209801" cy="2339102"/>
              </a:xfrm>
              <a:prstGeom prst="rect">
                <a:avLst/>
              </a:prstGeom>
            </p:spPr>
            <p:txBody>
              <a:bodyPr wrap="square">
                <a:spAutoFit/>
              </a:bodyPr>
              <a:lstStyle/>
              <a:p>
                <a:pPr>
                  <a:spcBef>
                    <a:spcPts val="600"/>
                  </a:spcBef>
                </a:pPr>
                <a:r>
                  <a:rPr lang="en-US" sz="1600" dirty="0" smtClean="0">
                    <a:latin typeface="Century Gothic" panose="020B0502020202020204" pitchFamily="34" charset="0"/>
                  </a:rPr>
                  <a:t>…</a:t>
                </a:r>
              </a:p>
              <a:p>
                <a:pPr>
                  <a:spcBef>
                    <a:spcPts val="600"/>
                  </a:spcBef>
                </a:pPr>
                <a:r>
                  <a:rPr lang="en-US" sz="1600" dirty="0" smtClean="0">
                    <a:latin typeface="Century Gothic" panose="020B0502020202020204" pitchFamily="34" charset="0"/>
                  </a:rPr>
                  <a:t>Diagnosis</a:t>
                </a:r>
                <a:endParaRPr lang="en-US" sz="1600" dirty="0">
                  <a:latin typeface="Century Gothic" panose="020B0502020202020204" pitchFamily="34" charset="0"/>
                </a:endParaRPr>
              </a:p>
              <a:p>
                <a:pPr>
                  <a:spcBef>
                    <a:spcPts val="1200"/>
                  </a:spcBef>
                </a:pPr>
                <a:r>
                  <a:rPr lang="en-US" sz="1600" dirty="0" smtClean="0">
                    <a:latin typeface="Century Gothic" panose="020B0502020202020204" pitchFamily="34" charset="0"/>
                  </a:rPr>
                  <a:t>Clinical research</a:t>
                </a:r>
              </a:p>
              <a:p>
                <a:pPr>
                  <a:spcBef>
                    <a:spcPts val="1200"/>
                  </a:spcBef>
                </a:pPr>
                <a:r>
                  <a:rPr lang="en-US" sz="1600" dirty="0" smtClean="0">
                    <a:latin typeface="Century Gothic" panose="020B0502020202020204" pitchFamily="34" charset="0"/>
                  </a:rPr>
                  <a:t>Disease pathway</a:t>
                </a:r>
              </a:p>
              <a:p>
                <a:pPr>
                  <a:spcBef>
                    <a:spcPts val="1200"/>
                  </a:spcBef>
                </a:pPr>
                <a:r>
                  <a:rPr lang="en-US" sz="1600" dirty="0" smtClean="0">
                    <a:latin typeface="Century Gothic" panose="020B0502020202020204" pitchFamily="34" charset="0"/>
                  </a:rPr>
                  <a:t>Drug development</a:t>
                </a:r>
              </a:p>
              <a:p>
                <a:pPr>
                  <a:spcBef>
                    <a:spcPts val="1200"/>
                  </a:spcBef>
                </a:pPr>
                <a:r>
                  <a:rPr lang="en-US" sz="1600" dirty="0">
                    <a:latin typeface="Century Gothic" panose="020B0502020202020204" pitchFamily="34" charset="0"/>
                  </a:rPr>
                  <a:t>Therapeutics </a:t>
                </a:r>
                <a:r>
                  <a:rPr lang="en-US" sz="1600" dirty="0" smtClean="0">
                    <a:latin typeface="Century Gothic" panose="020B0502020202020204" pitchFamily="34" charset="0"/>
                  </a:rPr>
                  <a:t>design</a:t>
                </a:r>
                <a:endParaRPr lang="en-US" sz="1600" dirty="0">
                  <a:latin typeface="Century Gothic" panose="020B0502020202020204" pitchFamily="34" charset="0"/>
                </a:endParaRPr>
              </a:p>
            </p:txBody>
          </p:sp>
          <p:grpSp>
            <p:nvGrpSpPr>
              <p:cNvPr id="2" name="Group 1"/>
              <p:cNvGrpSpPr/>
              <p:nvPr/>
            </p:nvGrpSpPr>
            <p:grpSpPr>
              <a:xfrm>
                <a:off x="2362199" y="1513876"/>
                <a:ext cx="4425826" cy="4450044"/>
                <a:chOff x="8305800" y="1732142"/>
                <a:chExt cx="4425826" cy="4450044"/>
              </a:xfrm>
            </p:grpSpPr>
            <p:grpSp>
              <p:nvGrpSpPr>
                <p:cNvPr id="24" name="Group 23"/>
                <p:cNvGrpSpPr/>
                <p:nvPr/>
              </p:nvGrpSpPr>
              <p:grpSpPr>
                <a:xfrm>
                  <a:off x="8305800" y="1732142"/>
                  <a:ext cx="2162305" cy="2162305"/>
                  <a:chOff x="1032371" y="391267"/>
                  <a:chExt cx="2162305" cy="2162305"/>
                </a:xfrm>
              </p:grpSpPr>
              <p:sp>
                <p:nvSpPr>
                  <p:cNvPr id="34" name="Rectangle 33"/>
                  <p:cNvSpPr/>
                  <p:nvPr/>
                </p:nvSpPr>
                <p:spPr>
                  <a:xfrm>
                    <a:off x="1032371" y="391267"/>
                    <a:ext cx="2162305" cy="2162305"/>
                  </a:xfrm>
                  <a:prstGeom prst="rect">
                    <a:avLst/>
                  </a:prstGeom>
                  <a:gradFill flip="none" rotWithShape="1">
                    <a:lin ang="16200000" scaled="1"/>
                    <a:tileRect/>
                  </a:gradFill>
                  <a:ln>
                    <a:noFill/>
                  </a:ln>
                </p:spPr>
                <p:style>
                  <a:lnRef idx="1">
                    <a:schemeClr val="accent2"/>
                  </a:lnRef>
                  <a:fillRef idx="3">
                    <a:schemeClr val="accent2"/>
                  </a:fillRef>
                  <a:effectRef idx="2">
                    <a:schemeClr val="accent2"/>
                  </a:effectRef>
                  <a:fontRef idx="minor">
                    <a:schemeClr val="lt1"/>
                  </a:fontRef>
                </p:style>
              </p:sp>
              <p:sp>
                <p:nvSpPr>
                  <p:cNvPr id="35" name="Rectangle 34"/>
                  <p:cNvSpPr/>
                  <p:nvPr/>
                </p:nvSpPr>
                <p:spPr>
                  <a:xfrm>
                    <a:off x="1032371" y="391267"/>
                    <a:ext cx="2162305" cy="216230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endParaRPr lang="en-US" sz="1900" kern="1200" dirty="0">
                      <a:latin typeface="Century Gothic" panose="020B0502020202020204" pitchFamily="34" charset="0"/>
                    </a:endParaRPr>
                  </a:p>
                </p:txBody>
              </p:sp>
            </p:grpSp>
            <p:grpSp>
              <p:nvGrpSpPr>
                <p:cNvPr id="25" name="Group 24"/>
                <p:cNvGrpSpPr/>
                <p:nvPr/>
              </p:nvGrpSpPr>
              <p:grpSpPr>
                <a:xfrm>
                  <a:off x="10569320" y="1732142"/>
                  <a:ext cx="2162306" cy="2187863"/>
                  <a:chOff x="3295891" y="391267"/>
                  <a:chExt cx="2162306" cy="2187863"/>
                </a:xfrm>
              </p:grpSpPr>
              <p:sp>
                <p:nvSpPr>
                  <p:cNvPr id="32" name="Rectangle 31"/>
                  <p:cNvSpPr/>
                  <p:nvPr/>
                </p:nvSpPr>
                <p:spPr>
                  <a:xfrm rot="5400000">
                    <a:off x="3295891" y="391267"/>
                    <a:ext cx="2162305" cy="2162305"/>
                  </a:xfrm>
                  <a:prstGeom prst="rect">
                    <a:avLst/>
                  </a:prstGeom>
                  <a:gradFill flip="none" rotWithShape="1">
                    <a:lin ang="13500000" scaled="1"/>
                    <a:tileRect/>
                  </a:gradFill>
                  <a:ln>
                    <a:noFill/>
                  </a:ln>
                </p:spPr>
                <p:style>
                  <a:lnRef idx="1">
                    <a:schemeClr val="accent3"/>
                  </a:lnRef>
                  <a:fillRef idx="3">
                    <a:schemeClr val="accent3"/>
                  </a:fillRef>
                  <a:effectRef idx="2">
                    <a:schemeClr val="accent3"/>
                  </a:effectRef>
                  <a:fontRef idx="minor">
                    <a:schemeClr val="lt1"/>
                  </a:fontRef>
                </p:style>
              </p:sp>
              <p:sp>
                <p:nvSpPr>
                  <p:cNvPr id="33" name="Rectangle 32"/>
                  <p:cNvSpPr/>
                  <p:nvPr/>
                </p:nvSpPr>
                <p:spPr>
                  <a:xfrm>
                    <a:off x="3295892" y="416825"/>
                    <a:ext cx="2162305" cy="216230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endParaRPr lang="en-US" sz="1900" kern="1200" dirty="0">
                      <a:latin typeface="Century Gothic" panose="020B0502020202020204" pitchFamily="34" charset="0"/>
                    </a:endParaRPr>
                  </a:p>
                </p:txBody>
              </p:sp>
            </p:grpSp>
            <p:grpSp>
              <p:nvGrpSpPr>
                <p:cNvPr id="26" name="Group 25"/>
                <p:cNvGrpSpPr/>
                <p:nvPr/>
              </p:nvGrpSpPr>
              <p:grpSpPr>
                <a:xfrm>
                  <a:off x="10569321" y="4019881"/>
                  <a:ext cx="2162305" cy="2162305"/>
                  <a:chOff x="3295892" y="2679006"/>
                  <a:chExt cx="2162305" cy="2162305"/>
                </a:xfrm>
              </p:grpSpPr>
              <p:sp>
                <p:nvSpPr>
                  <p:cNvPr id="30" name="Rectangle 29"/>
                  <p:cNvSpPr/>
                  <p:nvPr/>
                </p:nvSpPr>
                <p:spPr>
                  <a:xfrm rot="10800000">
                    <a:off x="3295892" y="2679006"/>
                    <a:ext cx="2162305" cy="2162305"/>
                  </a:xfrm>
                  <a:prstGeom prst="rect">
                    <a:avLst/>
                  </a:prstGeom>
                  <a:gradFill flip="none" rotWithShape="1">
                    <a:lin ang="16200000" scaled="1"/>
                    <a:tileRect/>
                  </a:gradFill>
                  <a:ln>
                    <a:noFill/>
                  </a:ln>
                </p:spPr>
                <p:style>
                  <a:lnRef idx="1">
                    <a:schemeClr val="accent4"/>
                  </a:lnRef>
                  <a:fillRef idx="3">
                    <a:schemeClr val="accent4"/>
                  </a:fillRef>
                  <a:effectRef idx="2">
                    <a:schemeClr val="accent4"/>
                  </a:effectRef>
                  <a:fontRef idx="minor">
                    <a:schemeClr val="lt1"/>
                  </a:fontRef>
                </p:style>
              </p:sp>
              <p:sp>
                <p:nvSpPr>
                  <p:cNvPr id="31" name="Rectangle 30"/>
                  <p:cNvSpPr/>
                  <p:nvPr/>
                </p:nvSpPr>
                <p:spPr>
                  <a:xfrm rot="21600000">
                    <a:off x="3295892" y="2679006"/>
                    <a:ext cx="2162305" cy="216230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endParaRPr lang="en-US" sz="1900" kern="1200" dirty="0">
                      <a:latin typeface="Century Gothic" panose="020B0502020202020204" pitchFamily="34" charset="0"/>
                    </a:endParaRPr>
                  </a:p>
                </p:txBody>
              </p:sp>
            </p:grpSp>
            <p:grpSp>
              <p:nvGrpSpPr>
                <p:cNvPr id="27" name="Group 26"/>
                <p:cNvGrpSpPr/>
                <p:nvPr/>
              </p:nvGrpSpPr>
              <p:grpSpPr>
                <a:xfrm>
                  <a:off x="8307140" y="4019881"/>
                  <a:ext cx="2162305" cy="2162305"/>
                  <a:chOff x="1033711" y="2679006"/>
                  <a:chExt cx="2162305" cy="2162305"/>
                </a:xfrm>
              </p:grpSpPr>
              <p:sp>
                <p:nvSpPr>
                  <p:cNvPr id="28" name="Rectangle 27"/>
                  <p:cNvSpPr/>
                  <p:nvPr/>
                </p:nvSpPr>
                <p:spPr>
                  <a:xfrm rot="16200000">
                    <a:off x="1033711" y="2679006"/>
                    <a:ext cx="2162305" cy="2162305"/>
                  </a:xfrm>
                  <a:prstGeom prst="rect">
                    <a:avLst/>
                  </a:prstGeom>
                  <a:gradFill flip="none" rotWithShape="1">
                    <a:lin ang="10800000" scaled="1"/>
                    <a:tileRect/>
                  </a:gradFill>
                  <a:ln>
                    <a:noFill/>
                  </a:ln>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rot="21600000">
                    <a:off x="1033711" y="2679006"/>
                    <a:ext cx="2162305" cy="216230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endParaRPr lang="en-US" sz="1900" kern="1200" dirty="0">
                      <a:latin typeface="Century Gothic" panose="020B0502020202020204" pitchFamily="34" charset="0"/>
                    </a:endParaRPr>
                  </a:p>
                </p:txBody>
              </p:sp>
            </p:grpSp>
          </p:grpSp>
        </p:grpSp>
        <p:grpSp>
          <p:nvGrpSpPr>
            <p:cNvPr id="11" name="Group 10"/>
            <p:cNvGrpSpPr/>
            <p:nvPr/>
          </p:nvGrpSpPr>
          <p:grpSpPr>
            <a:xfrm>
              <a:off x="3642357" y="2752343"/>
              <a:ext cx="1828800" cy="1981200"/>
              <a:chOff x="-1600200" y="2819400"/>
              <a:chExt cx="1828800" cy="1981200"/>
            </a:xfrm>
          </p:grpSpPr>
          <p:sp>
            <p:nvSpPr>
              <p:cNvPr id="9" name="Circular Arrow 8"/>
              <p:cNvSpPr/>
              <p:nvPr/>
            </p:nvSpPr>
            <p:spPr>
              <a:xfrm>
                <a:off x="-1600200" y="2819400"/>
                <a:ext cx="1828800" cy="1828800"/>
              </a:xfrm>
              <a:prstGeom prst="circularArrow">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solidFill>
                    <a:schemeClr val="tx1"/>
                  </a:solidFill>
                </a:endParaRPr>
              </a:p>
            </p:txBody>
          </p:sp>
          <p:sp>
            <p:nvSpPr>
              <p:cNvPr id="40" name="Circular Arrow 39"/>
              <p:cNvSpPr/>
              <p:nvPr/>
            </p:nvSpPr>
            <p:spPr>
              <a:xfrm rot="10800000">
                <a:off x="-1600200" y="2971800"/>
                <a:ext cx="1828800" cy="1828800"/>
              </a:xfrm>
              <a:prstGeom prst="circularArrow">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solidFill>
                    <a:schemeClr val="tx1"/>
                  </a:solidFill>
                </a:endParaRPr>
              </a:p>
            </p:txBody>
          </p:sp>
        </p:grpSp>
        <p:sp>
          <p:nvSpPr>
            <p:cNvPr id="41" name="Rectangle 40"/>
            <p:cNvSpPr/>
            <p:nvPr/>
          </p:nvSpPr>
          <p:spPr>
            <a:xfrm rot="18811167">
              <a:off x="2449328" y="2424213"/>
              <a:ext cx="1988045" cy="341632"/>
            </a:xfrm>
            <a:prstGeom prst="rect">
              <a:avLst/>
            </a:prstGeom>
          </p:spPr>
          <p:txBody>
            <a:bodyPr wrap="none">
              <a:spAutoFit/>
            </a:bodyPr>
            <a:lstStyle/>
            <a:p>
              <a:pPr lvl="0" algn="ctr" defTabSz="844550">
                <a:lnSpc>
                  <a:spcPct val="90000"/>
                </a:lnSpc>
                <a:spcBef>
                  <a:spcPct val="0"/>
                </a:spcBef>
                <a:spcAft>
                  <a:spcPct val="35000"/>
                </a:spcAft>
              </a:pPr>
              <a:r>
                <a:rPr lang="en-US" b="1" dirty="0">
                  <a:solidFill>
                    <a:schemeClr val="bg1"/>
                  </a:solidFill>
                  <a:latin typeface="Century Gothic" panose="020B0502020202020204" pitchFamily="34" charset="0"/>
                </a:rPr>
                <a:t>Multidisciplinary</a:t>
              </a:r>
            </a:p>
          </p:txBody>
        </p:sp>
        <p:sp>
          <p:nvSpPr>
            <p:cNvPr id="42" name="Rectangle 41"/>
            <p:cNvSpPr/>
            <p:nvPr/>
          </p:nvSpPr>
          <p:spPr>
            <a:xfrm rot="2589306">
              <a:off x="4466789" y="2424212"/>
              <a:ext cx="2480166" cy="341632"/>
            </a:xfrm>
            <a:prstGeom prst="rect">
              <a:avLst/>
            </a:prstGeom>
          </p:spPr>
          <p:txBody>
            <a:bodyPr wrap="none">
              <a:spAutoFit/>
            </a:bodyPr>
            <a:lstStyle/>
            <a:p>
              <a:pPr lvl="0" algn="ctr" defTabSz="844550">
                <a:lnSpc>
                  <a:spcPct val="90000"/>
                </a:lnSpc>
                <a:spcBef>
                  <a:spcPct val="0"/>
                </a:spcBef>
                <a:spcAft>
                  <a:spcPct val="35000"/>
                </a:spcAft>
              </a:pPr>
              <a:r>
                <a:rPr lang="en-US" b="1" dirty="0" smtClean="0">
                  <a:solidFill>
                    <a:schemeClr val="bg1"/>
                  </a:solidFill>
                  <a:latin typeface="Century Gothic" panose="020B0502020202020204" pitchFamily="34" charset="0"/>
                </a:rPr>
                <a:t>Cross-organizational</a:t>
              </a:r>
              <a:endParaRPr lang="en-US" b="1" dirty="0">
                <a:solidFill>
                  <a:schemeClr val="bg1"/>
                </a:solidFill>
                <a:latin typeface="Century Gothic" panose="020B0502020202020204" pitchFamily="34" charset="0"/>
              </a:endParaRPr>
            </a:p>
          </p:txBody>
        </p:sp>
        <p:sp>
          <p:nvSpPr>
            <p:cNvPr id="43" name="Rectangle 42"/>
            <p:cNvSpPr/>
            <p:nvPr/>
          </p:nvSpPr>
          <p:spPr>
            <a:xfrm rot="18811167">
              <a:off x="4853111" y="4538828"/>
              <a:ext cx="1707519" cy="687881"/>
            </a:xfrm>
            <a:prstGeom prst="rect">
              <a:avLst/>
            </a:prstGeom>
          </p:spPr>
          <p:txBody>
            <a:bodyPr wrap="none">
              <a:spAutoFit/>
            </a:bodyPr>
            <a:lstStyle/>
            <a:p>
              <a:pPr lvl="0" algn="ctr" defTabSz="844550">
                <a:lnSpc>
                  <a:spcPct val="90000"/>
                </a:lnSpc>
                <a:spcBef>
                  <a:spcPct val="0"/>
                </a:spcBef>
                <a:spcAft>
                  <a:spcPct val="35000"/>
                </a:spcAft>
              </a:pPr>
              <a:r>
                <a:rPr lang="en-US" b="1" dirty="0" smtClean="0">
                  <a:solidFill>
                    <a:schemeClr val="bg1"/>
                  </a:solidFill>
                  <a:latin typeface="Century Gothic" panose="020B0502020202020204" pitchFamily="34" charset="0"/>
                </a:rPr>
                <a:t>Wide-ranging</a:t>
              </a:r>
            </a:p>
            <a:p>
              <a:pPr lvl="0" algn="ctr" defTabSz="844550">
                <a:lnSpc>
                  <a:spcPct val="90000"/>
                </a:lnSpc>
                <a:spcBef>
                  <a:spcPct val="0"/>
                </a:spcBef>
                <a:spcAft>
                  <a:spcPct val="35000"/>
                </a:spcAft>
              </a:pPr>
              <a:r>
                <a:rPr lang="en-US" b="1" dirty="0" smtClean="0">
                  <a:solidFill>
                    <a:schemeClr val="bg1"/>
                  </a:solidFill>
                  <a:latin typeface="Century Gothic" panose="020B0502020202020204" pitchFamily="34" charset="0"/>
                </a:rPr>
                <a:t>Applications</a:t>
              </a:r>
              <a:endParaRPr lang="en-US" b="1" dirty="0">
                <a:solidFill>
                  <a:schemeClr val="bg1"/>
                </a:solidFill>
                <a:latin typeface="Century Gothic" panose="020B0502020202020204" pitchFamily="34" charset="0"/>
              </a:endParaRPr>
            </a:p>
          </p:txBody>
        </p:sp>
        <p:sp>
          <p:nvSpPr>
            <p:cNvPr id="44" name="Rectangle 43"/>
            <p:cNvSpPr/>
            <p:nvPr/>
          </p:nvSpPr>
          <p:spPr>
            <a:xfrm rot="2589306">
              <a:off x="2383345" y="4538827"/>
              <a:ext cx="2122697" cy="687881"/>
            </a:xfrm>
            <a:prstGeom prst="rect">
              <a:avLst/>
            </a:prstGeom>
          </p:spPr>
          <p:txBody>
            <a:bodyPr wrap="none">
              <a:spAutoFit/>
            </a:bodyPr>
            <a:lstStyle/>
            <a:p>
              <a:pPr lvl="0" algn="ctr" defTabSz="844550">
                <a:lnSpc>
                  <a:spcPct val="90000"/>
                </a:lnSpc>
                <a:spcBef>
                  <a:spcPct val="0"/>
                </a:spcBef>
                <a:spcAft>
                  <a:spcPct val="35000"/>
                </a:spcAft>
              </a:pPr>
              <a:r>
                <a:rPr lang="en-US" b="1" dirty="0" smtClean="0">
                  <a:solidFill>
                    <a:schemeClr val="bg1"/>
                  </a:solidFill>
                  <a:latin typeface="Century Gothic" panose="020B0502020202020204" pitchFamily="34" charset="0"/>
                </a:rPr>
                <a:t>Leverage Existing</a:t>
              </a:r>
            </a:p>
            <a:p>
              <a:pPr lvl="0" algn="ctr" defTabSz="844550">
                <a:lnSpc>
                  <a:spcPct val="90000"/>
                </a:lnSpc>
                <a:spcBef>
                  <a:spcPct val="0"/>
                </a:spcBef>
                <a:spcAft>
                  <a:spcPct val="35000"/>
                </a:spcAft>
              </a:pPr>
              <a:r>
                <a:rPr lang="en-US" b="1" dirty="0" smtClean="0">
                  <a:solidFill>
                    <a:schemeClr val="bg1"/>
                  </a:solidFill>
                  <a:latin typeface="Century Gothic" panose="020B0502020202020204" pitchFamily="34" charset="0"/>
                </a:rPr>
                <a:t>Procedures</a:t>
              </a:r>
              <a:endParaRPr lang="en-US" b="1" dirty="0">
                <a:solidFill>
                  <a:schemeClr val="bg1"/>
                </a:solidFill>
                <a:latin typeface="Century Gothic" panose="020B0502020202020204" pitchFamily="34" charset="0"/>
              </a:endParaRPr>
            </a:p>
          </p:txBody>
        </p:sp>
      </p:grpSp>
    </p:spTree>
    <p:extLst>
      <p:ext uri="{BB962C8B-B14F-4D97-AF65-F5344CB8AC3E}">
        <p14:creationId xmlns="" xmlns:p14="http://schemas.microsoft.com/office/powerpoint/2010/main" val="13196677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Committee Implementation Strategy</a:t>
            </a:r>
            <a:endParaRPr lang="en-US" dirty="0"/>
          </a:p>
        </p:txBody>
      </p:sp>
      <p:sp>
        <p:nvSpPr>
          <p:cNvPr id="4" name="TextBox 3"/>
          <p:cNvSpPr txBox="1"/>
          <p:nvPr/>
        </p:nvSpPr>
        <p:spPr>
          <a:xfrm>
            <a:off x="867300" y="1730061"/>
            <a:ext cx="7409401" cy="1077218"/>
          </a:xfrm>
          <a:prstGeom prst="rect">
            <a:avLst/>
          </a:prstGeom>
          <a:noFill/>
        </p:spPr>
        <p:txBody>
          <a:bodyPr wrap="none" rtlCol="0">
            <a:spAutoFit/>
          </a:bodyPr>
          <a:lstStyle/>
          <a:p>
            <a:pPr lvl="0" algn="ctr" hangingPunct="0"/>
            <a:r>
              <a:rPr lang="en-US" sz="3200" i="1" dirty="0">
                <a:solidFill>
                  <a:srgbClr val="000000"/>
                </a:solidFill>
                <a:latin typeface="Century Gothic" panose="020B0502020202020204" pitchFamily="34" charset="0"/>
                <a:ea typeface="DejaVu Sans" pitchFamily="2"/>
                <a:cs typeface="DejaVu Sans" pitchFamily="2"/>
              </a:rPr>
              <a:t>None of us are experts in everything.</a:t>
            </a:r>
          </a:p>
          <a:p>
            <a:pPr lvl="0" algn="ctr" hangingPunct="0"/>
            <a:r>
              <a:rPr lang="en-US" sz="3200" i="1" dirty="0">
                <a:solidFill>
                  <a:srgbClr val="000000"/>
                </a:solidFill>
                <a:latin typeface="Century Gothic" panose="020B0502020202020204" pitchFamily="34" charset="0"/>
                <a:ea typeface="DejaVu Sans" pitchFamily="2"/>
                <a:cs typeface="DejaVu Sans" pitchFamily="2"/>
              </a:rPr>
              <a:t>We need to learn from each other</a:t>
            </a:r>
            <a:r>
              <a:rPr lang="en-US" sz="3200" i="1" dirty="0" smtClean="0">
                <a:solidFill>
                  <a:srgbClr val="000000"/>
                </a:solidFill>
                <a:latin typeface="Century Gothic" panose="020B0502020202020204" pitchFamily="34" charset="0"/>
                <a:ea typeface="DejaVu Sans" pitchFamily="2"/>
                <a:cs typeface="DejaVu Sans" pitchFamily="2"/>
              </a:rPr>
              <a:t>.</a:t>
            </a:r>
            <a:endParaRPr lang="en-US" sz="3200" i="1" dirty="0">
              <a:solidFill>
                <a:srgbClr val="000000"/>
              </a:solidFill>
              <a:latin typeface="Century Gothic" panose="020B0502020202020204" pitchFamily="34" charset="0"/>
              <a:ea typeface="DejaVu Sans" pitchFamily="2"/>
              <a:cs typeface="DejaVu Sans" pitchFamily="2"/>
            </a:endParaRPr>
          </a:p>
        </p:txBody>
      </p:sp>
      <p:sp>
        <p:nvSpPr>
          <p:cNvPr id="5" name="TextBox 4"/>
          <p:cNvSpPr txBox="1"/>
          <p:nvPr/>
        </p:nvSpPr>
        <p:spPr>
          <a:xfrm>
            <a:off x="533400" y="3581400"/>
            <a:ext cx="8001000" cy="1323439"/>
          </a:xfrm>
          <a:prstGeom prst="rect">
            <a:avLst/>
          </a:prstGeom>
          <a:noFill/>
        </p:spPr>
        <p:txBody>
          <a:bodyPr wrap="square" rtlCol="0">
            <a:spAutoFit/>
          </a:bodyPr>
          <a:lstStyle/>
          <a:p>
            <a:pPr lvl="0" algn="ctr" hangingPunct="0"/>
            <a:r>
              <a:rPr lang="en-US" sz="2000" b="1" dirty="0" smtClean="0">
                <a:solidFill>
                  <a:schemeClr val="accent2">
                    <a:lumMod val="75000"/>
                  </a:schemeClr>
                </a:solidFill>
                <a:latin typeface="Century Gothic" panose="020B0502020202020204" pitchFamily="34" charset="0"/>
                <a:ea typeface="DejaVu Sans" pitchFamily="2"/>
                <a:cs typeface="DejaVu Sans" pitchFamily="2"/>
              </a:rPr>
              <a:t>Credible </a:t>
            </a:r>
            <a:r>
              <a:rPr lang="en-US" sz="2000" b="1" dirty="0">
                <a:solidFill>
                  <a:schemeClr val="accent2">
                    <a:lumMod val="75000"/>
                  </a:schemeClr>
                </a:solidFill>
                <a:latin typeface="Century Gothic" panose="020B0502020202020204" pitchFamily="34" charset="0"/>
                <a:ea typeface="DejaVu Sans" pitchFamily="2"/>
                <a:cs typeface="DejaVu Sans" pitchFamily="2"/>
              </a:rPr>
              <a:t>practice </a:t>
            </a:r>
            <a:r>
              <a:rPr lang="en-US" sz="2000" dirty="0">
                <a:solidFill>
                  <a:srgbClr val="000000"/>
                </a:solidFill>
                <a:latin typeface="Century Gothic" panose="020B0502020202020204" pitchFamily="34" charset="0"/>
                <a:ea typeface="DejaVu Sans" pitchFamily="2"/>
                <a:cs typeface="DejaVu Sans" pitchFamily="2"/>
              </a:rPr>
              <a:t>of modeling and simulation in healthcare requires </a:t>
            </a:r>
            <a:r>
              <a:rPr lang="en-US" sz="2000" i="1" u="sng" dirty="0">
                <a:solidFill>
                  <a:srgbClr val="000000"/>
                </a:solidFill>
                <a:latin typeface="Century Gothic" panose="020B0502020202020204" pitchFamily="34" charset="0"/>
                <a:ea typeface="DejaVu Sans" pitchFamily="2"/>
                <a:cs typeface="DejaVu Sans" pitchFamily="2"/>
              </a:rPr>
              <a:t>ongoing</a:t>
            </a:r>
            <a:r>
              <a:rPr lang="en-US" sz="2000" dirty="0">
                <a:solidFill>
                  <a:srgbClr val="000000"/>
                </a:solidFill>
                <a:latin typeface="Century Gothic" panose="020B0502020202020204" pitchFamily="34" charset="0"/>
                <a:ea typeface="DejaVu Sans" pitchFamily="2"/>
                <a:cs typeface="DejaVu Sans" pitchFamily="2"/>
              </a:rPr>
              <a:t> </a:t>
            </a:r>
            <a:r>
              <a:rPr lang="en-US" sz="2000" b="1" dirty="0">
                <a:solidFill>
                  <a:schemeClr val="accent2">
                    <a:lumMod val="75000"/>
                  </a:schemeClr>
                </a:solidFill>
                <a:latin typeface="Century Gothic" panose="020B0502020202020204" pitchFamily="34" charset="0"/>
                <a:ea typeface="DejaVu Sans" pitchFamily="2"/>
                <a:cs typeface="DejaVu Sans" pitchFamily="2"/>
              </a:rPr>
              <a:t>inclusive communications</a:t>
            </a:r>
            <a:r>
              <a:rPr lang="en-US" sz="2000" dirty="0">
                <a:solidFill>
                  <a:schemeClr val="accent2">
                    <a:lumMod val="75000"/>
                  </a:schemeClr>
                </a:solidFill>
                <a:latin typeface="Century Gothic" panose="020B0502020202020204" pitchFamily="34" charset="0"/>
                <a:ea typeface="DejaVu Sans" pitchFamily="2"/>
                <a:cs typeface="DejaVu Sans" pitchFamily="2"/>
              </a:rPr>
              <a:t> </a:t>
            </a:r>
            <a:r>
              <a:rPr lang="en-US" sz="2000" dirty="0">
                <a:solidFill>
                  <a:srgbClr val="000000"/>
                </a:solidFill>
                <a:latin typeface="Century Gothic" panose="020B0502020202020204" pitchFamily="34" charset="0"/>
                <a:ea typeface="DejaVu Sans" pitchFamily="2"/>
                <a:cs typeface="DejaVu Sans" pitchFamily="2"/>
              </a:rPr>
              <a:t>to establish </a:t>
            </a:r>
            <a:r>
              <a:rPr lang="en-US" sz="2000" i="1" dirty="0">
                <a:solidFill>
                  <a:srgbClr val="000000"/>
                </a:solidFill>
                <a:latin typeface="Century Gothic" panose="020B0502020202020204" pitchFamily="34" charset="0"/>
                <a:ea typeface="DejaVu Sans" pitchFamily="2"/>
                <a:cs typeface="DejaVu Sans" pitchFamily="2"/>
              </a:rPr>
              <a:t>adaptive</a:t>
            </a:r>
            <a:r>
              <a:rPr lang="en-US" sz="2000" dirty="0">
                <a:solidFill>
                  <a:srgbClr val="000000"/>
                </a:solidFill>
                <a:latin typeface="Century Gothic" panose="020B0502020202020204" pitchFamily="34" charset="0"/>
                <a:ea typeface="DejaVu Sans" pitchFamily="2"/>
                <a:cs typeface="DejaVu Sans" pitchFamily="2"/>
              </a:rPr>
              <a:t> </a:t>
            </a:r>
            <a:r>
              <a:rPr lang="en-US" sz="2000" b="1" dirty="0">
                <a:solidFill>
                  <a:schemeClr val="accent2">
                    <a:lumMod val="75000"/>
                  </a:schemeClr>
                </a:solidFill>
                <a:latin typeface="Century Gothic" panose="020B0502020202020204" pitchFamily="34" charset="0"/>
                <a:ea typeface="DejaVu Sans" pitchFamily="2"/>
                <a:cs typeface="DejaVu Sans" pitchFamily="2"/>
              </a:rPr>
              <a:t>workflows</a:t>
            </a:r>
            <a:r>
              <a:rPr lang="en-US" sz="2000" dirty="0">
                <a:solidFill>
                  <a:srgbClr val="000000"/>
                </a:solidFill>
                <a:latin typeface="Century Gothic" panose="020B0502020202020204" pitchFamily="34" charset="0"/>
                <a:ea typeface="DejaVu Sans" pitchFamily="2"/>
                <a:cs typeface="DejaVu Sans" pitchFamily="2"/>
              </a:rPr>
              <a:t> that can be utilized </a:t>
            </a:r>
            <a:r>
              <a:rPr lang="en-US" sz="2000" b="1" dirty="0">
                <a:solidFill>
                  <a:schemeClr val="accent2">
                    <a:lumMod val="75000"/>
                  </a:schemeClr>
                </a:solidFill>
                <a:latin typeface="Century Gothic" panose="020B0502020202020204" pitchFamily="34" charset="0"/>
                <a:ea typeface="DejaVu Sans" pitchFamily="2"/>
                <a:cs typeface="DejaVu Sans" pitchFamily="2"/>
              </a:rPr>
              <a:t>broadly</a:t>
            </a:r>
            <a:r>
              <a:rPr lang="en-US" sz="2000" dirty="0">
                <a:solidFill>
                  <a:srgbClr val="000000"/>
                </a:solidFill>
                <a:latin typeface="Century Gothic" panose="020B0502020202020204" pitchFamily="34" charset="0"/>
                <a:ea typeface="DejaVu Sans" pitchFamily="2"/>
                <a:cs typeface="DejaVu Sans" pitchFamily="2"/>
              </a:rPr>
              <a:t>.</a:t>
            </a:r>
          </a:p>
          <a:p>
            <a:endParaRPr lang="en-US" sz="2000" dirty="0">
              <a:latin typeface="Century Gothic" panose="020B0502020202020204" pitchFamily="34" charset="0"/>
            </a:endParaRPr>
          </a:p>
        </p:txBody>
      </p:sp>
      <p:sp>
        <p:nvSpPr>
          <p:cNvPr id="3" name="Footer Placeholder 2"/>
          <p:cNvSpPr>
            <a:spLocks noGrp="1"/>
          </p:cNvSpPr>
          <p:nvPr>
            <p:ph type="ftr" sz="quarter" idx="11"/>
          </p:nvPr>
        </p:nvSpPr>
        <p:spPr/>
        <p:txBody>
          <a:bodyPr/>
          <a:lstStyle/>
          <a:p>
            <a:r>
              <a:rPr lang="en-US" smtClean="0"/>
              <a:t>ASME 2014 V&amp;V Symposium</a:t>
            </a:r>
            <a:endParaRPr lang="en-US"/>
          </a:p>
        </p:txBody>
      </p:sp>
      <p:sp>
        <p:nvSpPr>
          <p:cNvPr id="6" name="Slide Number Placeholder 5"/>
          <p:cNvSpPr>
            <a:spLocks noGrp="1"/>
          </p:cNvSpPr>
          <p:nvPr>
            <p:ph type="sldNum" sz="quarter" idx="12"/>
          </p:nvPr>
        </p:nvSpPr>
        <p:spPr/>
        <p:txBody>
          <a:bodyPr/>
          <a:lstStyle/>
          <a:p>
            <a:fld id="{88FCE147-5BD1-4085-8955-F9248228F1AD}" type="slidenum">
              <a:rPr lang="en-US" smtClean="0"/>
              <a:pPr/>
              <a:t>6</a:t>
            </a:fld>
            <a:endParaRPr lang="en-US"/>
          </a:p>
        </p:txBody>
      </p:sp>
    </p:spTree>
    <p:extLst>
      <p:ext uri="{BB962C8B-B14F-4D97-AF65-F5344CB8AC3E}">
        <p14:creationId xmlns="" xmlns:p14="http://schemas.microsoft.com/office/powerpoint/2010/main" val="1415547907"/>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Committee Implementation </a:t>
            </a:r>
            <a:r>
              <a:rPr lang="en-US" dirty="0" smtClean="0"/>
              <a:t>Strategy</a:t>
            </a:r>
            <a:endParaRPr lang="en-US" dirty="0"/>
          </a:p>
        </p:txBody>
      </p:sp>
      <p:sp>
        <p:nvSpPr>
          <p:cNvPr id="21" name="Up-Down Arrow 20"/>
          <p:cNvSpPr/>
          <p:nvPr/>
        </p:nvSpPr>
        <p:spPr>
          <a:xfrm>
            <a:off x="4191000" y="2895602"/>
            <a:ext cx="355510" cy="472440"/>
          </a:xfrm>
          <a:prstGeom prst="up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600"/>
          </a:p>
        </p:txBody>
      </p:sp>
      <p:grpSp>
        <p:nvGrpSpPr>
          <p:cNvPr id="14" name="Group 13"/>
          <p:cNvGrpSpPr/>
          <p:nvPr/>
        </p:nvGrpSpPr>
        <p:grpSpPr>
          <a:xfrm>
            <a:off x="67614" y="3352800"/>
            <a:ext cx="8923986" cy="2590800"/>
            <a:chOff x="76200" y="4156918"/>
            <a:chExt cx="8991600" cy="2446867"/>
          </a:xfrm>
        </p:grpSpPr>
        <p:sp>
          <p:nvSpPr>
            <p:cNvPr id="5" name="Rectangle 4"/>
            <p:cNvSpPr/>
            <p:nvPr/>
          </p:nvSpPr>
          <p:spPr>
            <a:xfrm>
              <a:off x="76200" y="4156918"/>
              <a:ext cx="8991600" cy="34544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cap="small" dirty="0" smtClean="0">
                  <a:latin typeface="Century Gothic" panose="020B0502020202020204" pitchFamily="34" charset="0"/>
                </a:rPr>
                <a:t>Advisory Council (Review &amp; Advise)</a:t>
              </a:r>
              <a:endParaRPr lang="en-US" b="1" cap="small" dirty="0">
                <a:latin typeface="Century Gothic" panose="020B0502020202020204" pitchFamily="34" charset="0"/>
              </a:endParaRPr>
            </a:p>
          </p:txBody>
        </p:sp>
        <p:sp>
          <p:nvSpPr>
            <p:cNvPr id="19" name="Rectangle 18"/>
            <p:cNvSpPr/>
            <p:nvPr/>
          </p:nvSpPr>
          <p:spPr>
            <a:xfrm>
              <a:off x="80963" y="4495801"/>
              <a:ext cx="8977312" cy="2107984"/>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grpSp>
      <p:sp>
        <p:nvSpPr>
          <p:cNvPr id="52" name="TextBox 51"/>
          <p:cNvSpPr txBox="1"/>
          <p:nvPr/>
        </p:nvSpPr>
        <p:spPr>
          <a:xfrm>
            <a:off x="114849" y="6074023"/>
            <a:ext cx="8857861" cy="326777"/>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vert="horz" wrap="square" lIns="90000" tIns="45000" rIns="90000" bIns="45000" anchorCtr="0" compatLnSpc="0">
            <a:spAutoFit/>
          </a:bodyPr>
          <a:lstStyle/>
          <a:p>
            <a:pPr marL="0" marR="0" lvl="0" indent="0" algn="ctr" rtl="0" hangingPunct="0">
              <a:lnSpc>
                <a:spcPct val="100000"/>
              </a:lnSpc>
              <a:spcBef>
                <a:spcPts val="600"/>
              </a:spcBef>
              <a:spcAft>
                <a:spcPts val="600"/>
              </a:spcAft>
              <a:buNone/>
              <a:tabLst/>
            </a:pPr>
            <a:r>
              <a:rPr lang="en-US" sz="1500" b="0" i="0" u="none" strike="noStrike" kern="1200" dirty="0">
                <a:ln>
                  <a:noFill/>
                </a:ln>
                <a:solidFill>
                  <a:srgbClr val="000000"/>
                </a:solidFill>
                <a:latin typeface="Century Gothic" panose="020B0502020202020204" pitchFamily="34" charset="0"/>
                <a:ea typeface="DejaVu Sans" pitchFamily="2"/>
                <a:cs typeface="DejaVu Sans" pitchFamily="2"/>
              </a:rPr>
              <a:t>Interagency Modeling and Analysis Group (</a:t>
            </a:r>
            <a:r>
              <a:rPr lang="en-US" sz="1500" b="1" i="0" u="none" strike="noStrike" kern="1200" dirty="0">
                <a:ln>
                  <a:noFill/>
                </a:ln>
                <a:solidFill>
                  <a:srgbClr val="000000"/>
                </a:solidFill>
                <a:latin typeface="Century Gothic" panose="020B0502020202020204" pitchFamily="34" charset="0"/>
                <a:ea typeface="DejaVu Sans" pitchFamily="2"/>
                <a:cs typeface="DejaVu Sans" pitchFamily="2"/>
              </a:rPr>
              <a:t>IMAG</a:t>
            </a:r>
            <a:r>
              <a:rPr lang="en-US" sz="1500" b="0" i="0" u="none" strike="noStrike" kern="1200" dirty="0" smtClean="0">
                <a:ln>
                  <a:noFill/>
                </a:ln>
                <a:solidFill>
                  <a:srgbClr val="000000"/>
                </a:solidFill>
                <a:latin typeface="Century Gothic" panose="020B0502020202020204" pitchFamily="34" charset="0"/>
                <a:ea typeface="DejaVu Sans" pitchFamily="2"/>
                <a:cs typeface="DejaVu Sans" pitchFamily="2"/>
              </a:rPr>
              <a:t>) &amp; </a:t>
            </a:r>
            <a:r>
              <a:rPr lang="en-US" sz="1500" b="0" i="0" u="none" strike="noStrike" kern="1200" dirty="0" err="1" smtClean="0">
                <a:ln>
                  <a:noFill/>
                </a:ln>
                <a:solidFill>
                  <a:srgbClr val="000000"/>
                </a:solidFill>
                <a:latin typeface="Century Gothic" panose="020B0502020202020204" pitchFamily="34" charset="0"/>
                <a:ea typeface="DejaVu Sans" pitchFamily="2"/>
                <a:cs typeface="DejaVu Sans" pitchFamily="2"/>
              </a:rPr>
              <a:t>Multiscale</a:t>
            </a:r>
            <a:r>
              <a:rPr lang="en-US" sz="1500" b="0" i="0" u="none" strike="noStrike" kern="1200" dirty="0" smtClean="0">
                <a:ln>
                  <a:noFill/>
                </a:ln>
                <a:solidFill>
                  <a:srgbClr val="000000"/>
                </a:solidFill>
                <a:latin typeface="Century Gothic" panose="020B0502020202020204" pitchFamily="34" charset="0"/>
                <a:ea typeface="DejaVu Sans" pitchFamily="2"/>
                <a:cs typeface="DejaVu Sans" pitchFamily="2"/>
              </a:rPr>
              <a:t> </a:t>
            </a:r>
            <a:r>
              <a:rPr lang="en-US" sz="1500" b="0" i="0" u="none" strike="noStrike" kern="1200" dirty="0">
                <a:ln>
                  <a:noFill/>
                </a:ln>
                <a:solidFill>
                  <a:srgbClr val="000000"/>
                </a:solidFill>
                <a:latin typeface="Century Gothic" panose="020B0502020202020204" pitchFamily="34" charset="0"/>
                <a:ea typeface="DejaVu Sans" pitchFamily="2"/>
                <a:cs typeface="DejaVu Sans" pitchFamily="2"/>
              </a:rPr>
              <a:t>Modeling Consortium (</a:t>
            </a:r>
            <a:r>
              <a:rPr lang="en-US" sz="1500" b="1" i="0" u="none" strike="noStrike" kern="1200" dirty="0">
                <a:ln>
                  <a:noFill/>
                </a:ln>
                <a:solidFill>
                  <a:srgbClr val="000000"/>
                </a:solidFill>
                <a:latin typeface="Century Gothic" panose="020B0502020202020204" pitchFamily="34" charset="0"/>
                <a:ea typeface="DejaVu Sans" pitchFamily="2"/>
                <a:cs typeface="DejaVu Sans" pitchFamily="2"/>
              </a:rPr>
              <a:t>MSM</a:t>
            </a:r>
            <a:r>
              <a:rPr lang="en-US" sz="1500" b="0" i="0" u="none" strike="noStrike" kern="1200" dirty="0">
                <a:ln>
                  <a:noFill/>
                </a:ln>
                <a:solidFill>
                  <a:srgbClr val="000000"/>
                </a:solidFill>
                <a:latin typeface="Century Gothic" panose="020B0502020202020204" pitchFamily="34" charset="0"/>
                <a:ea typeface="DejaVu Sans" pitchFamily="2"/>
                <a:cs typeface="DejaVu Sans" pitchFamily="2"/>
              </a:rPr>
              <a:t>)</a:t>
            </a:r>
          </a:p>
        </p:txBody>
      </p:sp>
      <p:sp>
        <p:nvSpPr>
          <p:cNvPr id="30" name="Rectangle 29"/>
          <p:cNvSpPr/>
          <p:nvPr/>
        </p:nvSpPr>
        <p:spPr>
          <a:xfrm>
            <a:off x="1272222" y="6477000"/>
            <a:ext cx="7715574" cy="307777"/>
          </a:xfrm>
          <a:prstGeom prst="rect">
            <a:avLst/>
          </a:prstGeom>
        </p:spPr>
        <p:txBody>
          <a:bodyPr wrap="none">
            <a:spAutoFit/>
          </a:bodyPr>
          <a:lstStyle/>
          <a:p>
            <a:r>
              <a:rPr lang="en-US" sz="1400" i="1" dirty="0" smtClean="0">
                <a:latin typeface="Century Gothic" panose="020B0502020202020204" pitchFamily="34" charset="0"/>
              </a:rPr>
              <a:t>For </a:t>
            </a:r>
            <a:r>
              <a:rPr lang="en-US" sz="1400" i="1" dirty="0">
                <a:latin typeface="Century Gothic" panose="020B0502020202020204" pitchFamily="34" charset="0"/>
              </a:rPr>
              <a:t>full </a:t>
            </a:r>
            <a:r>
              <a:rPr lang="en-US" sz="1400" i="1" dirty="0" smtClean="0">
                <a:latin typeface="Century Gothic" panose="020B0502020202020204" pitchFamily="34" charset="0"/>
              </a:rPr>
              <a:t>credentials of </a:t>
            </a:r>
            <a:r>
              <a:rPr lang="en-US" sz="1400" i="1" dirty="0">
                <a:latin typeface="Century Gothic" panose="020B0502020202020204" pitchFamily="34" charset="0"/>
              </a:rPr>
              <a:t>the </a:t>
            </a:r>
            <a:r>
              <a:rPr lang="en-US" sz="1400" i="1" dirty="0" smtClean="0">
                <a:latin typeface="Century Gothic" panose="020B0502020202020204" pitchFamily="34" charset="0"/>
              </a:rPr>
              <a:t>CPMS members: </a:t>
            </a:r>
            <a:r>
              <a:rPr lang="en-US" sz="1400" i="1" dirty="0" smtClean="0">
                <a:latin typeface="Century Gothic" panose="020B0502020202020204" pitchFamily="34" charset="0"/>
                <a:hlinkClick r:id="rId3"/>
              </a:rPr>
              <a:t>http</a:t>
            </a:r>
            <a:r>
              <a:rPr lang="en-US" sz="1400" i="1" dirty="0">
                <a:latin typeface="Century Gothic" panose="020B0502020202020204" pitchFamily="34" charset="0"/>
                <a:hlinkClick r:id="rId3"/>
              </a:rPr>
              <a:t>://</a:t>
            </a:r>
            <a:r>
              <a:rPr lang="en-US" sz="1400" i="1" dirty="0" smtClean="0">
                <a:latin typeface="Century Gothic" panose="020B0502020202020204" pitchFamily="34" charset="0"/>
                <a:hlinkClick r:id="rId3"/>
              </a:rPr>
              <a:t>wiki.simtk.org/cpms/CPMS_Members</a:t>
            </a:r>
            <a:r>
              <a:rPr lang="en-US" sz="1400" i="1" dirty="0" smtClean="0">
                <a:latin typeface="Century Gothic" panose="020B0502020202020204" pitchFamily="34" charset="0"/>
              </a:rPr>
              <a:t> </a:t>
            </a:r>
            <a:endParaRPr lang="en-US" sz="1400" i="1" dirty="0">
              <a:latin typeface="Century Gothic" panose="020B0502020202020204" pitchFamily="34" charset="0"/>
            </a:endParaRPr>
          </a:p>
        </p:txBody>
      </p:sp>
      <p:sp>
        <p:nvSpPr>
          <p:cNvPr id="37" name="TextBox 36"/>
          <p:cNvSpPr txBox="1"/>
          <p:nvPr/>
        </p:nvSpPr>
        <p:spPr>
          <a:xfrm>
            <a:off x="2119088" y="2895601"/>
            <a:ext cx="4586512" cy="400110"/>
          </a:xfrm>
          <a:prstGeom prst="rect">
            <a:avLst/>
          </a:prstGeom>
          <a:noFill/>
        </p:spPr>
        <p:txBody>
          <a:bodyPr wrap="none" rtlCol="0">
            <a:spAutoFit/>
          </a:bodyPr>
          <a:lstStyle/>
          <a:p>
            <a:r>
              <a:rPr lang="en-US" sz="2000" b="1" cap="small" dirty="0" smtClean="0">
                <a:latin typeface="Century Gothic" panose="020B0502020202020204" pitchFamily="34" charset="0"/>
              </a:rPr>
              <a:t>Communication         Accountability</a:t>
            </a:r>
            <a:endParaRPr lang="en-US" sz="2000" b="1" cap="small" dirty="0">
              <a:latin typeface="Century Gothic" panose="020B0502020202020204" pitchFamily="34" charset="0"/>
            </a:endParaRPr>
          </a:p>
        </p:txBody>
      </p:sp>
      <p:grpSp>
        <p:nvGrpSpPr>
          <p:cNvPr id="15" name="Group 14"/>
          <p:cNvGrpSpPr/>
          <p:nvPr/>
        </p:nvGrpSpPr>
        <p:grpSpPr>
          <a:xfrm>
            <a:off x="0" y="838201"/>
            <a:ext cx="9144000" cy="2034539"/>
            <a:chOff x="76200" y="1062567"/>
            <a:chExt cx="8991600" cy="2147569"/>
          </a:xfrm>
        </p:grpSpPr>
        <p:sp>
          <p:nvSpPr>
            <p:cNvPr id="4" name="Rectangle 3"/>
            <p:cNvSpPr/>
            <p:nvPr/>
          </p:nvSpPr>
          <p:spPr>
            <a:xfrm>
              <a:off x="76200" y="1062567"/>
              <a:ext cx="8991600" cy="38608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b="1" cap="small" dirty="0" smtClean="0">
                  <a:latin typeface="Century Gothic" panose="020B0502020202020204" pitchFamily="34" charset="0"/>
                </a:rPr>
                <a:t>Committee Executive Members (Execute &amp; Charge)</a:t>
              </a:r>
              <a:endParaRPr lang="en-US" b="1" cap="small" dirty="0">
                <a:latin typeface="Century Gothic" panose="020B0502020202020204" pitchFamily="34" charset="0"/>
              </a:endParaRPr>
            </a:p>
          </p:txBody>
        </p:sp>
        <p:sp>
          <p:nvSpPr>
            <p:cNvPr id="6" name="Rectangle 5"/>
            <p:cNvSpPr/>
            <p:nvPr/>
          </p:nvSpPr>
          <p:spPr>
            <a:xfrm>
              <a:off x="83819" y="1447801"/>
              <a:ext cx="8974455" cy="1762335"/>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grpSp>
      <p:grpSp>
        <p:nvGrpSpPr>
          <p:cNvPr id="8" name="Group 7"/>
          <p:cNvGrpSpPr/>
          <p:nvPr/>
        </p:nvGrpSpPr>
        <p:grpSpPr>
          <a:xfrm>
            <a:off x="76200" y="1371601"/>
            <a:ext cx="930088" cy="1394615"/>
            <a:chOff x="274503" y="839429"/>
            <a:chExt cx="930088" cy="1394615"/>
          </a:xfrm>
        </p:grpSpPr>
        <p:sp>
          <p:nvSpPr>
            <p:cNvPr id="7" name="Rectangle 6"/>
            <p:cNvSpPr/>
            <p:nvPr/>
          </p:nvSpPr>
          <p:spPr>
            <a:xfrm>
              <a:off x="274503" y="1772379"/>
              <a:ext cx="930088" cy="461665"/>
            </a:xfrm>
            <a:prstGeom prst="rect">
              <a:avLst/>
            </a:prstGeom>
            <a:solidFill>
              <a:schemeClr val="accent2">
                <a:lumMod val="20000"/>
                <a:lumOff val="80000"/>
              </a:schemeClr>
            </a:solidFill>
          </p:spPr>
          <p:txBody>
            <a:bodyPr wrap="square" lIns="0" tIns="0" rIns="0" bIns="0">
              <a:spAutoFit/>
            </a:bodyPr>
            <a:lstStyle/>
            <a:p>
              <a:r>
                <a:rPr lang="en-US" sz="1000" b="1" dirty="0" smtClean="0"/>
                <a:t>A. Erdemir</a:t>
              </a:r>
              <a:r>
                <a:rPr lang="en-US" sz="1000" b="1" dirty="0"/>
                <a:t>, Ph.D. </a:t>
              </a:r>
            </a:p>
            <a:p>
              <a:r>
                <a:rPr lang="en-US" sz="1000" b="1" dirty="0" smtClean="0"/>
                <a:t>Co-Chair</a:t>
              </a:r>
            </a:p>
            <a:p>
              <a:r>
                <a:rPr lang="en-US" sz="1000" dirty="0" smtClean="0"/>
                <a:t>Cleveland Clinic</a:t>
              </a:r>
            </a:p>
          </p:txBody>
        </p:sp>
        <p:pic>
          <p:nvPicPr>
            <p:cNvPr id="1028" name="Picture 4" descr="Ahmet Erdemir"/>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350703" y="839429"/>
              <a:ext cx="717176" cy="914400"/>
            </a:xfrm>
            <a:prstGeom prst="rect">
              <a:avLst/>
            </a:prstGeom>
            <a:noFill/>
            <a:extLst>
              <a:ext uri="{909E8E84-426E-40DD-AFC4-6F175D3DCCD1}">
                <a14:hiddenFill xmlns="" xmlns:a14="http://schemas.microsoft.com/office/drawing/2010/main">
                  <a:solidFill>
                    <a:srgbClr val="FFFFFF"/>
                  </a:solidFill>
                </a14:hiddenFill>
              </a:ext>
            </a:extLst>
          </p:spPr>
        </p:pic>
      </p:grpSp>
      <p:grpSp>
        <p:nvGrpSpPr>
          <p:cNvPr id="9" name="Group 8"/>
          <p:cNvGrpSpPr/>
          <p:nvPr/>
        </p:nvGrpSpPr>
        <p:grpSpPr>
          <a:xfrm>
            <a:off x="2133600" y="1371601"/>
            <a:ext cx="1152008" cy="1400617"/>
            <a:chOff x="2276992" y="1219200"/>
            <a:chExt cx="1152008" cy="1400617"/>
          </a:xfrm>
        </p:grpSpPr>
        <p:sp>
          <p:nvSpPr>
            <p:cNvPr id="28" name="Rectangle 27"/>
            <p:cNvSpPr/>
            <p:nvPr/>
          </p:nvSpPr>
          <p:spPr>
            <a:xfrm>
              <a:off x="2276992" y="2158152"/>
              <a:ext cx="1152008" cy="461665"/>
            </a:xfrm>
            <a:prstGeom prst="rect">
              <a:avLst/>
            </a:prstGeom>
            <a:solidFill>
              <a:schemeClr val="accent2">
                <a:lumMod val="20000"/>
                <a:lumOff val="80000"/>
              </a:schemeClr>
            </a:solidFill>
          </p:spPr>
          <p:txBody>
            <a:bodyPr wrap="square" lIns="0" tIns="0" rIns="0" bIns="0">
              <a:spAutoFit/>
            </a:bodyPr>
            <a:lstStyle/>
            <a:p>
              <a:r>
                <a:rPr lang="en-US" sz="1000" b="1" dirty="0" smtClean="0"/>
                <a:t>W. </a:t>
              </a:r>
              <a:r>
                <a:rPr lang="en-US" sz="1000" b="1" dirty="0"/>
                <a:t>Lytton, M.D</a:t>
              </a:r>
              <a:r>
                <a:rPr lang="en-US" sz="1000" b="1" dirty="0" smtClean="0"/>
                <a:t>.</a:t>
              </a:r>
            </a:p>
            <a:p>
              <a:r>
                <a:rPr lang="en-US" sz="1000" dirty="0" smtClean="0"/>
                <a:t>Kings County Hosp. </a:t>
              </a:r>
            </a:p>
            <a:p>
              <a:r>
                <a:rPr lang="en-US" sz="1000" dirty="0" smtClean="0"/>
                <a:t>Downstate Med. </a:t>
              </a:r>
              <a:r>
                <a:rPr lang="en-US" sz="1000" dirty="0" err="1" smtClean="0"/>
                <a:t>Cntr</a:t>
              </a:r>
              <a:endParaRPr lang="en-US" sz="1000" dirty="0" smtClean="0"/>
            </a:p>
          </p:txBody>
        </p:sp>
        <p:pic>
          <p:nvPicPr>
            <p:cNvPr id="1030" name="Picture 6" descr="William Lytton"/>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2478506" y="1219200"/>
              <a:ext cx="721894" cy="914400"/>
            </a:xfrm>
            <a:prstGeom prst="rect">
              <a:avLst/>
            </a:prstGeom>
            <a:noFill/>
            <a:extLst>
              <a:ext uri="{909E8E84-426E-40DD-AFC4-6F175D3DCCD1}">
                <a14:hiddenFill xmlns="" xmlns:a14="http://schemas.microsoft.com/office/drawing/2010/main">
                  <a:solidFill>
                    <a:srgbClr val="FFFFFF"/>
                  </a:solidFill>
                </a14:hiddenFill>
              </a:ext>
            </a:extLst>
          </p:spPr>
        </p:pic>
      </p:grpSp>
      <p:grpSp>
        <p:nvGrpSpPr>
          <p:cNvPr id="12" name="Group 11"/>
          <p:cNvGrpSpPr/>
          <p:nvPr/>
        </p:nvGrpSpPr>
        <p:grpSpPr>
          <a:xfrm>
            <a:off x="3352800" y="1371797"/>
            <a:ext cx="847726" cy="1261464"/>
            <a:chOff x="3634176" y="1281408"/>
            <a:chExt cx="847726" cy="1261464"/>
          </a:xfrm>
        </p:grpSpPr>
        <p:sp>
          <p:nvSpPr>
            <p:cNvPr id="11" name="Rectangle 10"/>
            <p:cNvSpPr/>
            <p:nvPr/>
          </p:nvSpPr>
          <p:spPr>
            <a:xfrm>
              <a:off x="3634176" y="2235095"/>
              <a:ext cx="847726" cy="307777"/>
            </a:xfrm>
            <a:prstGeom prst="rect">
              <a:avLst/>
            </a:prstGeom>
            <a:solidFill>
              <a:schemeClr val="accent2">
                <a:lumMod val="20000"/>
                <a:lumOff val="80000"/>
              </a:schemeClr>
            </a:solidFill>
          </p:spPr>
          <p:txBody>
            <a:bodyPr wrap="square" lIns="0" tIns="0" rIns="0" bIns="0">
              <a:spAutoFit/>
            </a:bodyPr>
            <a:lstStyle/>
            <a:p>
              <a:r>
                <a:rPr lang="en-US" sz="1000" b="1" dirty="0" smtClean="0"/>
                <a:t>G. An, MD </a:t>
              </a:r>
            </a:p>
            <a:p>
              <a:r>
                <a:rPr lang="en-US" sz="1000" dirty="0" smtClean="0"/>
                <a:t>U. </a:t>
              </a:r>
              <a:r>
                <a:rPr lang="en-US" sz="1000" dirty="0"/>
                <a:t>of Chicago</a:t>
              </a:r>
            </a:p>
          </p:txBody>
        </p:sp>
        <p:pic>
          <p:nvPicPr>
            <p:cNvPr id="1032" name="Picture 8" descr="Gary An"/>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3657572" y="1281408"/>
              <a:ext cx="800934" cy="914400"/>
            </a:xfrm>
            <a:prstGeom prst="rect">
              <a:avLst/>
            </a:prstGeom>
            <a:noFill/>
            <a:extLst>
              <a:ext uri="{909E8E84-426E-40DD-AFC4-6F175D3DCCD1}">
                <a14:hiddenFill xmlns="" xmlns:a14="http://schemas.microsoft.com/office/drawing/2010/main">
                  <a:solidFill>
                    <a:srgbClr val="FFFFFF"/>
                  </a:solidFill>
                </a14:hiddenFill>
              </a:ext>
            </a:extLst>
          </p:spPr>
        </p:pic>
      </p:grpSp>
      <p:grpSp>
        <p:nvGrpSpPr>
          <p:cNvPr id="20" name="Group 19"/>
          <p:cNvGrpSpPr/>
          <p:nvPr/>
        </p:nvGrpSpPr>
        <p:grpSpPr>
          <a:xfrm>
            <a:off x="6115403" y="1371797"/>
            <a:ext cx="971197" cy="1244536"/>
            <a:chOff x="-1666699" y="1460564"/>
            <a:chExt cx="971197" cy="1244536"/>
          </a:xfrm>
        </p:grpSpPr>
        <p:sp>
          <p:nvSpPr>
            <p:cNvPr id="34" name="Rectangle 33"/>
            <p:cNvSpPr/>
            <p:nvPr/>
          </p:nvSpPr>
          <p:spPr>
            <a:xfrm>
              <a:off x="-1666699" y="2397323"/>
              <a:ext cx="971197" cy="307777"/>
            </a:xfrm>
            <a:prstGeom prst="rect">
              <a:avLst/>
            </a:prstGeom>
            <a:solidFill>
              <a:schemeClr val="accent2">
                <a:lumMod val="20000"/>
                <a:lumOff val="80000"/>
              </a:schemeClr>
            </a:solidFill>
          </p:spPr>
          <p:txBody>
            <a:bodyPr wrap="square" lIns="0" tIns="0" rIns="0" bIns="0">
              <a:spAutoFit/>
            </a:bodyPr>
            <a:lstStyle/>
            <a:p>
              <a:r>
                <a:rPr lang="en-US" sz="1000" b="1" dirty="0" smtClean="0"/>
                <a:t>T. </a:t>
              </a:r>
              <a:r>
                <a:rPr lang="en-US" sz="1000" b="1" dirty="0"/>
                <a:t>Morrison, Ph.D</a:t>
              </a:r>
              <a:r>
                <a:rPr lang="en-US" sz="1000" b="1" dirty="0" smtClean="0"/>
                <a:t>. </a:t>
              </a:r>
            </a:p>
            <a:p>
              <a:r>
                <a:rPr lang="en-US" sz="1000" dirty="0" smtClean="0"/>
                <a:t>FDA</a:t>
              </a:r>
            </a:p>
          </p:txBody>
        </p:sp>
        <p:pic>
          <p:nvPicPr>
            <p:cNvPr id="1040" name="Picture 16" descr="Tina Morrison"/>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1524000" y="1460564"/>
              <a:ext cx="685800" cy="914400"/>
            </a:xfrm>
            <a:prstGeom prst="rect">
              <a:avLst/>
            </a:prstGeom>
            <a:noFill/>
            <a:extLst>
              <a:ext uri="{909E8E84-426E-40DD-AFC4-6F175D3DCCD1}">
                <a14:hiddenFill xmlns="" xmlns:a14="http://schemas.microsoft.com/office/drawing/2010/main">
                  <a:solidFill>
                    <a:srgbClr val="FFFFFF"/>
                  </a:solidFill>
                </a14:hiddenFill>
              </a:ext>
            </a:extLst>
          </p:spPr>
        </p:pic>
      </p:grpSp>
      <p:grpSp>
        <p:nvGrpSpPr>
          <p:cNvPr id="25" name="Group 24"/>
          <p:cNvGrpSpPr/>
          <p:nvPr/>
        </p:nvGrpSpPr>
        <p:grpSpPr>
          <a:xfrm>
            <a:off x="4319929" y="1371601"/>
            <a:ext cx="785471" cy="1258705"/>
            <a:chOff x="4419600" y="1219200"/>
            <a:chExt cx="785471" cy="1258705"/>
          </a:xfrm>
        </p:grpSpPr>
        <p:sp>
          <p:nvSpPr>
            <p:cNvPr id="35" name="Rectangle 34"/>
            <p:cNvSpPr/>
            <p:nvPr/>
          </p:nvSpPr>
          <p:spPr>
            <a:xfrm>
              <a:off x="4419600" y="2170128"/>
              <a:ext cx="785471" cy="307777"/>
            </a:xfrm>
            <a:prstGeom prst="rect">
              <a:avLst/>
            </a:prstGeom>
            <a:solidFill>
              <a:schemeClr val="accent2">
                <a:lumMod val="20000"/>
                <a:lumOff val="80000"/>
              </a:schemeClr>
            </a:solidFill>
          </p:spPr>
          <p:txBody>
            <a:bodyPr wrap="none" lIns="0" tIns="0" rIns="0" bIns="0">
              <a:spAutoFit/>
            </a:bodyPr>
            <a:lstStyle/>
            <a:p>
              <a:r>
                <a:rPr lang="en-US" sz="1000" b="1" dirty="0" smtClean="0"/>
                <a:t>J. </a:t>
              </a:r>
              <a:r>
                <a:rPr lang="en-US" sz="1000" b="1" dirty="0"/>
                <a:t>Myers, Ph.D</a:t>
              </a:r>
              <a:r>
                <a:rPr lang="en-US" sz="1000" b="1" dirty="0" smtClean="0"/>
                <a:t>.</a:t>
              </a:r>
            </a:p>
            <a:p>
              <a:r>
                <a:rPr lang="en-US" sz="1000" dirty="0" smtClean="0"/>
                <a:t>NASA</a:t>
              </a:r>
            </a:p>
          </p:txBody>
        </p:sp>
        <p:pic>
          <p:nvPicPr>
            <p:cNvPr id="1042" name="Picture 18" descr="Jerry Myers"/>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a:off x="4448175" y="1219200"/>
              <a:ext cx="731520" cy="914400"/>
            </a:xfrm>
            <a:prstGeom prst="rect">
              <a:avLst/>
            </a:prstGeom>
            <a:noFill/>
            <a:extLst>
              <a:ext uri="{909E8E84-426E-40DD-AFC4-6F175D3DCCD1}">
                <a14:hiddenFill xmlns="" xmlns:a14="http://schemas.microsoft.com/office/drawing/2010/main">
                  <a:solidFill>
                    <a:srgbClr val="FFFFFF"/>
                  </a:solidFill>
                </a14:hiddenFill>
              </a:ext>
            </a:extLst>
          </p:spPr>
        </p:pic>
      </p:grpSp>
      <p:grpSp>
        <p:nvGrpSpPr>
          <p:cNvPr id="27" name="Group 26"/>
          <p:cNvGrpSpPr/>
          <p:nvPr/>
        </p:nvGrpSpPr>
        <p:grpSpPr>
          <a:xfrm>
            <a:off x="5257800" y="1371797"/>
            <a:ext cx="762000" cy="1257083"/>
            <a:chOff x="6216650" y="1208103"/>
            <a:chExt cx="762000" cy="1257083"/>
          </a:xfrm>
        </p:grpSpPr>
        <p:sp>
          <p:nvSpPr>
            <p:cNvPr id="36" name="Rectangle 35"/>
            <p:cNvSpPr/>
            <p:nvPr/>
          </p:nvSpPr>
          <p:spPr>
            <a:xfrm>
              <a:off x="6248400" y="2157409"/>
              <a:ext cx="692497" cy="307777"/>
            </a:xfrm>
            <a:prstGeom prst="rect">
              <a:avLst/>
            </a:prstGeom>
            <a:solidFill>
              <a:schemeClr val="accent2">
                <a:lumMod val="20000"/>
                <a:lumOff val="80000"/>
              </a:schemeClr>
            </a:solidFill>
          </p:spPr>
          <p:txBody>
            <a:bodyPr wrap="none" lIns="0" tIns="0" rIns="0" bIns="0">
              <a:spAutoFit/>
            </a:bodyPr>
            <a:lstStyle/>
            <a:p>
              <a:r>
                <a:rPr lang="en-US" sz="1000" b="1" dirty="0" smtClean="0"/>
                <a:t>L. </a:t>
              </a:r>
              <a:r>
                <a:rPr lang="en-US" sz="1000" b="1" dirty="0"/>
                <a:t>Tian, </a:t>
              </a:r>
              <a:r>
                <a:rPr lang="en-US" sz="1000" b="1" dirty="0" smtClean="0"/>
                <a:t>Ph.D.</a:t>
              </a:r>
            </a:p>
            <a:p>
              <a:r>
                <a:rPr lang="en-US" sz="1000" dirty="0" smtClean="0"/>
                <a:t>Stanford U.</a:t>
              </a:r>
            </a:p>
          </p:txBody>
        </p:sp>
        <p:pic>
          <p:nvPicPr>
            <p:cNvPr id="1044" name="Picture 20" descr="Lu Tian"/>
            <p:cNvPicPr>
              <a:picLocks noChangeAspect="1" noChangeArrowheads="1"/>
            </p:cNvPicPr>
            <p:nvPr/>
          </p:nvPicPr>
          <p:blipFill rotWithShape="1">
            <a:blip r:embed="rId9" cstate="print">
              <a:extLst>
                <a:ext uri="{28A0092B-C50C-407E-A947-70E740481C1C}">
                  <a14:useLocalDpi xmlns="" xmlns:a14="http://schemas.microsoft.com/office/drawing/2010/main" val="0"/>
                </a:ext>
              </a:extLst>
            </a:blip>
            <a:srcRect l="13888"/>
            <a:stretch/>
          </p:blipFill>
          <p:spPr bwMode="auto">
            <a:xfrm>
              <a:off x="6216650" y="1208103"/>
              <a:ext cx="762000" cy="914400"/>
            </a:xfrm>
            <a:prstGeom prst="rect">
              <a:avLst/>
            </a:prstGeom>
            <a:noFill/>
            <a:extLst>
              <a:ext uri="{909E8E84-426E-40DD-AFC4-6F175D3DCCD1}">
                <a14:hiddenFill xmlns="" xmlns:a14="http://schemas.microsoft.com/office/drawing/2010/main">
                  <a:solidFill>
                    <a:srgbClr val="FFFFFF"/>
                  </a:solidFill>
                </a14:hiddenFill>
              </a:ext>
            </a:extLst>
          </p:spPr>
        </p:pic>
      </p:grpSp>
      <p:grpSp>
        <p:nvGrpSpPr>
          <p:cNvPr id="32" name="Group 31"/>
          <p:cNvGrpSpPr/>
          <p:nvPr/>
        </p:nvGrpSpPr>
        <p:grpSpPr>
          <a:xfrm>
            <a:off x="1066800" y="1371601"/>
            <a:ext cx="984160" cy="1420770"/>
            <a:chOff x="1073240" y="1421492"/>
            <a:chExt cx="984160" cy="1420770"/>
          </a:xfrm>
        </p:grpSpPr>
        <p:sp>
          <p:nvSpPr>
            <p:cNvPr id="10" name="Rectangle 9"/>
            <p:cNvSpPr/>
            <p:nvPr/>
          </p:nvSpPr>
          <p:spPr>
            <a:xfrm>
              <a:off x="1073240" y="2380597"/>
              <a:ext cx="984160" cy="461665"/>
            </a:xfrm>
            <a:prstGeom prst="rect">
              <a:avLst/>
            </a:prstGeom>
            <a:solidFill>
              <a:schemeClr val="accent2">
                <a:lumMod val="20000"/>
                <a:lumOff val="80000"/>
              </a:schemeClr>
            </a:solidFill>
          </p:spPr>
          <p:txBody>
            <a:bodyPr wrap="square" lIns="0" tIns="0" rIns="0" bIns="0">
              <a:spAutoFit/>
            </a:bodyPr>
            <a:lstStyle/>
            <a:p>
              <a:r>
                <a:rPr lang="en-US" sz="1000" b="1" dirty="0" smtClean="0"/>
                <a:t>L. Mulugeta, M.Sc.</a:t>
              </a:r>
            </a:p>
            <a:p>
              <a:r>
                <a:rPr lang="en-US" sz="1000" b="1" dirty="0" smtClean="0"/>
                <a:t>Co-Chair</a:t>
              </a:r>
              <a:endParaRPr lang="en-US" sz="1000" b="1" dirty="0"/>
            </a:p>
            <a:p>
              <a:r>
                <a:rPr lang="en-US" sz="1000" dirty="0" err="1" smtClean="0"/>
                <a:t>InSilico</a:t>
              </a:r>
              <a:r>
                <a:rPr lang="en-US" sz="1000" dirty="0" smtClean="0"/>
                <a:t> Labs, LLC</a:t>
              </a:r>
            </a:p>
          </p:txBody>
        </p:sp>
        <p:pic>
          <p:nvPicPr>
            <p:cNvPr id="1046" name="Picture 22" descr="Lealem Mulugeta"/>
            <p:cNvPicPr>
              <a:picLocks noChangeAspect="1" noChangeArrowheads="1"/>
            </p:cNvPicPr>
            <p:nvPr/>
          </p:nvPicPr>
          <p:blipFill>
            <a:blip r:embed="rId10" cstate="print">
              <a:extLst>
                <a:ext uri="{28A0092B-C50C-407E-A947-70E740481C1C}">
                  <a14:useLocalDpi xmlns="" xmlns:a14="http://schemas.microsoft.com/office/drawing/2010/main" val="0"/>
                </a:ext>
              </a:extLst>
            </a:blip>
            <a:srcRect/>
            <a:stretch>
              <a:fillRect/>
            </a:stretch>
          </p:blipFill>
          <p:spPr bwMode="auto">
            <a:xfrm>
              <a:off x="1108120" y="1421492"/>
              <a:ext cx="914400" cy="914400"/>
            </a:xfrm>
            <a:prstGeom prst="rect">
              <a:avLst/>
            </a:prstGeom>
            <a:noFill/>
            <a:extLst>
              <a:ext uri="{909E8E84-426E-40DD-AFC4-6F175D3DCCD1}">
                <a14:hiddenFill xmlns="" xmlns:a14="http://schemas.microsoft.com/office/drawing/2010/main">
                  <a:solidFill>
                    <a:srgbClr val="FFFFFF"/>
                  </a:solidFill>
                </a14:hiddenFill>
              </a:ext>
            </a:extLst>
          </p:spPr>
        </p:pic>
      </p:grpSp>
      <p:grpSp>
        <p:nvGrpSpPr>
          <p:cNvPr id="55" name="Group 54"/>
          <p:cNvGrpSpPr/>
          <p:nvPr/>
        </p:nvGrpSpPr>
        <p:grpSpPr>
          <a:xfrm>
            <a:off x="1501140" y="4907281"/>
            <a:ext cx="1410519" cy="1007860"/>
            <a:chOff x="1479710" y="4056003"/>
            <a:chExt cx="1410519" cy="1007860"/>
          </a:xfrm>
        </p:grpSpPr>
        <p:sp>
          <p:nvSpPr>
            <p:cNvPr id="40" name="Rectangle 39"/>
            <p:cNvSpPr/>
            <p:nvPr/>
          </p:nvSpPr>
          <p:spPr>
            <a:xfrm>
              <a:off x="1479710" y="4756086"/>
              <a:ext cx="1410519" cy="307777"/>
            </a:xfrm>
            <a:prstGeom prst="rect">
              <a:avLst/>
            </a:prstGeom>
            <a:solidFill>
              <a:schemeClr val="accent1">
                <a:lumMod val="20000"/>
                <a:lumOff val="80000"/>
              </a:schemeClr>
            </a:solidFill>
          </p:spPr>
          <p:txBody>
            <a:bodyPr wrap="square" lIns="0" tIns="0" rIns="0" bIns="0">
              <a:spAutoFit/>
            </a:bodyPr>
            <a:lstStyle/>
            <a:p>
              <a:r>
                <a:rPr lang="en-US" sz="1000" b="1" dirty="0" smtClean="0"/>
                <a:t>D. </a:t>
              </a:r>
              <a:r>
                <a:rPr lang="en-US" sz="1000" b="1" dirty="0" err="1"/>
                <a:t>Eckmann</a:t>
              </a:r>
              <a:r>
                <a:rPr lang="en-US" sz="1000" b="1" dirty="0"/>
                <a:t>, M.D., Ph.D</a:t>
              </a:r>
              <a:r>
                <a:rPr lang="en-US" sz="1000" b="1" dirty="0" smtClean="0"/>
                <a:t>.</a:t>
              </a:r>
            </a:p>
            <a:p>
              <a:r>
                <a:rPr lang="en-US" sz="1000" dirty="0"/>
                <a:t>University of Pennsylvania</a:t>
              </a:r>
            </a:p>
          </p:txBody>
        </p:sp>
        <p:pic>
          <p:nvPicPr>
            <p:cNvPr id="1050" name="Picture 26" descr="David Eckmann"/>
            <p:cNvPicPr>
              <a:picLocks noChangeAspect="1" noChangeArrowheads="1"/>
            </p:cNvPicPr>
            <p:nvPr/>
          </p:nvPicPr>
          <p:blipFill rotWithShape="1">
            <a:blip r:embed="rId11" cstate="print">
              <a:extLst>
                <a:ext uri="{28A0092B-C50C-407E-A947-70E740481C1C}">
                  <a14:useLocalDpi xmlns="" xmlns:a14="http://schemas.microsoft.com/office/drawing/2010/main" val="0"/>
                </a:ext>
              </a:extLst>
            </a:blip>
            <a:srcRect b="25871"/>
            <a:stretch/>
          </p:blipFill>
          <p:spPr bwMode="auto">
            <a:xfrm>
              <a:off x="1880169" y="4056003"/>
              <a:ext cx="609600" cy="677841"/>
            </a:xfrm>
            <a:prstGeom prst="rect">
              <a:avLst/>
            </a:prstGeom>
            <a:noFill/>
            <a:extLst>
              <a:ext uri="{909E8E84-426E-40DD-AFC4-6F175D3DCCD1}">
                <a14:hiddenFill xmlns="" xmlns:a14="http://schemas.microsoft.com/office/drawing/2010/main">
                  <a:solidFill>
                    <a:srgbClr val="FFFFFF"/>
                  </a:solidFill>
                </a14:hiddenFill>
              </a:ext>
            </a:extLst>
          </p:spPr>
        </p:pic>
      </p:grpSp>
      <p:grpSp>
        <p:nvGrpSpPr>
          <p:cNvPr id="51" name="Group 50"/>
          <p:cNvGrpSpPr/>
          <p:nvPr/>
        </p:nvGrpSpPr>
        <p:grpSpPr>
          <a:xfrm>
            <a:off x="2544067" y="3766922"/>
            <a:ext cx="914400" cy="994622"/>
            <a:chOff x="180465" y="3850428"/>
            <a:chExt cx="914400" cy="994622"/>
          </a:xfrm>
        </p:grpSpPr>
        <p:sp>
          <p:nvSpPr>
            <p:cNvPr id="38" name="Rectangle 37"/>
            <p:cNvSpPr/>
            <p:nvPr/>
          </p:nvSpPr>
          <p:spPr>
            <a:xfrm>
              <a:off x="180465" y="4537273"/>
              <a:ext cx="914400" cy="307777"/>
            </a:xfrm>
            <a:prstGeom prst="rect">
              <a:avLst/>
            </a:prstGeom>
            <a:solidFill>
              <a:schemeClr val="accent1">
                <a:lumMod val="20000"/>
                <a:lumOff val="80000"/>
              </a:schemeClr>
            </a:solidFill>
          </p:spPr>
          <p:txBody>
            <a:bodyPr wrap="square" lIns="0" tIns="0" rIns="0" bIns="0">
              <a:spAutoFit/>
            </a:bodyPr>
            <a:lstStyle/>
            <a:p>
              <a:r>
                <a:rPr lang="en-US" sz="1000" b="1" dirty="0" smtClean="0"/>
                <a:t>J. </a:t>
              </a:r>
              <a:r>
                <a:rPr lang="en-US" sz="1000" b="1" dirty="0"/>
                <a:t>Bischoff, </a:t>
              </a:r>
              <a:r>
                <a:rPr lang="en-US" sz="1000" b="1" dirty="0" smtClean="0"/>
                <a:t>Ph.D.</a:t>
              </a:r>
            </a:p>
            <a:p>
              <a:r>
                <a:rPr lang="en-US" sz="1000" dirty="0" smtClean="0"/>
                <a:t>Zimmer</a:t>
              </a:r>
            </a:p>
          </p:txBody>
        </p:sp>
        <p:pic>
          <p:nvPicPr>
            <p:cNvPr id="1052" name="Picture 28" descr="http://www.me.sc.edu/fs/images/bischoff-jeff.jpg"/>
            <p:cNvPicPr>
              <a:picLocks noChangeAspect="1" noChangeArrowheads="1"/>
            </p:cNvPicPr>
            <p:nvPr/>
          </p:nvPicPr>
          <p:blipFill rotWithShape="1">
            <a:blip r:embed="rId12" cstate="print">
              <a:extLst>
                <a:ext uri="{28A0092B-C50C-407E-A947-70E740481C1C}">
                  <a14:useLocalDpi xmlns="" xmlns:a14="http://schemas.microsoft.com/office/drawing/2010/main" val="0"/>
                </a:ext>
              </a:extLst>
            </a:blip>
            <a:srcRect t="4999" b="14867"/>
            <a:stretch/>
          </p:blipFill>
          <p:spPr bwMode="auto">
            <a:xfrm>
              <a:off x="353897" y="3850428"/>
              <a:ext cx="588568" cy="640080"/>
            </a:xfrm>
            <a:prstGeom prst="rect">
              <a:avLst/>
            </a:prstGeom>
            <a:noFill/>
            <a:extLst>
              <a:ext uri="{909E8E84-426E-40DD-AFC4-6F175D3DCCD1}">
                <a14:hiddenFill xmlns="" xmlns:a14="http://schemas.microsoft.com/office/drawing/2010/main">
                  <a:solidFill>
                    <a:srgbClr val="FFFFFF"/>
                  </a:solidFill>
                </a14:hiddenFill>
              </a:ext>
            </a:extLst>
          </p:spPr>
        </p:pic>
      </p:grpSp>
      <p:grpSp>
        <p:nvGrpSpPr>
          <p:cNvPr id="56" name="Group 55"/>
          <p:cNvGrpSpPr/>
          <p:nvPr/>
        </p:nvGrpSpPr>
        <p:grpSpPr>
          <a:xfrm>
            <a:off x="228600" y="4876801"/>
            <a:ext cx="1046089" cy="1015097"/>
            <a:chOff x="1380552" y="4037840"/>
            <a:chExt cx="1046089" cy="1015097"/>
          </a:xfrm>
        </p:grpSpPr>
        <p:sp>
          <p:nvSpPr>
            <p:cNvPr id="42" name="Rectangle 41"/>
            <p:cNvSpPr/>
            <p:nvPr/>
          </p:nvSpPr>
          <p:spPr>
            <a:xfrm>
              <a:off x="1380552" y="4745160"/>
              <a:ext cx="1046089" cy="307777"/>
            </a:xfrm>
            <a:prstGeom prst="rect">
              <a:avLst/>
            </a:prstGeom>
            <a:solidFill>
              <a:schemeClr val="accent1">
                <a:lumMod val="20000"/>
                <a:lumOff val="80000"/>
              </a:schemeClr>
            </a:solidFill>
          </p:spPr>
          <p:txBody>
            <a:bodyPr wrap="square" lIns="0" tIns="0" rIns="0" bIns="0">
              <a:spAutoFit/>
            </a:bodyPr>
            <a:lstStyle/>
            <a:p>
              <a:r>
                <a:rPr lang="en-US" sz="1000" b="1" dirty="0" smtClean="0"/>
                <a:t>A. </a:t>
              </a:r>
              <a:r>
                <a:rPr lang="en-US" sz="1000" b="1" dirty="0"/>
                <a:t>Hunt, Ph.D</a:t>
              </a:r>
              <a:r>
                <a:rPr lang="en-US" sz="1000" b="1" dirty="0" smtClean="0"/>
                <a:t>.</a:t>
              </a:r>
            </a:p>
            <a:p>
              <a:r>
                <a:rPr lang="en-US" sz="1000" dirty="0" smtClean="0"/>
                <a:t>U. </a:t>
              </a:r>
              <a:r>
                <a:rPr lang="en-US" sz="1000" dirty="0"/>
                <a:t>of California, </a:t>
              </a:r>
              <a:r>
                <a:rPr lang="en-US" sz="1000" dirty="0" smtClean="0"/>
                <a:t>SF</a:t>
              </a:r>
            </a:p>
          </p:txBody>
        </p:sp>
        <p:pic>
          <p:nvPicPr>
            <p:cNvPr id="1056" name="Picture 32" descr="Anthony Hunt"/>
            <p:cNvPicPr>
              <a:picLocks noChangeAspect="1" noChangeArrowheads="1"/>
            </p:cNvPicPr>
            <p:nvPr/>
          </p:nvPicPr>
          <p:blipFill rotWithShape="1">
            <a:blip r:embed="rId13" cstate="print">
              <a:extLst>
                <a:ext uri="{28A0092B-C50C-407E-A947-70E740481C1C}">
                  <a14:useLocalDpi xmlns="" xmlns:a14="http://schemas.microsoft.com/office/drawing/2010/main" val="0"/>
                </a:ext>
              </a:extLst>
            </a:blip>
            <a:srcRect t="6931" b="20332"/>
            <a:stretch/>
          </p:blipFill>
          <p:spPr bwMode="auto">
            <a:xfrm>
              <a:off x="1594446" y="4037840"/>
              <a:ext cx="681540" cy="665101"/>
            </a:xfrm>
            <a:prstGeom prst="rect">
              <a:avLst/>
            </a:prstGeom>
            <a:noFill/>
            <a:extLst>
              <a:ext uri="{909E8E84-426E-40DD-AFC4-6F175D3DCCD1}">
                <a14:hiddenFill xmlns="" xmlns:a14="http://schemas.microsoft.com/office/drawing/2010/main">
                  <a:solidFill>
                    <a:srgbClr val="FFFFFF"/>
                  </a:solidFill>
                </a14:hiddenFill>
              </a:ext>
            </a:extLst>
          </p:spPr>
        </p:pic>
      </p:grpSp>
      <p:grpSp>
        <p:nvGrpSpPr>
          <p:cNvPr id="58" name="Group 57"/>
          <p:cNvGrpSpPr/>
          <p:nvPr/>
        </p:nvGrpSpPr>
        <p:grpSpPr>
          <a:xfrm>
            <a:off x="7024682" y="3809234"/>
            <a:ext cx="1295509" cy="990600"/>
            <a:chOff x="6019745" y="3699675"/>
            <a:chExt cx="1295509" cy="990600"/>
          </a:xfrm>
        </p:grpSpPr>
        <p:sp>
          <p:nvSpPr>
            <p:cNvPr id="45" name="Rectangle 44"/>
            <p:cNvSpPr/>
            <p:nvPr/>
          </p:nvSpPr>
          <p:spPr>
            <a:xfrm>
              <a:off x="6019745" y="4382498"/>
              <a:ext cx="1295509" cy="307777"/>
            </a:xfrm>
            <a:prstGeom prst="rect">
              <a:avLst/>
            </a:prstGeom>
            <a:solidFill>
              <a:schemeClr val="accent1">
                <a:lumMod val="20000"/>
                <a:lumOff val="80000"/>
              </a:schemeClr>
            </a:solidFill>
          </p:spPr>
          <p:txBody>
            <a:bodyPr wrap="square" lIns="0" tIns="0" rIns="0" bIns="0">
              <a:spAutoFit/>
            </a:bodyPr>
            <a:lstStyle/>
            <a:p>
              <a:r>
                <a:rPr lang="en-US" sz="1000" b="1" dirty="0" smtClean="0"/>
                <a:t>V. </a:t>
              </a:r>
              <a:r>
                <a:rPr lang="en-US" sz="1000" b="1" dirty="0" err="1"/>
                <a:t>Marmarelis</a:t>
              </a:r>
              <a:r>
                <a:rPr lang="en-US" sz="1000" b="1" dirty="0"/>
                <a:t>, Ph.D. </a:t>
              </a:r>
              <a:endParaRPr lang="en-US" sz="1000" b="1" dirty="0" smtClean="0"/>
            </a:p>
            <a:p>
              <a:r>
                <a:rPr lang="en-US" sz="1000" dirty="0" smtClean="0"/>
                <a:t>U. of Southern California</a:t>
              </a:r>
            </a:p>
          </p:txBody>
        </p:sp>
        <p:pic>
          <p:nvPicPr>
            <p:cNvPr id="1060" name="Picture 36" descr="Vasilis Marmarelis"/>
            <p:cNvPicPr>
              <a:picLocks noChangeAspect="1" noChangeArrowheads="1"/>
            </p:cNvPicPr>
            <p:nvPr/>
          </p:nvPicPr>
          <p:blipFill rotWithShape="1">
            <a:blip r:embed="rId14" cstate="print">
              <a:extLst>
                <a:ext uri="{28A0092B-C50C-407E-A947-70E740481C1C}">
                  <a14:useLocalDpi xmlns="" xmlns:a14="http://schemas.microsoft.com/office/drawing/2010/main" val="0"/>
                </a:ext>
              </a:extLst>
            </a:blip>
            <a:srcRect b="16947"/>
            <a:stretch/>
          </p:blipFill>
          <p:spPr bwMode="auto">
            <a:xfrm>
              <a:off x="6221451" y="3699675"/>
              <a:ext cx="751893" cy="640080"/>
            </a:xfrm>
            <a:prstGeom prst="rect">
              <a:avLst/>
            </a:prstGeom>
            <a:noFill/>
            <a:extLst>
              <a:ext uri="{909E8E84-426E-40DD-AFC4-6F175D3DCCD1}">
                <a14:hiddenFill xmlns="" xmlns:a14="http://schemas.microsoft.com/office/drawing/2010/main">
                  <a:solidFill>
                    <a:srgbClr val="FFFFFF"/>
                  </a:solidFill>
                </a14:hiddenFill>
              </a:ext>
            </a:extLst>
          </p:spPr>
        </p:pic>
      </p:grpSp>
      <p:grpSp>
        <p:nvGrpSpPr>
          <p:cNvPr id="59" name="Group 58"/>
          <p:cNvGrpSpPr/>
          <p:nvPr/>
        </p:nvGrpSpPr>
        <p:grpSpPr>
          <a:xfrm>
            <a:off x="4722970" y="4840711"/>
            <a:ext cx="1296830" cy="1062305"/>
            <a:chOff x="6863218" y="4863573"/>
            <a:chExt cx="1296830" cy="1062305"/>
          </a:xfrm>
        </p:grpSpPr>
        <p:sp>
          <p:nvSpPr>
            <p:cNvPr id="46" name="Rectangle 45"/>
            <p:cNvSpPr/>
            <p:nvPr/>
          </p:nvSpPr>
          <p:spPr>
            <a:xfrm>
              <a:off x="6863218" y="5618101"/>
              <a:ext cx="1296830" cy="307777"/>
            </a:xfrm>
            <a:prstGeom prst="rect">
              <a:avLst/>
            </a:prstGeom>
            <a:solidFill>
              <a:schemeClr val="accent1">
                <a:lumMod val="20000"/>
                <a:lumOff val="80000"/>
              </a:schemeClr>
            </a:solidFill>
          </p:spPr>
          <p:txBody>
            <a:bodyPr wrap="none" lIns="0" tIns="0" rIns="0" bIns="0">
              <a:spAutoFit/>
            </a:bodyPr>
            <a:lstStyle/>
            <a:p>
              <a:r>
                <a:rPr lang="en-US" sz="1000" b="1" dirty="0" smtClean="0"/>
                <a:t>P. </a:t>
              </a:r>
              <a:r>
                <a:rPr lang="en-US" sz="1000" b="1" dirty="0" err="1"/>
                <a:t>Pathmanathan</a:t>
              </a:r>
              <a:r>
                <a:rPr lang="en-US" sz="1000" b="1" dirty="0"/>
                <a:t>, Ph.D. </a:t>
              </a:r>
              <a:endParaRPr lang="en-US" sz="1000" b="1" dirty="0" smtClean="0"/>
            </a:p>
            <a:p>
              <a:r>
                <a:rPr lang="en-US" sz="1000" dirty="0" smtClean="0"/>
                <a:t>FDA</a:t>
              </a:r>
            </a:p>
          </p:txBody>
        </p:sp>
        <p:pic>
          <p:nvPicPr>
            <p:cNvPr id="1062" name="Picture 38" descr="Pras Pathmanathan"/>
            <p:cNvPicPr>
              <a:picLocks noChangeAspect="1" noChangeArrowheads="1"/>
            </p:cNvPicPr>
            <p:nvPr/>
          </p:nvPicPr>
          <p:blipFill rotWithShape="1">
            <a:blip r:embed="rId15" cstate="print">
              <a:extLst>
                <a:ext uri="{28A0092B-C50C-407E-A947-70E740481C1C}">
                  <a14:useLocalDpi xmlns="" xmlns:a14="http://schemas.microsoft.com/office/drawing/2010/main" val="0"/>
                </a:ext>
              </a:extLst>
            </a:blip>
            <a:srcRect t="4387" b="16191"/>
            <a:stretch/>
          </p:blipFill>
          <p:spPr bwMode="auto">
            <a:xfrm>
              <a:off x="7190822" y="4863573"/>
              <a:ext cx="641684" cy="726240"/>
            </a:xfrm>
            <a:prstGeom prst="rect">
              <a:avLst/>
            </a:prstGeom>
            <a:noFill/>
            <a:extLst>
              <a:ext uri="{909E8E84-426E-40DD-AFC4-6F175D3DCCD1}">
                <a14:hiddenFill xmlns="" xmlns:a14="http://schemas.microsoft.com/office/drawing/2010/main">
                  <a:solidFill>
                    <a:srgbClr val="FFFFFF"/>
                  </a:solidFill>
                </a14:hiddenFill>
              </a:ext>
            </a:extLst>
          </p:spPr>
        </p:pic>
      </p:grpSp>
      <p:grpSp>
        <p:nvGrpSpPr>
          <p:cNvPr id="61" name="Group 60"/>
          <p:cNvGrpSpPr/>
          <p:nvPr/>
        </p:nvGrpSpPr>
        <p:grpSpPr>
          <a:xfrm>
            <a:off x="4200526" y="3778277"/>
            <a:ext cx="755015" cy="993577"/>
            <a:chOff x="6830911" y="4876800"/>
            <a:chExt cx="755015" cy="993577"/>
          </a:xfrm>
        </p:grpSpPr>
        <p:sp>
          <p:nvSpPr>
            <p:cNvPr id="47" name="Rectangle 46"/>
            <p:cNvSpPr/>
            <p:nvPr/>
          </p:nvSpPr>
          <p:spPr>
            <a:xfrm>
              <a:off x="6830911" y="5562600"/>
              <a:ext cx="755015" cy="307777"/>
            </a:xfrm>
            <a:prstGeom prst="rect">
              <a:avLst/>
            </a:prstGeom>
            <a:solidFill>
              <a:schemeClr val="accent1">
                <a:lumMod val="20000"/>
                <a:lumOff val="80000"/>
              </a:schemeClr>
            </a:solidFill>
          </p:spPr>
          <p:txBody>
            <a:bodyPr wrap="none" lIns="0" tIns="0" rIns="0" bIns="0">
              <a:spAutoFit/>
            </a:bodyPr>
            <a:lstStyle/>
            <a:p>
              <a:r>
                <a:rPr lang="en-US" sz="1000" b="1" dirty="0" smtClean="0"/>
                <a:t>G. </a:t>
              </a:r>
              <a:r>
                <a:rPr lang="en-US" sz="1000" b="1" dirty="0"/>
                <a:t>Peng, Ph.D</a:t>
              </a:r>
              <a:r>
                <a:rPr lang="en-US" sz="1000" b="1" dirty="0" smtClean="0"/>
                <a:t>.</a:t>
              </a:r>
            </a:p>
            <a:p>
              <a:r>
                <a:rPr lang="en-US" sz="1000" dirty="0" smtClean="0"/>
                <a:t>NIH</a:t>
              </a:r>
            </a:p>
          </p:txBody>
        </p:sp>
        <p:pic>
          <p:nvPicPr>
            <p:cNvPr id="1064" name="Picture 40" descr="Grace Peng"/>
            <p:cNvPicPr>
              <a:picLocks noChangeAspect="1" noChangeArrowheads="1"/>
            </p:cNvPicPr>
            <p:nvPr/>
          </p:nvPicPr>
          <p:blipFill rotWithShape="1">
            <a:blip r:embed="rId16" cstate="print">
              <a:extLst>
                <a:ext uri="{28A0092B-C50C-407E-A947-70E740481C1C}">
                  <a14:useLocalDpi xmlns="" xmlns:a14="http://schemas.microsoft.com/office/drawing/2010/main" val="0"/>
                </a:ext>
              </a:extLst>
            </a:blip>
            <a:srcRect b="18705"/>
            <a:stretch/>
          </p:blipFill>
          <p:spPr bwMode="auto">
            <a:xfrm>
              <a:off x="6879844" y="4876800"/>
              <a:ext cx="629882" cy="640080"/>
            </a:xfrm>
            <a:prstGeom prst="rect">
              <a:avLst/>
            </a:prstGeom>
            <a:noFill/>
            <a:extLst>
              <a:ext uri="{909E8E84-426E-40DD-AFC4-6F175D3DCCD1}">
                <a14:hiddenFill xmlns="" xmlns:a14="http://schemas.microsoft.com/office/drawing/2010/main">
                  <a:solidFill>
                    <a:srgbClr val="FFFFFF"/>
                  </a:solidFill>
                </a14:hiddenFill>
              </a:ext>
            </a:extLst>
          </p:spPr>
        </p:pic>
      </p:grpSp>
      <p:grpSp>
        <p:nvGrpSpPr>
          <p:cNvPr id="62" name="Group 61"/>
          <p:cNvGrpSpPr/>
          <p:nvPr/>
        </p:nvGrpSpPr>
        <p:grpSpPr>
          <a:xfrm>
            <a:off x="6477000" y="4880823"/>
            <a:ext cx="891439" cy="1046913"/>
            <a:chOff x="6316980" y="3348010"/>
            <a:chExt cx="891439" cy="1046913"/>
          </a:xfrm>
        </p:grpSpPr>
        <p:sp>
          <p:nvSpPr>
            <p:cNvPr id="39" name="Rectangle 38"/>
            <p:cNvSpPr/>
            <p:nvPr/>
          </p:nvSpPr>
          <p:spPr>
            <a:xfrm>
              <a:off x="6316980" y="4087146"/>
              <a:ext cx="891439" cy="307777"/>
            </a:xfrm>
            <a:prstGeom prst="rect">
              <a:avLst/>
            </a:prstGeom>
            <a:solidFill>
              <a:schemeClr val="accent1">
                <a:lumMod val="20000"/>
                <a:lumOff val="80000"/>
              </a:schemeClr>
            </a:solidFill>
          </p:spPr>
          <p:txBody>
            <a:bodyPr wrap="square" lIns="0" tIns="0" rIns="0" bIns="0">
              <a:spAutoFit/>
            </a:bodyPr>
            <a:lstStyle/>
            <a:p>
              <a:r>
                <a:rPr lang="en-US" sz="1000" b="1" dirty="0" smtClean="0"/>
                <a:t>M. </a:t>
              </a:r>
              <a:r>
                <a:rPr lang="en-US" sz="1000" b="1" dirty="0"/>
                <a:t>Steele, Ph.D. </a:t>
              </a:r>
              <a:endParaRPr lang="en-US" sz="1000" b="1" dirty="0" smtClean="0"/>
            </a:p>
            <a:p>
              <a:r>
                <a:rPr lang="en-US" sz="1000" dirty="0" smtClean="0"/>
                <a:t>NASA</a:t>
              </a:r>
            </a:p>
          </p:txBody>
        </p:sp>
        <p:pic>
          <p:nvPicPr>
            <p:cNvPr id="1066" name="Picture 42" descr="Martin Steele"/>
            <p:cNvPicPr>
              <a:picLocks noChangeAspect="1" noChangeArrowheads="1"/>
            </p:cNvPicPr>
            <p:nvPr/>
          </p:nvPicPr>
          <p:blipFill rotWithShape="1">
            <a:blip r:embed="rId17" cstate="print">
              <a:extLst>
                <a:ext uri="{28A0092B-C50C-407E-A947-70E740481C1C}">
                  <a14:useLocalDpi xmlns="" xmlns:a14="http://schemas.microsoft.com/office/drawing/2010/main" val="0"/>
                </a:ext>
              </a:extLst>
            </a:blip>
            <a:srcRect t="7028" b="15405"/>
            <a:stretch/>
          </p:blipFill>
          <p:spPr bwMode="auto">
            <a:xfrm>
              <a:off x="6436127" y="3348010"/>
              <a:ext cx="653143" cy="709268"/>
            </a:xfrm>
            <a:prstGeom prst="rect">
              <a:avLst/>
            </a:prstGeom>
            <a:noFill/>
            <a:extLst>
              <a:ext uri="{909E8E84-426E-40DD-AFC4-6F175D3DCCD1}">
                <a14:hiddenFill xmlns="" xmlns:a14="http://schemas.microsoft.com/office/drawing/2010/main">
                  <a:solidFill>
                    <a:srgbClr val="FFFFFF"/>
                  </a:solidFill>
                </a14:hiddenFill>
              </a:ext>
            </a:extLst>
          </p:spPr>
        </p:pic>
      </p:grpSp>
      <p:grpSp>
        <p:nvGrpSpPr>
          <p:cNvPr id="1024" name="Group 1023"/>
          <p:cNvGrpSpPr/>
          <p:nvPr/>
        </p:nvGrpSpPr>
        <p:grpSpPr>
          <a:xfrm>
            <a:off x="7956529" y="4840711"/>
            <a:ext cx="945772" cy="1026690"/>
            <a:chOff x="4437720" y="4507914"/>
            <a:chExt cx="945772" cy="1026690"/>
          </a:xfrm>
        </p:grpSpPr>
        <p:sp>
          <p:nvSpPr>
            <p:cNvPr id="49" name="Rectangle 48"/>
            <p:cNvSpPr/>
            <p:nvPr/>
          </p:nvSpPr>
          <p:spPr>
            <a:xfrm>
              <a:off x="4437720" y="5226827"/>
              <a:ext cx="945772" cy="307777"/>
            </a:xfrm>
            <a:prstGeom prst="rect">
              <a:avLst/>
            </a:prstGeom>
            <a:solidFill>
              <a:schemeClr val="accent1">
                <a:lumMod val="20000"/>
                <a:lumOff val="80000"/>
              </a:schemeClr>
            </a:solidFill>
          </p:spPr>
          <p:txBody>
            <a:bodyPr wrap="none" lIns="0" tIns="0" rIns="0" bIns="0">
              <a:spAutoFit/>
            </a:bodyPr>
            <a:lstStyle/>
            <a:p>
              <a:r>
                <a:rPr lang="en-US" sz="1000" b="1" dirty="0" smtClean="0"/>
                <a:t>M. </a:t>
              </a:r>
              <a:r>
                <a:rPr lang="en-US" sz="1000" b="1" dirty="0"/>
                <a:t>Walton, Ph.D. </a:t>
              </a:r>
              <a:endParaRPr lang="en-US" sz="1000" b="1" dirty="0" smtClean="0"/>
            </a:p>
            <a:p>
              <a:r>
                <a:rPr lang="en-US" sz="1000" dirty="0" smtClean="0"/>
                <a:t>Wyle</a:t>
              </a:r>
            </a:p>
          </p:txBody>
        </p:sp>
        <p:pic>
          <p:nvPicPr>
            <p:cNvPr id="1070" name="Picture 46" descr="Marlei Walton"/>
            <p:cNvPicPr>
              <a:picLocks noChangeAspect="1" noChangeArrowheads="1"/>
            </p:cNvPicPr>
            <p:nvPr/>
          </p:nvPicPr>
          <p:blipFill rotWithShape="1">
            <a:blip r:embed="rId18" cstate="print">
              <a:extLst>
                <a:ext uri="{28A0092B-C50C-407E-A947-70E740481C1C}">
                  <a14:useLocalDpi xmlns="" xmlns:a14="http://schemas.microsoft.com/office/drawing/2010/main" val="0"/>
                </a:ext>
              </a:extLst>
            </a:blip>
            <a:srcRect b="24999"/>
            <a:stretch/>
          </p:blipFill>
          <p:spPr bwMode="auto">
            <a:xfrm>
              <a:off x="4529607" y="4507914"/>
              <a:ext cx="761999" cy="685801"/>
            </a:xfrm>
            <a:prstGeom prst="rect">
              <a:avLst/>
            </a:prstGeom>
            <a:noFill/>
            <a:extLst>
              <a:ext uri="{909E8E84-426E-40DD-AFC4-6F175D3DCCD1}">
                <a14:hiddenFill xmlns="" xmlns:a14="http://schemas.microsoft.com/office/drawing/2010/main">
                  <a:solidFill>
                    <a:srgbClr val="FFFFFF"/>
                  </a:solidFill>
                </a14:hiddenFill>
              </a:ext>
            </a:extLst>
          </p:spPr>
        </p:pic>
      </p:grpSp>
      <p:grpSp>
        <p:nvGrpSpPr>
          <p:cNvPr id="1025" name="Group 1024"/>
          <p:cNvGrpSpPr/>
          <p:nvPr/>
        </p:nvGrpSpPr>
        <p:grpSpPr>
          <a:xfrm>
            <a:off x="5887413" y="3779521"/>
            <a:ext cx="665787" cy="990600"/>
            <a:chOff x="6829166" y="3686751"/>
            <a:chExt cx="665787" cy="990600"/>
          </a:xfrm>
        </p:grpSpPr>
        <p:sp>
          <p:nvSpPr>
            <p:cNvPr id="44" name="Rectangle 43"/>
            <p:cNvSpPr/>
            <p:nvPr/>
          </p:nvSpPr>
          <p:spPr>
            <a:xfrm>
              <a:off x="6829166" y="4369574"/>
              <a:ext cx="665787" cy="307777"/>
            </a:xfrm>
            <a:prstGeom prst="rect">
              <a:avLst/>
            </a:prstGeom>
            <a:solidFill>
              <a:schemeClr val="accent1">
                <a:lumMod val="20000"/>
                <a:lumOff val="80000"/>
              </a:schemeClr>
            </a:solidFill>
          </p:spPr>
          <p:txBody>
            <a:bodyPr wrap="square" lIns="0" tIns="0" rIns="0" bIns="0">
              <a:spAutoFit/>
            </a:bodyPr>
            <a:lstStyle/>
            <a:p>
              <a:r>
                <a:rPr lang="en-US" sz="1000" b="1" dirty="0" smtClean="0"/>
                <a:t>D. </a:t>
              </a:r>
              <a:r>
                <a:rPr lang="en-US" sz="1000" b="1" dirty="0" err="1"/>
                <a:t>Lochner</a:t>
              </a:r>
              <a:r>
                <a:rPr lang="en-US" sz="1000" b="1" dirty="0"/>
                <a:t> </a:t>
              </a:r>
              <a:endParaRPr lang="en-US" sz="1000" b="1" dirty="0" smtClean="0"/>
            </a:p>
            <a:p>
              <a:r>
                <a:rPr lang="en-US" sz="1000" dirty="0" smtClean="0"/>
                <a:t>FDA</a:t>
              </a:r>
            </a:p>
          </p:txBody>
        </p:sp>
        <p:pic>
          <p:nvPicPr>
            <p:cNvPr id="1071" name="Picture 47" descr="C:\Users\mulugeta\Documents\Temp Work\CPMS\Repository\doc\bios\photos\DLochner.jpg"/>
            <p:cNvPicPr>
              <a:picLocks noChangeAspect="1" noChangeArrowheads="1"/>
            </p:cNvPicPr>
            <p:nvPr/>
          </p:nvPicPr>
          <p:blipFill rotWithShape="1">
            <a:blip r:embed="rId19" cstate="print">
              <a:extLst>
                <a:ext uri="{28A0092B-C50C-407E-A947-70E740481C1C}">
                  <a14:useLocalDpi xmlns="" xmlns:a14="http://schemas.microsoft.com/office/drawing/2010/main" val="0"/>
                </a:ext>
              </a:extLst>
            </a:blip>
            <a:srcRect t="3725" b="14924"/>
            <a:stretch/>
          </p:blipFill>
          <p:spPr bwMode="auto">
            <a:xfrm>
              <a:off x="6842760" y="3686751"/>
              <a:ext cx="640080" cy="651732"/>
            </a:xfrm>
            <a:prstGeom prst="rect">
              <a:avLst/>
            </a:prstGeom>
            <a:noFill/>
            <a:extLst>
              <a:ext uri="{909E8E84-426E-40DD-AFC4-6F175D3DCCD1}">
                <a14:hiddenFill xmlns="" xmlns:a14="http://schemas.microsoft.com/office/drawing/2010/main">
                  <a:solidFill>
                    <a:srgbClr val="FFFFFF"/>
                  </a:solidFill>
                </a14:hiddenFill>
              </a:ext>
            </a:extLst>
          </p:spPr>
        </p:pic>
      </p:grpSp>
      <p:grpSp>
        <p:nvGrpSpPr>
          <p:cNvPr id="74" name="Group 73"/>
          <p:cNvGrpSpPr/>
          <p:nvPr/>
        </p:nvGrpSpPr>
        <p:grpSpPr>
          <a:xfrm>
            <a:off x="8077200" y="1371600"/>
            <a:ext cx="914400" cy="1266882"/>
            <a:chOff x="4495800" y="2438400"/>
            <a:chExt cx="914400" cy="1266882"/>
          </a:xfrm>
        </p:grpSpPr>
        <p:sp>
          <p:nvSpPr>
            <p:cNvPr id="75" name="Rectangle 74"/>
            <p:cNvSpPr/>
            <p:nvPr/>
          </p:nvSpPr>
          <p:spPr>
            <a:xfrm>
              <a:off x="4495800" y="3397505"/>
              <a:ext cx="914400" cy="307777"/>
            </a:xfrm>
            <a:prstGeom prst="rect">
              <a:avLst/>
            </a:prstGeom>
            <a:solidFill>
              <a:schemeClr val="accent2">
                <a:lumMod val="20000"/>
                <a:lumOff val="80000"/>
              </a:schemeClr>
            </a:solidFill>
          </p:spPr>
          <p:txBody>
            <a:bodyPr wrap="square" lIns="0" tIns="0" rIns="0" bIns="0">
              <a:spAutoFit/>
            </a:bodyPr>
            <a:lstStyle/>
            <a:p>
              <a:r>
                <a:rPr lang="en-US" sz="1000" b="1" dirty="0" smtClean="0"/>
                <a:t>M. Horner, Ph.D. </a:t>
              </a:r>
              <a:r>
                <a:rPr lang="en-US" sz="1000" dirty="0" smtClean="0"/>
                <a:t>ANSYS, Inc.</a:t>
              </a:r>
              <a:endParaRPr lang="en-US" sz="1000" dirty="0"/>
            </a:p>
          </p:txBody>
        </p:sp>
        <p:pic>
          <p:nvPicPr>
            <p:cNvPr id="76" name="Picture 2" descr="Marc Horner"/>
            <p:cNvPicPr>
              <a:picLocks noChangeAspect="1" noChangeArrowheads="1"/>
            </p:cNvPicPr>
            <p:nvPr/>
          </p:nvPicPr>
          <p:blipFill>
            <a:blip r:embed="rId20" cstate="print"/>
            <a:srcRect/>
            <a:stretch>
              <a:fillRect/>
            </a:stretch>
          </p:blipFill>
          <p:spPr bwMode="auto">
            <a:xfrm>
              <a:off x="4495800" y="2438400"/>
              <a:ext cx="914399" cy="914400"/>
            </a:xfrm>
            <a:prstGeom prst="rect">
              <a:avLst/>
            </a:prstGeom>
            <a:noFill/>
          </p:spPr>
        </p:pic>
      </p:grpSp>
      <p:grpSp>
        <p:nvGrpSpPr>
          <p:cNvPr id="78" name="Group 77"/>
          <p:cNvGrpSpPr/>
          <p:nvPr/>
        </p:nvGrpSpPr>
        <p:grpSpPr>
          <a:xfrm>
            <a:off x="7162800" y="1371600"/>
            <a:ext cx="762000" cy="1247577"/>
            <a:chOff x="7162800" y="1371600"/>
            <a:chExt cx="762000" cy="1247577"/>
          </a:xfrm>
        </p:grpSpPr>
        <p:sp>
          <p:nvSpPr>
            <p:cNvPr id="26" name="Rectangle 25"/>
            <p:cNvSpPr/>
            <p:nvPr/>
          </p:nvSpPr>
          <p:spPr>
            <a:xfrm>
              <a:off x="7194550" y="2311400"/>
              <a:ext cx="685800" cy="307777"/>
            </a:xfrm>
            <a:prstGeom prst="rect">
              <a:avLst/>
            </a:prstGeom>
            <a:solidFill>
              <a:schemeClr val="accent2">
                <a:lumMod val="20000"/>
                <a:lumOff val="80000"/>
              </a:schemeClr>
            </a:solidFill>
          </p:spPr>
          <p:txBody>
            <a:bodyPr wrap="square" lIns="0" tIns="0" rIns="0" bIns="0">
              <a:spAutoFit/>
            </a:bodyPr>
            <a:lstStyle/>
            <a:p>
              <a:r>
                <a:rPr lang="en-US" sz="1000" b="1" dirty="0" smtClean="0"/>
                <a:t>J. </a:t>
              </a:r>
              <a:r>
                <a:rPr lang="en-US" sz="1000" b="1" dirty="0"/>
                <a:t>Ku, Ph.D</a:t>
              </a:r>
              <a:r>
                <a:rPr lang="en-US" sz="1000" b="1" dirty="0" smtClean="0"/>
                <a:t>. </a:t>
              </a:r>
            </a:p>
            <a:p>
              <a:r>
                <a:rPr lang="en-US" sz="1000" dirty="0" smtClean="0"/>
                <a:t>Stanford U.</a:t>
              </a:r>
            </a:p>
          </p:txBody>
        </p:sp>
        <p:pic>
          <p:nvPicPr>
            <p:cNvPr id="54274" name="Picture 2" descr="Joy Ku"/>
            <p:cNvPicPr>
              <a:picLocks noChangeAspect="1" noChangeArrowheads="1"/>
            </p:cNvPicPr>
            <p:nvPr/>
          </p:nvPicPr>
          <p:blipFill>
            <a:blip r:embed="rId21" cstate="print"/>
            <a:srcRect l="8467" r="6867"/>
            <a:stretch>
              <a:fillRect/>
            </a:stretch>
          </p:blipFill>
          <p:spPr bwMode="auto">
            <a:xfrm>
              <a:off x="7162800" y="1371600"/>
              <a:ext cx="762000" cy="900000"/>
            </a:xfrm>
            <a:prstGeom prst="rect">
              <a:avLst/>
            </a:prstGeom>
            <a:noFill/>
          </p:spPr>
        </p:pic>
      </p:grpSp>
      <p:grpSp>
        <p:nvGrpSpPr>
          <p:cNvPr id="80" name="Group 79"/>
          <p:cNvGrpSpPr/>
          <p:nvPr/>
        </p:nvGrpSpPr>
        <p:grpSpPr>
          <a:xfrm>
            <a:off x="1005571" y="3786400"/>
            <a:ext cx="1066800" cy="990458"/>
            <a:chOff x="152400" y="3810000"/>
            <a:chExt cx="1066800" cy="990458"/>
          </a:xfrm>
        </p:grpSpPr>
        <p:sp>
          <p:nvSpPr>
            <p:cNvPr id="43" name="Rectangle 42"/>
            <p:cNvSpPr/>
            <p:nvPr/>
          </p:nvSpPr>
          <p:spPr>
            <a:xfrm>
              <a:off x="152400" y="4492681"/>
              <a:ext cx="1066800" cy="307777"/>
            </a:xfrm>
            <a:prstGeom prst="rect">
              <a:avLst/>
            </a:prstGeom>
            <a:solidFill>
              <a:schemeClr val="accent1">
                <a:lumMod val="20000"/>
                <a:lumOff val="80000"/>
              </a:schemeClr>
            </a:solidFill>
          </p:spPr>
          <p:txBody>
            <a:bodyPr wrap="square" lIns="0" tIns="0" rIns="0" bIns="0">
              <a:spAutoFit/>
            </a:bodyPr>
            <a:lstStyle/>
            <a:p>
              <a:r>
                <a:rPr lang="en-US" sz="1000" b="1" dirty="0" smtClean="0"/>
                <a:t>Al. Marsden, Ph.D.</a:t>
              </a:r>
            </a:p>
            <a:p>
              <a:r>
                <a:rPr lang="en-US" sz="1000" dirty="0" smtClean="0"/>
                <a:t>Stanford U.</a:t>
              </a:r>
            </a:p>
          </p:txBody>
        </p:sp>
        <p:pic>
          <p:nvPicPr>
            <p:cNvPr id="54275" name="Picture 3" descr="C:\Users\Lealem\Documents\CPMS\Subversion\doc\bios\photos\AMarsden.jpg"/>
            <p:cNvPicPr>
              <a:picLocks noChangeAspect="1" noChangeArrowheads="1"/>
            </p:cNvPicPr>
            <p:nvPr/>
          </p:nvPicPr>
          <p:blipFill>
            <a:blip r:embed="rId22" cstate="email"/>
            <a:srcRect l="7549" t="8333" r="9417"/>
            <a:stretch>
              <a:fillRect/>
            </a:stretch>
          </p:blipFill>
          <p:spPr bwMode="auto">
            <a:xfrm>
              <a:off x="349800" y="3810000"/>
              <a:ext cx="640800" cy="640800"/>
            </a:xfrm>
            <a:prstGeom prst="rect">
              <a:avLst/>
            </a:prstGeom>
            <a:noFill/>
          </p:spPr>
        </p:pic>
      </p:grpSp>
      <p:grpSp>
        <p:nvGrpSpPr>
          <p:cNvPr id="82" name="Group 81"/>
          <p:cNvGrpSpPr/>
          <p:nvPr/>
        </p:nvGrpSpPr>
        <p:grpSpPr>
          <a:xfrm>
            <a:off x="3320431" y="4876800"/>
            <a:ext cx="1022969" cy="1040952"/>
            <a:chOff x="3091831" y="4876800"/>
            <a:chExt cx="1022969" cy="1040952"/>
          </a:xfrm>
        </p:grpSpPr>
        <p:sp>
          <p:nvSpPr>
            <p:cNvPr id="41" name="Rectangle 40"/>
            <p:cNvSpPr/>
            <p:nvPr/>
          </p:nvSpPr>
          <p:spPr>
            <a:xfrm>
              <a:off x="3091831" y="5609975"/>
              <a:ext cx="1022969" cy="307777"/>
            </a:xfrm>
            <a:prstGeom prst="rect">
              <a:avLst/>
            </a:prstGeom>
            <a:solidFill>
              <a:schemeClr val="accent1">
                <a:lumMod val="20000"/>
                <a:lumOff val="80000"/>
              </a:schemeClr>
            </a:solidFill>
          </p:spPr>
          <p:txBody>
            <a:bodyPr wrap="square" lIns="0" tIns="0" rIns="0" bIns="0">
              <a:spAutoFit/>
            </a:bodyPr>
            <a:lstStyle/>
            <a:p>
              <a:r>
                <a:rPr lang="en-US" sz="1000" b="1" dirty="0" smtClean="0"/>
                <a:t>G. </a:t>
              </a:r>
              <a:r>
                <a:rPr lang="en-US" sz="1000" b="1" dirty="0" err="1" smtClean="0"/>
                <a:t>Pradhan</a:t>
              </a:r>
              <a:r>
                <a:rPr lang="en-US" sz="1000" b="1" dirty="0" smtClean="0"/>
                <a:t>, </a:t>
              </a:r>
              <a:r>
                <a:rPr lang="en-US" sz="1000" b="1" dirty="0"/>
                <a:t>Ph.D</a:t>
              </a:r>
              <a:r>
                <a:rPr lang="en-US" sz="1000" b="1" dirty="0" smtClean="0"/>
                <a:t>.</a:t>
              </a:r>
            </a:p>
            <a:p>
              <a:r>
                <a:rPr lang="en-US" sz="1000" dirty="0" smtClean="0"/>
                <a:t>Mayo Clinic</a:t>
              </a:r>
            </a:p>
          </p:txBody>
        </p:sp>
        <p:pic>
          <p:nvPicPr>
            <p:cNvPr id="54277" name="Picture 5" descr="Gaurav N. Pradhan, Ph.D."/>
            <p:cNvPicPr>
              <a:picLocks noChangeAspect="1" noChangeArrowheads="1"/>
            </p:cNvPicPr>
            <p:nvPr/>
          </p:nvPicPr>
          <p:blipFill>
            <a:blip r:embed="rId23" cstate="print"/>
            <a:srcRect l="20000" t="4000" r="24000" b="28000"/>
            <a:stretch>
              <a:fillRect/>
            </a:stretch>
          </p:blipFill>
          <p:spPr bwMode="auto">
            <a:xfrm>
              <a:off x="3293258" y="4876800"/>
              <a:ext cx="592942" cy="720000"/>
            </a:xfrm>
            <a:prstGeom prst="rect">
              <a:avLst/>
            </a:prstGeom>
            <a:noFill/>
          </p:spPr>
        </p:pic>
      </p:grpSp>
    </p:spTree>
    <p:extLst>
      <p:ext uri="{BB962C8B-B14F-4D97-AF65-F5344CB8AC3E}">
        <p14:creationId xmlns="" xmlns:p14="http://schemas.microsoft.com/office/powerpoint/2010/main" val="28902298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Committee Implementation Strategy</a:t>
            </a:r>
          </a:p>
        </p:txBody>
      </p:sp>
      <p:sp>
        <p:nvSpPr>
          <p:cNvPr id="5" name="TextBox 4"/>
          <p:cNvSpPr txBox="1"/>
          <p:nvPr/>
        </p:nvSpPr>
        <p:spPr>
          <a:xfrm>
            <a:off x="228600" y="914400"/>
            <a:ext cx="8610600" cy="2031325"/>
          </a:xfrm>
          <a:prstGeom prst="rect">
            <a:avLst/>
          </a:prstGeom>
          <a:noFill/>
        </p:spPr>
        <p:txBody>
          <a:bodyPr wrap="square" rtlCol="0">
            <a:spAutoFit/>
          </a:bodyPr>
          <a:lstStyle/>
          <a:p>
            <a:r>
              <a:rPr lang="en-US" dirty="0" smtClean="0">
                <a:latin typeface="Century Gothic" panose="020B0502020202020204" pitchFamily="34" charset="0"/>
                <a:cs typeface="Times New Roman" panose="02020603050405020304" pitchFamily="18" charset="0"/>
              </a:rPr>
              <a:t>Use team-based structure to:</a:t>
            </a:r>
          </a:p>
          <a:p>
            <a:endParaRPr lang="en-US" dirty="0" smtClean="0">
              <a:latin typeface="Century Gothic" panose="020B0502020202020204" pitchFamily="34" charset="0"/>
              <a:cs typeface="Times New Roman" panose="02020603050405020304" pitchFamily="18" charset="0"/>
            </a:endParaRPr>
          </a:p>
          <a:p>
            <a:pPr marL="285750" indent="-285750">
              <a:buFont typeface="Arial" panose="020B0604020202020204" pitchFamily="34" charset="0"/>
              <a:buChar char="•"/>
            </a:pPr>
            <a:r>
              <a:rPr lang="en-US" dirty="0" smtClean="0">
                <a:latin typeface="Century Gothic" panose="020B0502020202020204" pitchFamily="34" charset="0"/>
                <a:cs typeface="Times New Roman" panose="02020603050405020304" pitchFamily="18" charset="0"/>
              </a:rPr>
              <a:t>Establish a balanced </a:t>
            </a:r>
            <a:r>
              <a:rPr lang="en-US" dirty="0">
                <a:latin typeface="Century Gothic" panose="020B0502020202020204" pitchFamily="34" charset="0"/>
                <a:cs typeface="Times New Roman" panose="02020603050405020304" pitchFamily="18" charset="0"/>
              </a:rPr>
              <a:t>representation of the </a:t>
            </a:r>
            <a:r>
              <a:rPr lang="en-US" dirty="0" smtClean="0">
                <a:latin typeface="Century Gothic" panose="020B0502020202020204" pitchFamily="34" charset="0"/>
                <a:cs typeface="Times New Roman" panose="02020603050405020304" pitchFamily="18" charset="0"/>
              </a:rPr>
              <a:t>interests and perspectives of the different stakeholders</a:t>
            </a:r>
          </a:p>
          <a:p>
            <a:pPr marL="285750" indent="-285750">
              <a:buFont typeface="Arial" panose="020B0604020202020204" pitchFamily="34" charset="0"/>
              <a:buChar char="•"/>
            </a:pPr>
            <a:endParaRPr lang="en-US" dirty="0" smtClean="0">
              <a:latin typeface="Century Gothic" panose="020B0502020202020204" pitchFamily="34" charset="0"/>
              <a:cs typeface="Times New Roman" panose="02020603050405020304" pitchFamily="18" charset="0"/>
            </a:endParaRPr>
          </a:p>
          <a:p>
            <a:pPr marL="285750" indent="-285750">
              <a:buFont typeface="Arial" panose="020B0604020202020204" pitchFamily="34" charset="0"/>
              <a:buChar char="•"/>
            </a:pPr>
            <a:r>
              <a:rPr lang="en-US" dirty="0" smtClean="0">
                <a:latin typeface="Century Gothic" panose="020B0502020202020204" pitchFamily="34" charset="0"/>
                <a:cs typeface="Times New Roman" panose="02020603050405020304" pitchFamily="18" charset="0"/>
              </a:rPr>
              <a:t>Bridge </a:t>
            </a:r>
            <a:r>
              <a:rPr lang="en-US" dirty="0">
                <a:latin typeface="Century Gothic" panose="020B0502020202020204" pitchFamily="34" charset="0"/>
                <a:cs typeface="Times New Roman" panose="02020603050405020304" pitchFamily="18" charset="0"/>
              </a:rPr>
              <a:t>synergistic activities in simulation-based medicine throughout the M&amp;S communities</a:t>
            </a:r>
            <a:endParaRPr lang="en-US" dirty="0">
              <a:latin typeface="Century Gothic" panose="020B0502020202020204" pitchFamily="34" charset="0"/>
            </a:endParaRPr>
          </a:p>
        </p:txBody>
      </p:sp>
      <p:pic>
        <p:nvPicPr>
          <p:cNvPr id="6" name="Picture 5"/>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228599" y="3048000"/>
            <a:ext cx="8603175" cy="3352800"/>
          </a:xfrm>
          <a:prstGeom prst="rect">
            <a:avLst/>
          </a:prstGeom>
        </p:spPr>
      </p:pic>
      <p:sp>
        <p:nvSpPr>
          <p:cNvPr id="3" name="Footer Placeholder 2"/>
          <p:cNvSpPr>
            <a:spLocks noGrp="1"/>
          </p:cNvSpPr>
          <p:nvPr>
            <p:ph type="ftr" sz="quarter" idx="11"/>
          </p:nvPr>
        </p:nvSpPr>
        <p:spPr/>
        <p:txBody>
          <a:bodyPr/>
          <a:lstStyle/>
          <a:p>
            <a:r>
              <a:rPr lang="en-US" smtClean="0"/>
              <a:t>ASME 2014 V&amp;V Symposium</a:t>
            </a:r>
            <a:endParaRPr lang="en-US"/>
          </a:p>
        </p:txBody>
      </p:sp>
      <p:sp>
        <p:nvSpPr>
          <p:cNvPr id="4" name="Slide Number Placeholder 3"/>
          <p:cNvSpPr>
            <a:spLocks noGrp="1"/>
          </p:cNvSpPr>
          <p:nvPr>
            <p:ph type="sldNum" sz="quarter" idx="12"/>
          </p:nvPr>
        </p:nvSpPr>
        <p:spPr/>
        <p:txBody>
          <a:bodyPr/>
          <a:lstStyle/>
          <a:p>
            <a:fld id="{88FCE147-5BD1-4085-8955-F9248228F1AD}" type="slidenum">
              <a:rPr lang="en-US" smtClean="0"/>
              <a:pPr/>
              <a:t>8</a:t>
            </a:fld>
            <a:endParaRPr lang="en-US"/>
          </a:p>
        </p:txBody>
      </p:sp>
    </p:spTree>
    <p:extLst>
      <p:ext uri="{BB962C8B-B14F-4D97-AF65-F5344CB8AC3E}">
        <p14:creationId xmlns="" xmlns:p14="http://schemas.microsoft.com/office/powerpoint/2010/main" val="2159342173"/>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cxnSp>
        <p:nvCxnSpPr>
          <p:cNvPr id="13" name="Straight Connector 12"/>
          <p:cNvCxnSpPr/>
          <p:nvPr/>
        </p:nvCxnSpPr>
        <p:spPr>
          <a:xfrm>
            <a:off x="1676400" y="5867400"/>
            <a:ext cx="2743200" cy="369204"/>
          </a:xfrm>
          <a:prstGeom prst="line">
            <a:avLst/>
          </a:prstGeom>
          <a:ln w="381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4419600" y="5867400"/>
            <a:ext cx="0" cy="369204"/>
          </a:xfrm>
          <a:prstGeom prst="line">
            <a:avLst/>
          </a:prstGeom>
          <a:ln w="381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4419600" y="5867400"/>
            <a:ext cx="3162300" cy="369204"/>
          </a:xfrm>
          <a:prstGeom prst="line">
            <a:avLst/>
          </a:prstGeom>
          <a:ln w="381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dirty="0" smtClean="0"/>
              <a:t>Functional Team Structure</a:t>
            </a:r>
            <a:endParaRPr lang="en-US" dirty="0"/>
          </a:p>
        </p:txBody>
      </p:sp>
      <p:graphicFrame>
        <p:nvGraphicFramePr>
          <p:cNvPr id="9" name="Content Placeholder 8"/>
          <p:cNvGraphicFramePr>
            <a:graphicFrameLocks noGrp="1"/>
          </p:cNvGraphicFramePr>
          <p:nvPr>
            <p:ph idx="1"/>
            <p:extLst>
              <p:ext uri="{D42A27DB-BD31-4B8C-83A1-F6EECF244321}">
                <p14:modId xmlns="" xmlns:p14="http://schemas.microsoft.com/office/powerpoint/2010/main" val="3246746017"/>
              </p:ext>
            </p:extLst>
          </p:nvPr>
        </p:nvGraphicFramePr>
        <p:xfrm>
          <a:off x="228600" y="884237"/>
          <a:ext cx="8686800" cy="49831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ooter Placeholder 3"/>
          <p:cNvSpPr>
            <a:spLocks noGrp="1"/>
          </p:cNvSpPr>
          <p:nvPr>
            <p:ph type="ftr" sz="quarter" idx="11"/>
          </p:nvPr>
        </p:nvSpPr>
        <p:spPr/>
        <p:txBody>
          <a:bodyPr/>
          <a:lstStyle/>
          <a:p>
            <a:r>
              <a:rPr lang="en-US" smtClean="0"/>
              <a:t>ASME 2016 V&amp;V Symposium</a:t>
            </a:r>
            <a:endParaRPr lang="en-US" dirty="0"/>
          </a:p>
        </p:txBody>
      </p:sp>
      <p:sp>
        <p:nvSpPr>
          <p:cNvPr id="5" name="Slide Number Placeholder 4"/>
          <p:cNvSpPr>
            <a:spLocks noGrp="1"/>
          </p:cNvSpPr>
          <p:nvPr>
            <p:ph type="sldNum" sz="quarter" idx="12"/>
          </p:nvPr>
        </p:nvSpPr>
        <p:spPr/>
        <p:txBody>
          <a:bodyPr/>
          <a:lstStyle/>
          <a:p>
            <a:fld id="{88FCE147-5BD1-4085-8955-F9248228F1AD}" type="slidenum">
              <a:rPr lang="en-US" smtClean="0"/>
              <a:pPr/>
              <a:t>9</a:t>
            </a:fld>
            <a:endParaRPr lang="en-US" dirty="0"/>
          </a:p>
        </p:txBody>
      </p:sp>
      <p:sp>
        <p:nvSpPr>
          <p:cNvPr id="10" name="Left-Right Arrow 9"/>
          <p:cNvSpPr/>
          <p:nvPr/>
        </p:nvSpPr>
        <p:spPr>
          <a:xfrm>
            <a:off x="304800" y="3869066"/>
            <a:ext cx="8534400" cy="365760"/>
          </a:xfrm>
          <a:prstGeom prst="leftRightArrow">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t>Cross-team interaction (General Oversight by Co-Chairs)</a:t>
            </a:r>
            <a:endParaRPr lang="en-US" sz="1400" b="1" dirty="0"/>
          </a:p>
        </p:txBody>
      </p:sp>
      <p:sp>
        <p:nvSpPr>
          <p:cNvPr id="11" name="Rectangle 10"/>
          <p:cNvSpPr/>
          <p:nvPr/>
        </p:nvSpPr>
        <p:spPr>
          <a:xfrm>
            <a:off x="1562100" y="6236604"/>
            <a:ext cx="6019800" cy="548640"/>
          </a:xfrm>
          <a:prstGeom prst="rect">
            <a:avLst/>
          </a:prstGeom>
          <a:scene3d>
            <a:camera prst="orthographicFront"/>
            <a:lightRig rig="threePt" dir="t"/>
          </a:scene3d>
          <a:sp3d>
            <a:bevelT/>
          </a:sp3d>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600" cap="small" dirty="0" smtClean="0">
                <a:solidFill>
                  <a:schemeClr val="tx1"/>
                </a:solidFill>
              </a:rPr>
              <a:t>GLOBAL STAKEHOLDERS</a:t>
            </a:r>
          </a:p>
          <a:p>
            <a:pPr algn="ctr"/>
            <a:r>
              <a:rPr lang="en-US" sz="1600" dirty="0" smtClean="0">
                <a:solidFill>
                  <a:schemeClr val="tx1"/>
                </a:solidFill>
              </a:rPr>
              <a:t>Government, Academia, Industry, and Multidisciplinary Professions</a:t>
            </a:r>
            <a:endParaRPr lang="en-US" sz="1600" dirty="0">
              <a:solidFill>
                <a:schemeClr val="tx1"/>
              </a:solidFill>
            </a:endParaRPr>
          </a:p>
        </p:txBody>
      </p:sp>
    </p:spTree>
    <p:extLst>
      <p:ext uri="{BB962C8B-B14F-4D97-AF65-F5344CB8AC3E}">
        <p14:creationId xmlns="" xmlns:p14="http://schemas.microsoft.com/office/powerpoint/2010/main" val="2527058303"/>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Committee’s Charge</a:t>
            </a:r>
            <a:endParaRPr lang="en-US" dirty="0"/>
          </a:p>
        </p:txBody>
      </p:sp>
      <p:sp>
        <p:nvSpPr>
          <p:cNvPr id="4" name="Content Placeholder 3"/>
          <p:cNvSpPr>
            <a:spLocks noGrp="1"/>
          </p:cNvSpPr>
          <p:nvPr>
            <p:ph idx="1"/>
          </p:nvPr>
        </p:nvSpPr>
        <p:spPr>
          <a:xfrm>
            <a:off x="228600" y="762000"/>
            <a:ext cx="8686800" cy="5638800"/>
          </a:xfrm>
        </p:spPr>
        <p:txBody>
          <a:bodyPr>
            <a:normAutofit fontScale="55000" lnSpcReduction="20000"/>
          </a:bodyPr>
          <a:lstStyle/>
          <a:p>
            <a:r>
              <a:rPr lang="en-US" sz="4000" b="1" dirty="0" smtClean="0"/>
              <a:t>Guidelines &amp; Procedures</a:t>
            </a:r>
          </a:p>
          <a:p>
            <a:pPr lvl="1"/>
            <a:r>
              <a:rPr lang="en-US" sz="3300" dirty="0" smtClean="0"/>
              <a:t>Credible </a:t>
            </a:r>
            <a:r>
              <a:rPr lang="en-US" sz="3300" dirty="0"/>
              <a:t>practice in computational </a:t>
            </a:r>
            <a:r>
              <a:rPr lang="en-US" sz="3300" dirty="0" smtClean="0"/>
              <a:t>medicine</a:t>
            </a:r>
          </a:p>
          <a:p>
            <a:pPr lvl="1"/>
            <a:r>
              <a:rPr lang="en-US" sz="3300" dirty="0"/>
              <a:t>L</a:t>
            </a:r>
            <a:r>
              <a:rPr lang="en-US" sz="3300" dirty="0" smtClean="0"/>
              <a:t>everaging </a:t>
            </a:r>
            <a:r>
              <a:rPr lang="en-US" sz="3300" dirty="0"/>
              <a:t>readily available </a:t>
            </a:r>
            <a:r>
              <a:rPr lang="en-US" sz="3300" dirty="0" smtClean="0"/>
              <a:t>techniques</a:t>
            </a:r>
          </a:p>
          <a:p>
            <a:pPr lvl="1"/>
            <a:r>
              <a:rPr lang="en-US" sz="3300" dirty="0"/>
              <a:t>D</a:t>
            </a:r>
            <a:r>
              <a:rPr lang="en-US" sz="3300" dirty="0" smtClean="0"/>
              <a:t>efine </a:t>
            </a:r>
            <a:r>
              <a:rPr lang="en-US" sz="3300" dirty="0"/>
              <a:t>novel translational workflows to enhance credibility </a:t>
            </a:r>
            <a:r>
              <a:rPr lang="en-US" sz="3300" dirty="0" smtClean="0"/>
              <a:t>practice</a:t>
            </a:r>
          </a:p>
          <a:p>
            <a:pPr lvl="1"/>
            <a:endParaRPr lang="en-US" sz="2200" dirty="0" smtClean="0"/>
          </a:p>
          <a:p>
            <a:r>
              <a:rPr lang="en-US" sz="4000" b="1" dirty="0" smtClean="0"/>
              <a:t>Demonstrate Workflows</a:t>
            </a:r>
          </a:p>
          <a:p>
            <a:pPr lvl="1"/>
            <a:r>
              <a:rPr lang="en-US" sz="3300" dirty="0" smtClean="0"/>
              <a:t>Conduct studies to develop novel </a:t>
            </a:r>
            <a:r>
              <a:rPr lang="en-US" sz="3300" dirty="0"/>
              <a:t>credibility assessment </a:t>
            </a:r>
            <a:r>
              <a:rPr lang="en-US" sz="3300" dirty="0" smtClean="0"/>
              <a:t>procedures</a:t>
            </a:r>
          </a:p>
          <a:p>
            <a:pPr lvl="1"/>
            <a:r>
              <a:rPr lang="en-US" sz="3300" dirty="0" smtClean="0"/>
              <a:t>Disseminating </a:t>
            </a:r>
            <a:r>
              <a:rPr lang="en-US" sz="3300" dirty="0"/>
              <a:t>examples of credibility </a:t>
            </a:r>
            <a:r>
              <a:rPr lang="en-US" sz="3300" dirty="0" smtClean="0"/>
              <a:t>assessment</a:t>
            </a:r>
          </a:p>
          <a:p>
            <a:pPr lvl="1"/>
            <a:endParaRPr lang="en-US" sz="2200" dirty="0" smtClean="0"/>
          </a:p>
          <a:p>
            <a:r>
              <a:rPr lang="en-US" sz="4000" b="1" dirty="0" smtClean="0"/>
              <a:t>Consistent Terminology</a:t>
            </a:r>
          </a:p>
          <a:p>
            <a:pPr lvl="1"/>
            <a:r>
              <a:rPr lang="en-US" sz="3300" dirty="0" smtClean="0"/>
              <a:t>Unify </a:t>
            </a:r>
            <a:r>
              <a:rPr lang="en-US" sz="3300" dirty="0"/>
              <a:t>the use of M&amp;S vocabulary </a:t>
            </a:r>
            <a:r>
              <a:rPr lang="en-US" sz="3300" dirty="0" smtClean="0"/>
              <a:t>across all stakeholders</a:t>
            </a:r>
          </a:p>
          <a:p>
            <a:pPr lvl="1"/>
            <a:endParaRPr lang="en-US" dirty="0" smtClean="0"/>
          </a:p>
          <a:p>
            <a:r>
              <a:rPr lang="en-US" sz="4000" b="1" dirty="0" smtClean="0"/>
              <a:t>Promote Good Practice</a:t>
            </a:r>
          </a:p>
          <a:p>
            <a:pPr lvl="1"/>
            <a:r>
              <a:rPr lang="en-US" sz="3300" dirty="0" smtClean="0"/>
              <a:t>Bridge synergistic </a:t>
            </a:r>
            <a:r>
              <a:rPr lang="en-US" sz="3300" dirty="0"/>
              <a:t>activities </a:t>
            </a:r>
            <a:r>
              <a:rPr lang="en-US" sz="3300" dirty="0" smtClean="0"/>
              <a:t>within the M&amp;S communities</a:t>
            </a:r>
          </a:p>
          <a:p>
            <a:pPr lvl="1"/>
            <a:r>
              <a:rPr lang="en-US" sz="3300" dirty="0"/>
              <a:t>C</a:t>
            </a:r>
            <a:r>
              <a:rPr lang="en-US" sz="3300" dirty="0" smtClean="0"/>
              <a:t>onduct </a:t>
            </a:r>
            <a:r>
              <a:rPr lang="en-US" sz="3300" dirty="0"/>
              <a:t>outreach </a:t>
            </a:r>
            <a:r>
              <a:rPr lang="en-US" sz="3300" dirty="0" smtClean="0"/>
              <a:t>activities</a:t>
            </a:r>
          </a:p>
          <a:p>
            <a:pPr lvl="1"/>
            <a:endParaRPr lang="en-US" sz="2200" dirty="0" smtClean="0"/>
          </a:p>
          <a:p>
            <a:r>
              <a:rPr lang="en-US" sz="4000" b="1" dirty="0" smtClean="0"/>
              <a:t>End Products</a:t>
            </a:r>
          </a:p>
          <a:p>
            <a:pPr marL="742950" indent="-285750">
              <a:buFont typeface="+mj-lt"/>
              <a:buAutoNum type="romanUcPeriod"/>
            </a:pPr>
            <a:r>
              <a:rPr lang="en-US" sz="3300" dirty="0"/>
              <a:t>“Guidelines for Credible Practice of M&amp;S in Healthcare”</a:t>
            </a:r>
          </a:p>
          <a:p>
            <a:pPr marL="742950" indent="-285750">
              <a:buFont typeface="+mj-lt"/>
              <a:buAutoNum type="romanUcPeriod"/>
            </a:pPr>
            <a:r>
              <a:rPr lang="en-US" sz="3300" dirty="0"/>
              <a:t>Proposed model certification process </a:t>
            </a:r>
          </a:p>
          <a:p>
            <a:pPr marL="742950" indent="-285750">
              <a:buFont typeface="+mj-lt"/>
              <a:buAutoNum type="romanUcPeriod"/>
            </a:pPr>
            <a:r>
              <a:rPr lang="en-US" sz="3300" dirty="0"/>
              <a:t>Identify new areas of research to advance I &amp; II</a:t>
            </a:r>
          </a:p>
          <a:p>
            <a:pPr lvl="1"/>
            <a:endParaRPr lang="en-US" dirty="0"/>
          </a:p>
        </p:txBody>
      </p:sp>
      <p:sp>
        <p:nvSpPr>
          <p:cNvPr id="2" name="Footer Placeholder 1"/>
          <p:cNvSpPr>
            <a:spLocks noGrp="1"/>
          </p:cNvSpPr>
          <p:nvPr>
            <p:ph type="ftr" sz="quarter" idx="11"/>
          </p:nvPr>
        </p:nvSpPr>
        <p:spPr/>
        <p:txBody>
          <a:bodyPr/>
          <a:lstStyle/>
          <a:p>
            <a:r>
              <a:rPr lang="en-US" smtClean="0"/>
              <a:t>ASME 2014 V&amp;V Symposium</a:t>
            </a:r>
            <a:endParaRPr lang="en-US"/>
          </a:p>
        </p:txBody>
      </p:sp>
      <p:sp>
        <p:nvSpPr>
          <p:cNvPr id="5" name="Slide Number Placeholder 4"/>
          <p:cNvSpPr>
            <a:spLocks noGrp="1"/>
          </p:cNvSpPr>
          <p:nvPr>
            <p:ph type="sldNum" sz="quarter" idx="12"/>
          </p:nvPr>
        </p:nvSpPr>
        <p:spPr/>
        <p:txBody>
          <a:bodyPr/>
          <a:lstStyle/>
          <a:p>
            <a:fld id="{88FCE147-5BD1-4085-8955-F9248228F1AD}" type="slidenum">
              <a:rPr lang="en-US" smtClean="0"/>
              <a:pPr/>
              <a:t>10</a:t>
            </a:fld>
            <a:endParaRPr lang="en-US"/>
          </a:p>
        </p:txBody>
      </p:sp>
    </p:spTree>
    <p:extLst>
      <p:ext uri="{BB962C8B-B14F-4D97-AF65-F5344CB8AC3E}">
        <p14:creationId xmlns="" xmlns:p14="http://schemas.microsoft.com/office/powerpoint/2010/main" val="25200847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91600" cy="533400"/>
          </a:xfrm>
        </p:spPr>
        <p:txBody>
          <a:bodyPr>
            <a:noAutofit/>
          </a:bodyPr>
          <a:lstStyle/>
          <a:p>
            <a:r>
              <a:rPr lang="en-US" sz="3200" dirty="0" smtClean="0"/>
              <a:t>Ten Simple Rules of Credible Practice</a:t>
            </a:r>
            <a:endParaRPr lang="en-US" sz="3200" dirty="0"/>
          </a:p>
        </p:txBody>
      </p:sp>
      <p:sp>
        <p:nvSpPr>
          <p:cNvPr id="4" name="Rectangle 3"/>
          <p:cNvSpPr/>
          <p:nvPr/>
        </p:nvSpPr>
        <p:spPr>
          <a:xfrm>
            <a:off x="228600" y="1066800"/>
            <a:ext cx="8604983" cy="3477875"/>
          </a:xfrm>
          <a:prstGeom prst="rect">
            <a:avLst/>
          </a:prstGeom>
        </p:spPr>
        <p:txBody>
          <a:bodyPr wrap="square">
            <a:spAutoFit/>
          </a:bodyPr>
          <a:lstStyle/>
          <a:p>
            <a:r>
              <a:rPr lang="en-US" sz="2000" b="1" dirty="0">
                <a:latin typeface="Century Gothic" panose="020B0502020202020204" pitchFamily="34" charset="0"/>
              </a:rPr>
              <a:t>Primary deliverable: </a:t>
            </a:r>
            <a:r>
              <a:rPr lang="en-US" sz="2000" i="1" dirty="0">
                <a:latin typeface="Century Gothic" panose="020B0502020202020204" pitchFamily="34" charset="0"/>
              </a:rPr>
              <a:t>“Guidelines for Credible Practice of Modeling and Simulation in Healthcare</a:t>
            </a:r>
            <a:r>
              <a:rPr lang="en-US" sz="2000" i="1" dirty="0" smtClean="0">
                <a:latin typeface="Century Gothic" panose="020B0502020202020204" pitchFamily="34" charset="0"/>
              </a:rPr>
              <a:t>”</a:t>
            </a:r>
            <a:endParaRPr lang="en-US" sz="2000" dirty="0">
              <a:latin typeface="Century Gothic" panose="020B0502020202020204" pitchFamily="34" charset="0"/>
            </a:endParaRPr>
          </a:p>
          <a:p>
            <a:endParaRPr lang="en-US" sz="2000" b="1" dirty="0" smtClean="0">
              <a:latin typeface="Century Gothic" panose="020B0502020202020204" pitchFamily="34" charset="0"/>
              <a:cs typeface="Times New Roman" panose="02020603050405020304" pitchFamily="18" charset="0"/>
            </a:endParaRPr>
          </a:p>
          <a:p>
            <a:r>
              <a:rPr lang="en-US" sz="2000" b="1" dirty="0" smtClean="0">
                <a:latin typeface="Century Gothic" panose="020B0502020202020204" pitchFamily="34" charset="0"/>
                <a:cs typeface="Times New Roman" panose="02020603050405020304" pitchFamily="18" charset="0"/>
              </a:rPr>
              <a:t>Goal Oriented Activity: </a:t>
            </a:r>
            <a:r>
              <a:rPr lang="en-US" sz="2000" dirty="0" smtClean="0">
                <a:latin typeface="Century Gothic" panose="020B0502020202020204" pitchFamily="34" charset="0"/>
                <a:cs typeface="Times New Roman" panose="02020603050405020304" pitchFamily="18" charset="0"/>
              </a:rPr>
              <a:t>The CPMS Task Teams were charged to identify ten </a:t>
            </a:r>
            <a:r>
              <a:rPr lang="en-US" sz="2000" dirty="0">
                <a:latin typeface="Century Gothic" panose="020B0502020202020204" pitchFamily="34" charset="0"/>
                <a:cs typeface="Times New Roman" panose="02020603050405020304" pitchFamily="18" charset="0"/>
              </a:rPr>
              <a:t>key elements </a:t>
            </a:r>
            <a:r>
              <a:rPr lang="en-US" sz="2000" dirty="0" smtClean="0">
                <a:latin typeface="Century Gothic" panose="020B0502020202020204" pitchFamily="34" charset="0"/>
                <a:cs typeface="Times New Roman" panose="02020603050405020304" pitchFamily="18" charset="0"/>
              </a:rPr>
              <a:t>or simple </a:t>
            </a:r>
            <a:r>
              <a:rPr lang="en-US" sz="2000" dirty="0">
                <a:latin typeface="Century Gothic" panose="020B0502020202020204" pitchFamily="34" charset="0"/>
                <a:cs typeface="Times New Roman" panose="02020603050405020304" pitchFamily="18" charset="0"/>
              </a:rPr>
              <a:t>rules of credible </a:t>
            </a:r>
            <a:r>
              <a:rPr lang="en-US" sz="2000" dirty="0" smtClean="0">
                <a:latin typeface="Century Gothic" panose="020B0502020202020204" pitchFamily="34" charset="0"/>
                <a:cs typeface="Times New Roman" panose="02020603050405020304" pitchFamily="18" charset="0"/>
              </a:rPr>
              <a:t>practice in order to </a:t>
            </a:r>
            <a:r>
              <a:rPr lang="en-US" sz="2000" u="sng" dirty="0" smtClean="0">
                <a:latin typeface="Century Gothic" panose="020B0502020202020204" pitchFamily="34" charset="0"/>
                <a:cs typeface="Times New Roman" panose="02020603050405020304" pitchFamily="18" charset="0"/>
              </a:rPr>
              <a:t>establish a foundation </a:t>
            </a:r>
            <a:r>
              <a:rPr lang="en-US" sz="2000" dirty="0" smtClean="0">
                <a:latin typeface="Century Gothic" panose="020B0502020202020204" pitchFamily="34" charset="0"/>
                <a:cs typeface="Times New Roman" panose="02020603050405020304" pitchFamily="18" charset="0"/>
              </a:rPr>
              <a:t>from which the </a:t>
            </a:r>
            <a:r>
              <a:rPr lang="en-US" sz="2000" i="1" dirty="0">
                <a:latin typeface="Century Gothic" panose="020B0502020202020204" pitchFamily="34" charset="0"/>
              </a:rPr>
              <a:t>“Guidelines for Credible Practice of Modeling and Simulation in Healthcare</a:t>
            </a:r>
            <a:r>
              <a:rPr lang="en-US" sz="2000" i="1" dirty="0" smtClean="0">
                <a:latin typeface="Century Gothic" panose="020B0502020202020204" pitchFamily="34" charset="0"/>
              </a:rPr>
              <a:t>”</a:t>
            </a:r>
            <a:r>
              <a:rPr lang="en-US" sz="2000" dirty="0">
                <a:latin typeface="Century Gothic" panose="020B0502020202020204" pitchFamily="34" charset="0"/>
              </a:rPr>
              <a:t> </a:t>
            </a:r>
            <a:r>
              <a:rPr lang="en-US" sz="2000" dirty="0" smtClean="0">
                <a:latin typeface="Century Gothic" panose="020B0502020202020204" pitchFamily="34" charset="0"/>
              </a:rPr>
              <a:t>can be developed.</a:t>
            </a:r>
          </a:p>
          <a:p>
            <a:endParaRPr lang="en-US" sz="2000" dirty="0">
              <a:latin typeface="Century Gothic" panose="020B0502020202020204" pitchFamily="34" charset="0"/>
              <a:cs typeface="Times New Roman" panose="02020603050405020304" pitchFamily="18" charset="0"/>
            </a:endParaRPr>
          </a:p>
          <a:p>
            <a:r>
              <a:rPr lang="en-US" sz="2000" dirty="0" smtClean="0">
                <a:latin typeface="Century Gothic" panose="020B0502020202020204" pitchFamily="34" charset="0"/>
                <a:cs typeface="Times New Roman" panose="02020603050405020304" pitchFamily="18" charset="0"/>
              </a:rPr>
              <a:t>Full details of this activity is available </a:t>
            </a:r>
            <a:r>
              <a:rPr lang="en-US" sz="2000" dirty="0">
                <a:latin typeface="Century Gothic" panose="020B0502020202020204" pitchFamily="34" charset="0"/>
                <a:cs typeface="Times New Roman" panose="02020603050405020304" pitchFamily="18" charset="0"/>
              </a:rPr>
              <a:t>at: </a:t>
            </a:r>
            <a:r>
              <a:rPr lang="en-US" sz="2000" dirty="0">
                <a:latin typeface="Century Gothic" panose="020B0502020202020204" pitchFamily="34" charset="0"/>
                <a:cs typeface="Times New Roman" panose="02020603050405020304" pitchFamily="18" charset="0"/>
                <a:hlinkClick r:id="rId3"/>
              </a:rPr>
              <a:t>http://</a:t>
            </a:r>
            <a:r>
              <a:rPr lang="en-US" sz="2000" dirty="0" smtClean="0">
                <a:latin typeface="Century Gothic" panose="020B0502020202020204" pitchFamily="34" charset="0"/>
                <a:cs typeface="Times New Roman" panose="02020603050405020304" pitchFamily="18" charset="0"/>
                <a:hlinkClick r:id="rId3"/>
              </a:rPr>
              <a:t>wiki.simtk.org/cpms/Ten_Simple_Rules_of_Credible_Practice</a:t>
            </a:r>
            <a:r>
              <a:rPr lang="en-US" sz="2000" dirty="0" smtClean="0">
                <a:latin typeface="Century Gothic" panose="020B0502020202020204" pitchFamily="34" charset="0"/>
                <a:cs typeface="Times New Roman" panose="02020603050405020304" pitchFamily="18" charset="0"/>
              </a:rPr>
              <a:t> </a:t>
            </a:r>
          </a:p>
        </p:txBody>
      </p:sp>
      <p:sp>
        <p:nvSpPr>
          <p:cNvPr id="6" name="Slide Number Placeholder 5"/>
          <p:cNvSpPr>
            <a:spLocks noGrp="1"/>
          </p:cNvSpPr>
          <p:nvPr>
            <p:ph type="sldNum" sz="quarter" idx="12"/>
          </p:nvPr>
        </p:nvSpPr>
        <p:spPr/>
        <p:txBody>
          <a:bodyPr/>
          <a:lstStyle/>
          <a:p>
            <a:fld id="{88FCE147-5BD1-4085-8955-F9248228F1AD}" type="slidenum">
              <a:rPr lang="en-US" smtClean="0"/>
              <a:pPr/>
              <a:t>11</a:t>
            </a:fld>
            <a:endParaRPr lang="en-US"/>
          </a:p>
        </p:txBody>
      </p:sp>
    </p:spTree>
    <p:extLst>
      <p:ext uri="{BB962C8B-B14F-4D97-AF65-F5344CB8AC3E}">
        <p14:creationId xmlns="" xmlns:p14="http://schemas.microsoft.com/office/powerpoint/2010/main" val="239348025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Initial Survey to Identify the “Ten Simple Rules”</a:t>
            </a:r>
            <a:endParaRPr lang="en-US" dirty="0"/>
          </a:p>
        </p:txBody>
      </p:sp>
      <p:sp>
        <p:nvSpPr>
          <p:cNvPr id="3" name="Slide Number Placeholder 2"/>
          <p:cNvSpPr>
            <a:spLocks noGrp="1"/>
          </p:cNvSpPr>
          <p:nvPr>
            <p:ph type="sldNum" sz="quarter" idx="4294967295"/>
          </p:nvPr>
        </p:nvSpPr>
        <p:spPr>
          <a:xfrm>
            <a:off x="7010400" y="6356350"/>
            <a:ext cx="2133600" cy="365125"/>
          </a:xfrm>
        </p:spPr>
        <p:txBody>
          <a:bodyPr/>
          <a:lstStyle/>
          <a:p>
            <a:fld id="{88FCE147-5BD1-4085-8955-F9248228F1AD}" type="slidenum">
              <a:rPr lang="en-US" smtClean="0"/>
              <a:pPr/>
              <a:t>12</a:t>
            </a:fld>
            <a:endParaRPr lang="en-US"/>
          </a:p>
        </p:txBody>
      </p:sp>
      <p:sp>
        <p:nvSpPr>
          <p:cNvPr id="7" name="TextBox 6"/>
          <p:cNvSpPr txBox="1"/>
          <p:nvPr/>
        </p:nvSpPr>
        <p:spPr>
          <a:xfrm>
            <a:off x="152401" y="762000"/>
            <a:ext cx="8839199" cy="1077218"/>
          </a:xfrm>
          <a:prstGeom prst="rect">
            <a:avLst/>
          </a:prstGeom>
          <a:noFill/>
        </p:spPr>
        <p:txBody>
          <a:bodyPr wrap="square" rtlCol="0">
            <a:spAutoFit/>
          </a:bodyPr>
          <a:lstStyle/>
          <a:p>
            <a:r>
              <a:rPr lang="en-US" sz="1600" b="1" dirty="0">
                <a:latin typeface="Century Gothic" panose="020B0502020202020204" pitchFamily="34" charset="0"/>
              </a:rPr>
              <a:t>To initiate the Ten Simple Rules </a:t>
            </a:r>
            <a:r>
              <a:rPr lang="en-US" sz="1600" b="1" dirty="0" smtClean="0">
                <a:latin typeface="Century Gothic" panose="020B0502020202020204" pitchFamily="34" charset="0"/>
              </a:rPr>
              <a:t>task:</a:t>
            </a:r>
          </a:p>
          <a:p>
            <a:pPr marL="342900" indent="-342900">
              <a:buFont typeface="+mj-lt"/>
              <a:buAutoNum type="arabicPeriod"/>
            </a:pPr>
            <a:r>
              <a:rPr lang="en-US" sz="1600" dirty="0" smtClean="0">
                <a:latin typeface="Century Gothic" panose="020B0502020202020204" pitchFamily="34" charset="0"/>
              </a:rPr>
              <a:t>26 candidate rules </a:t>
            </a:r>
            <a:r>
              <a:rPr lang="en-US" sz="1600" dirty="0">
                <a:latin typeface="Century Gothic" panose="020B0502020202020204" pitchFamily="34" charset="0"/>
              </a:rPr>
              <a:t>were </a:t>
            </a:r>
            <a:r>
              <a:rPr lang="en-US" sz="1600" dirty="0" smtClean="0">
                <a:latin typeface="Century Gothic" panose="020B0502020202020204" pitchFamily="34" charset="0"/>
              </a:rPr>
              <a:t>generated</a:t>
            </a:r>
          </a:p>
          <a:p>
            <a:pPr marL="342900" indent="-342900">
              <a:buFont typeface="+mj-lt"/>
              <a:buAutoNum type="arabicPeriod"/>
            </a:pPr>
            <a:r>
              <a:rPr lang="en-US" sz="1600" dirty="0" smtClean="0">
                <a:latin typeface="Century Gothic" panose="020B0502020202020204" pitchFamily="34" charset="0"/>
              </a:rPr>
              <a:t>Candidate rules were surveyed internally among the Committee’s three Task Teams</a:t>
            </a:r>
          </a:p>
          <a:p>
            <a:pPr marL="342900" indent="-342900">
              <a:buFont typeface="+mj-lt"/>
              <a:buAutoNum type="arabicPeriod"/>
            </a:pPr>
            <a:r>
              <a:rPr lang="en-US" sz="1600" dirty="0" smtClean="0">
                <a:latin typeface="Century Gothic" panose="020B0502020202020204" pitchFamily="34" charset="0"/>
              </a:rPr>
              <a:t>Results from the three teams were consolidated to arrive at “Ten Simple Rules” </a:t>
            </a:r>
            <a:endParaRPr lang="en-US" sz="1600" dirty="0">
              <a:latin typeface="Century Gothic" panose="020B0502020202020204" pitchFamily="34" charset="0"/>
            </a:endParaRPr>
          </a:p>
        </p:txBody>
      </p:sp>
      <p:sp>
        <p:nvSpPr>
          <p:cNvPr id="8" name="Rectangle 7"/>
          <p:cNvSpPr/>
          <p:nvPr/>
        </p:nvSpPr>
        <p:spPr>
          <a:xfrm>
            <a:off x="152401" y="6504801"/>
            <a:ext cx="8686799" cy="276999"/>
          </a:xfrm>
          <a:prstGeom prst="rect">
            <a:avLst/>
          </a:prstGeom>
        </p:spPr>
        <p:txBody>
          <a:bodyPr wrap="square">
            <a:spAutoFit/>
          </a:bodyPr>
          <a:lstStyle/>
          <a:p>
            <a:r>
              <a:rPr lang="en-US" sz="1200" dirty="0">
                <a:latin typeface="Century Gothic" panose="020B0502020202020204" pitchFamily="34" charset="0"/>
                <a:cs typeface="Times New Roman" panose="02020603050405020304" pitchFamily="18" charset="0"/>
              </a:rPr>
              <a:t>Full details </a:t>
            </a:r>
            <a:r>
              <a:rPr lang="en-US" sz="1200" dirty="0" smtClean="0">
                <a:latin typeface="Century Gothic" panose="020B0502020202020204" pitchFamily="34" charset="0"/>
                <a:cs typeface="Times New Roman" panose="02020603050405020304" pitchFamily="18" charset="0"/>
              </a:rPr>
              <a:t>are available </a:t>
            </a:r>
            <a:r>
              <a:rPr lang="en-US" sz="1200" dirty="0">
                <a:latin typeface="Century Gothic" panose="020B0502020202020204" pitchFamily="34" charset="0"/>
                <a:cs typeface="Times New Roman" panose="02020603050405020304" pitchFamily="18" charset="0"/>
              </a:rPr>
              <a:t>at: </a:t>
            </a:r>
            <a:r>
              <a:rPr lang="en-US" sz="1200" dirty="0">
                <a:latin typeface="Century Gothic" panose="020B0502020202020204" pitchFamily="34" charset="0"/>
                <a:cs typeface="Times New Roman" panose="02020603050405020304" pitchFamily="18" charset="0"/>
                <a:hlinkClick r:id="rId3"/>
              </a:rPr>
              <a:t>http://</a:t>
            </a:r>
            <a:r>
              <a:rPr lang="en-US" sz="1200" dirty="0" smtClean="0">
                <a:latin typeface="Century Gothic" panose="020B0502020202020204" pitchFamily="34" charset="0"/>
                <a:cs typeface="Times New Roman" panose="02020603050405020304" pitchFamily="18" charset="0"/>
                <a:hlinkClick r:id="rId3"/>
              </a:rPr>
              <a:t>wiki.simtk.org/cpms/Ten_Simple_Rules_of_Credible_Practice/Summary_of_Results</a:t>
            </a:r>
            <a:r>
              <a:rPr lang="en-US" sz="1200" dirty="0" smtClean="0">
                <a:latin typeface="Century Gothic" panose="020B0502020202020204" pitchFamily="34" charset="0"/>
                <a:cs typeface="Times New Roman" panose="02020603050405020304" pitchFamily="18" charset="0"/>
              </a:rPr>
              <a:t> </a:t>
            </a:r>
            <a:endParaRPr lang="en-US" sz="1200" dirty="0">
              <a:latin typeface="Century Gothic" panose="020B0502020202020204" pitchFamily="34" charset="0"/>
              <a:cs typeface="Times New Roman" panose="02020603050405020304" pitchFamily="18" charset="0"/>
            </a:endParaRPr>
          </a:p>
        </p:txBody>
      </p:sp>
      <p:graphicFrame>
        <p:nvGraphicFramePr>
          <p:cNvPr id="13" name="Table 12"/>
          <p:cNvGraphicFramePr>
            <a:graphicFrameLocks noGrp="1"/>
          </p:cNvGraphicFramePr>
          <p:nvPr>
            <p:extLst>
              <p:ext uri="{D42A27DB-BD31-4B8C-83A1-F6EECF244321}">
                <p14:modId xmlns="" xmlns:p14="http://schemas.microsoft.com/office/powerpoint/2010/main" val="3078945726"/>
              </p:ext>
            </p:extLst>
          </p:nvPr>
        </p:nvGraphicFramePr>
        <p:xfrm>
          <a:off x="152401" y="1981200"/>
          <a:ext cx="8839199" cy="4480560"/>
        </p:xfrm>
        <a:graphic>
          <a:graphicData uri="http://schemas.openxmlformats.org/drawingml/2006/table">
            <a:tbl>
              <a:tblPr firstRow="1" bandRow="1">
                <a:tableStyleId>{616DA210-FB5B-4158-B5E0-FEB733F419BA}</a:tableStyleId>
              </a:tblPr>
              <a:tblGrid>
                <a:gridCol w="2670312"/>
                <a:gridCol w="2773017"/>
                <a:gridCol w="3395870"/>
              </a:tblGrid>
              <a:tr h="218440">
                <a:tc gridSpan="3">
                  <a:txBody>
                    <a:bodyPr/>
                    <a:lstStyle/>
                    <a:p>
                      <a:pPr algn="ctr"/>
                      <a:r>
                        <a:rPr lang="en-US" dirty="0" smtClean="0">
                          <a:solidFill>
                            <a:schemeClr val="bg1"/>
                          </a:solidFill>
                          <a:latin typeface="Century Gothic" panose="020B0502020202020204" pitchFamily="34" charset="0"/>
                        </a:rPr>
                        <a:t>26 Candidate Rules of Credible Practice</a:t>
                      </a:r>
                      <a:endParaRPr lang="en-US" dirty="0">
                        <a:solidFill>
                          <a:schemeClr val="bg1"/>
                        </a:solidFill>
                        <a:latin typeface="Century Gothic" panose="020B0502020202020204" pitchFamily="34" charset="0"/>
                      </a:endParaRPr>
                    </a:p>
                  </a:txBody>
                  <a:tcPr marL="45720" marR="45720">
                    <a:solidFill>
                      <a:schemeClr val="tx1"/>
                    </a:solidFill>
                  </a:tcPr>
                </a:tc>
                <a:tc hMerge="1">
                  <a:txBody>
                    <a:bodyPr/>
                    <a:lstStyle/>
                    <a:p>
                      <a:endParaRPr lang="en-US" dirty="0"/>
                    </a:p>
                  </a:txBody>
                  <a:tcPr/>
                </a:tc>
                <a:tc hMerge="1">
                  <a:txBody>
                    <a:bodyPr/>
                    <a:lstStyle/>
                    <a:p>
                      <a:endParaRPr lang="en-US" dirty="0"/>
                    </a:p>
                  </a:txBody>
                  <a:tcPr/>
                </a:tc>
              </a:tr>
              <a:tr h="218440">
                <a:tc>
                  <a:txBody>
                    <a:bodyPr/>
                    <a:lstStyle/>
                    <a:p>
                      <a:r>
                        <a:rPr lang="en-US" sz="1200" dirty="0" smtClean="0">
                          <a:latin typeface="Century Gothic" panose="020B0502020202020204" pitchFamily="34" charset="0"/>
                        </a:rPr>
                        <a:t>Use version control</a:t>
                      </a:r>
                      <a:endParaRPr lang="en-US" sz="1200" dirty="0">
                        <a:latin typeface="Century Gothic" panose="020B0502020202020204" pitchFamily="34" charset="0"/>
                      </a:endParaRPr>
                    </a:p>
                  </a:txBody>
                  <a:tcPr marL="45720" marR="4572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Century Gothic" panose="020B0502020202020204" pitchFamily="34" charset="0"/>
                        </a:rPr>
                        <a:t>Follow discipline-specific guidelines</a:t>
                      </a:r>
                    </a:p>
                  </a:txBody>
                  <a:tcPr marL="45720" marR="45720" anchor="ctr"/>
                </a:tc>
                <a:tc>
                  <a:txBody>
                    <a:bodyPr/>
                    <a:lstStyle/>
                    <a:p>
                      <a:r>
                        <a:rPr lang="en-US" sz="1200" dirty="0" smtClean="0">
                          <a:latin typeface="Century Gothic" panose="020B0502020202020204" pitchFamily="34" charset="0"/>
                        </a:rPr>
                        <a:t>Define the context the model is intended to be used for</a:t>
                      </a:r>
                      <a:endParaRPr lang="en-US" sz="1200" dirty="0">
                        <a:latin typeface="Century Gothic" panose="020B0502020202020204" pitchFamily="34" charset="0"/>
                      </a:endParaRPr>
                    </a:p>
                  </a:txBody>
                  <a:tcPr marL="45720" marR="45720" anchor="ctr"/>
                </a:tc>
              </a:tr>
              <a:tr h="218440">
                <a:tc>
                  <a:txBody>
                    <a:bodyPr/>
                    <a:lstStyle/>
                    <a:p>
                      <a:r>
                        <a:rPr lang="en-US" sz="1200" dirty="0" smtClean="0">
                          <a:latin typeface="Century Gothic" panose="020B0502020202020204" pitchFamily="34" charset="0"/>
                        </a:rPr>
                        <a:t>Use credible solvers</a:t>
                      </a:r>
                      <a:endParaRPr lang="en-US" sz="1200" dirty="0">
                        <a:latin typeface="Century Gothic" panose="020B0502020202020204" pitchFamily="34" charset="0"/>
                      </a:endParaRPr>
                    </a:p>
                  </a:txBody>
                  <a:tcPr marL="45720" marR="45720" anchor="ctr"/>
                </a:tc>
                <a:tc>
                  <a:txBody>
                    <a:bodyPr/>
                    <a:lstStyle/>
                    <a:p>
                      <a:r>
                        <a:rPr lang="en-US" sz="1200" dirty="0" smtClean="0">
                          <a:latin typeface="Century Gothic" panose="020B0502020202020204" pitchFamily="34" charset="0"/>
                        </a:rPr>
                        <a:t>Attempt verification within context</a:t>
                      </a:r>
                      <a:endParaRPr lang="en-US" sz="1200" dirty="0">
                        <a:latin typeface="Century Gothic" panose="020B0502020202020204" pitchFamily="34" charset="0"/>
                      </a:endParaRPr>
                    </a:p>
                  </a:txBody>
                  <a:tcPr marL="45720" marR="45720" anchor="ctr"/>
                </a:tc>
                <a:tc>
                  <a:txBody>
                    <a:bodyPr/>
                    <a:lstStyle/>
                    <a:p>
                      <a:r>
                        <a:rPr lang="en-US" sz="1200" dirty="0" smtClean="0">
                          <a:latin typeface="Century Gothic" panose="020B0502020202020204" pitchFamily="34" charset="0"/>
                        </a:rPr>
                        <a:t>Perform appropriate level of sensitivity analysis within context of use</a:t>
                      </a:r>
                      <a:endParaRPr lang="en-US" sz="1200" dirty="0">
                        <a:latin typeface="Century Gothic" panose="020B0502020202020204" pitchFamily="34" charset="0"/>
                      </a:endParaRPr>
                    </a:p>
                  </a:txBody>
                  <a:tcPr marL="45720" marR="45720" anchor="ctr"/>
                </a:tc>
              </a:tr>
              <a:tr h="218440">
                <a:tc>
                  <a:txBody>
                    <a:bodyPr/>
                    <a:lstStyle/>
                    <a:p>
                      <a:r>
                        <a:rPr lang="en-US" sz="1200" dirty="0" smtClean="0">
                          <a:latin typeface="Century Gothic" panose="020B0502020202020204" pitchFamily="34" charset="0"/>
                        </a:rPr>
                        <a:t>Explicitly list your limitations</a:t>
                      </a:r>
                      <a:endParaRPr lang="en-US" sz="1200" dirty="0">
                        <a:latin typeface="Century Gothic" panose="020B0502020202020204" pitchFamily="34" charset="0"/>
                      </a:endParaRPr>
                    </a:p>
                  </a:txBody>
                  <a:tcPr marL="45720" marR="45720" anchor="ctr"/>
                </a:tc>
                <a:tc>
                  <a:txBody>
                    <a:bodyPr/>
                    <a:lstStyle/>
                    <a:p>
                      <a:r>
                        <a:rPr lang="en-US" sz="1200" dirty="0" smtClean="0">
                          <a:latin typeface="Century Gothic" panose="020B0502020202020204" pitchFamily="34" charset="0"/>
                        </a:rPr>
                        <a:t>Attempt uncertainty (error) estimation</a:t>
                      </a:r>
                      <a:endParaRPr lang="en-US" sz="1200" dirty="0">
                        <a:latin typeface="Century Gothic" panose="020B0502020202020204" pitchFamily="34" charset="0"/>
                      </a:endParaRPr>
                    </a:p>
                  </a:txBody>
                  <a:tcPr marL="45720" marR="45720" anchor="ctr"/>
                </a:tc>
                <a:tc>
                  <a:txBody>
                    <a:bodyPr/>
                    <a:lstStyle/>
                    <a:p>
                      <a:r>
                        <a:rPr lang="en-US" sz="1200" dirty="0" smtClean="0">
                          <a:latin typeface="Century Gothic" panose="020B0502020202020204" pitchFamily="34" charset="0"/>
                        </a:rPr>
                        <a:t>Use consistent terminology or define your terminology</a:t>
                      </a:r>
                      <a:endParaRPr lang="en-US" sz="1200" dirty="0">
                        <a:latin typeface="Century Gothic" panose="020B0502020202020204" pitchFamily="34" charset="0"/>
                      </a:endParaRPr>
                    </a:p>
                  </a:txBody>
                  <a:tcPr marL="45720" marR="45720" anchor="ctr"/>
                </a:tc>
              </a:tr>
              <a:tr h="218440">
                <a:tc>
                  <a:txBody>
                    <a:bodyPr/>
                    <a:lstStyle/>
                    <a:p>
                      <a:r>
                        <a:rPr lang="en-US" sz="1200" dirty="0" smtClean="0">
                          <a:latin typeface="Century Gothic" panose="020B0502020202020204" pitchFamily="34" charset="0"/>
                        </a:rPr>
                        <a:t>Report appropriately</a:t>
                      </a:r>
                      <a:endParaRPr lang="en-US" sz="1200" dirty="0">
                        <a:latin typeface="Century Gothic" panose="020B0502020202020204" pitchFamily="34" charset="0"/>
                      </a:endParaRPr>
                    </a:p>
                  </a:txBody>
                  <a:tcPr marL="45720" marR="45720" anchor="ctr"/>
                </a:tc>
                <a:tc>
                  <a:txBody>
                    <a:bodyPr/>
                    <a:lstStyle/>
                    <a:p>
                      <a:r>
                        <a:rPr lang="en-US" sz="1200" dirty="0" smtClean="0">
                          <a:latin typeface="Century Gothic" panose="020B0502020202020204" pitchFamily="34" charset="0"/>
                        </a:rPr>
                        <a:t>Make sure your results are reproducible</a:t>
                      </a:r>
                      <a:endParaRPr lang="en-US" sz="1200" dirty="0">
                        <a:latin typeface="Century Gothic" panose="020B0502020202020204" pitchFamily="34" charset="0"/>
                      </a:endParaRPr>
                    </a:p>
                  </a:txBody>
                  <a:tcPr marL="45720" marR="45720" anchor="ctr"/>
                </a:tc>
                <a:tc>
                  <a:txBody>
                    <a:bodyPr/>
                    <a:lstStyle/>
                    <a:p>
                      <a:r>
                        <a:rPr lang="en-US" sz="1200" dirty="0" smtClean="0">
                          <a:latin typeface="Century Gothic" panose="020B0502020202020204" pitchFamily="34" charset="0"/>
                        </a:rPr>
                        <a:t>Get it reviewed by independent users/ developers/members</a:t>
                      </a:r>
                      <a:endParaRPr lang="en-US" sz="1200" dirty="0">
                        <a:latin typeface="Century Gothic" panose="020B0502020202020204" pitchFamily="34" charset="0"/>
                      </a:endParaRPr>
                    </a:p>
                  </a:txBody>
                  <a:tcPr marL="45720" marR="45720" anchor="ctr"/>
                </a:tc>
              </a:tr>
              <a:tr h="218440">
                <a:tc>
                  <a:txBody>
                    <a:bodyPr/>
                    <a:lstStyle/>
                    <a:p>
                      <a:r>
                        <a:rPr lang="en-US" sz="1200" dirty="0" smtClean="0">
                          <a:latin typeface="Century Gothic" panose="020B0502020202020204" pitchFamily="34" charset="0"/>
                        </a:rPr>
                        <a:t>Document your code</a:t>
                      </a:r>
                      <a:endParaRPr lang="en-US" sz="1200" dirty="0">
                        <a:latin typeface="Century Gothic" panose="020B0502020202020204" pitchFamily="34" charset="0"/>
                      </a:endParaRPr>
                    </a:p>
                  </a:txBody>
                  <a:tcPr marL="45720" marR="45720" anchor="ctr"/>
                </a:tc>
                <a:tc>
                  <a:txBody>
                    <a:bodyPr/>
                    <a:lstStyle/>
                    <a:p>
                      <a:r>
                        <a:rPr lang="en-US" sz="1200" dirty="0" smtClean="0">
                          <a:latin typeface="Century Gothic" panose="020B0502020202020204" pitchFamily="34" charset="0"/>
                        </a:rPr>
                        <a:t>Define your evaluation metrics in advance</a:t>
                      </a:r>
                      <a:endParaRPr lang="en-US" sz="1200" dirty="0">
                        <a:latin typeface="Century Gothic" panose="020B0502020202020204" pitchFamily="34" charset="0"/>
                      </a:endParaRPr>
                    </a:p>
                  </a:txBody>
                  <a:tcPr marL="45720" marR="45720" anchor="ctr"/>
                </a:tc>
                <a:tc>
                  <a:txBody>
                    <a:bodyPr/>
                    <a:lstStyle/>
                    <a:p>
                      <a:r>
                        <a:rPr lang="en-US" sz="1200" dirty="0" smtClean="0">
                          <a:latin typeface="Century Gothic" panose="020B0502020202020204" pitchFamily="34" charset="0"/>
                        </a:rPr>
                        <a:t>Provide user instructions whenever possible and applicable</a:t>
                      </a:r>
                      <a:endParaRPr lang="en-US" sz="1200" dirty="0">
                        <a:latin typeface="Century Gothic" panose="020B0502020202020204" pitchFamily="34" charset="0"/>
                      </a:endParaRPr>
                    </a:p>
                  </a:txBody>
                  <a:tcPr marL="45720" marR="45720" anchor="ctr"/>
                </a:tc>
              </a:tr>
              <a:tr h="218440">
                <a:tc>
                  <a:txBody>
                    <a:bodyPr/>
                    <a:lstStyle/>
                    <a:p>
                      <a:r>
                        <a:rPr lang="en-US" sz="1200" dirty="0" smtClean="0">
                          <a:latin typeface="Century Gothic" panose="020B0502020202020204" pitchFamily="34" charset="0"/>
                        </a:rPr>
                        <a:t>Provide examples of use</a:t>
                      </a:r>
                      <a:endParaRPr lang="en-US" sz="1200" dirty="0">
                        <a:latin typeface="Century Gothic" panose="020B0502020202020204" pitchFamily="34" charset="0"/>
                      </a:endParaRPr>
                    </a:p>
                  </a:txBody>
                  <a:tcPr marL="45720" marR="45720" anchor="ctr"/>
                </a:tc>
                <a:tc>
                  <a:txBody>
                    <a:bodyPr/>
                    <a:lstStyle/>
                    <a:p>
                      <a:r>
                        <a:rPr lang="en-US" sz="1200" dirty="0" smtClean="0">
                          <a:latin typeface="Century Gothic" panose="020B0502020202020204" pitchFamily="34" charset="0"/>
                        </a:rPr>
                        <a:t>Conform to discipline-specific standards</a:t>
                      </a:r>
                      <a:endParaRPr lang="en-US" sz="1200" dirty="0">
                        <a:latin typeface="Century Gothic" panose="020B0502020202020204" pitchFamily="34" charset="0"/>
                      </a:endParaRPr>
                    </a:p>
                  </a:txBody>
                  <a:tcPr marL="45720" marR="45720" anchor="ctr"/>
                </a:tc>
                <a:tc>
                  <a:txBody>
                    <a:bodyPr/>
                    <a:lstStyle/>
                    <a:p>
                      <a:r>
                        <a:rPr lang="en-US" sz="1200" dirty="0" smtClean="0">
                          <a:latin typeface="Century Gothic" panose="020B0502020202020204" pitchFamily="34" charset="0"/>
                        </a:rPr>
                        <a:t>Use traceable data that can be traced back to the origin</a:t>
                      </a:r>
                      <a:endParaRPr lang="en-US" sz="1200" dirty="0">
                        <a:latin typeface="Century Gothic" panose="020B0502020202020204" pitchFamily="34" charset="0"/>
                      </a:endParaRPr>
                    </a:p>
                  </a:txBody>
                  <a:tcPr marL="45720" marR="45720" anchor="ctr"/>
                </a:tc>
              </a:tr>
              <a:tr h="218440">
                <a:tc>
                  <a:txBody>
                    <a:bodyPr/>
                    <a:lstStyle/>
                    <a:p>
                      <a:r>
                        <a:rPr lang="en-US" sz="1200" dirty="0" smtClean="0">
                          <a:latin typeface="Century Gothic" panose="020B0502020202020204" pitchFamily="34" charset="0"/>
                        </a:rPr>
                        <a:t>Practice what you preach</a:t>
                      </a:r>
                      <a:endParaRPr lang="en-US" sz="1200" dirty="0">
                        <a:latin typeface="Century Gothic" panose="020B0502020202020204" pitchFamily="34" charset="0"/>
                      </a:endParaRPr>
                    </a:p>
                  </a:txBody>
                  <a:tcPr marL="45720" marR="45720" anchor="ctr"/>
                </a:tc>
                <a:tc>
                  <a:txBody>
                    <a:bodyPr/>
                    <a:lstStyle/>
                    <a:p>
                      <a:r>
                        <a:rPr lang="en-US" sz="1200" dirty="0" smtClean="0">
                          <a:latin typeface="Century Gothic" panose="020B0502020202020204" pitchFamily="34" charset="0"/>
                        </a:rPr>
                        <a:t>Be a discipline-independent/</a:t>
                      </a:r>
                    </a:p>
                    <a:p>
                      <a:r>
                        <a:rPr lang="en-US" sz="1200" dirty="0" smtClean="0">
                          <a:latin typeface="Century Gothic" panose="020B0502020202020204" pitchFamily="34" charset="0"/>
                        </a:rPr>
                        <a:t>specific example</a:t>
                      </a:r>
                      <a:endParaRPr lang="en-US" sz="1200" dirty="0">
                        <a:latin typeface="Century Gothic" panose="020B0502020202020204" pitchFamily="34" charset="0"/>
                      </a:endParaRPr>
                    </a:p>
                  </a:txBody>
                  <a:tcPr marL="45720" marR="45720" anchor="ctr"/>
                </a:tc>
                <a:tc>
                  <a:txBody>
                    <a:bodyPr/>
                    <a:lstStyle/>
                    <a:p>
                      <a:r>
                        <a:rPr lang="en-US" sz="1200" dirty="0" smtClean="0">
                          <a:latin typeface="Century Gothic" panose="020B0502020202020204" pitchFamily="34" charset="0"/>
                        </a:rPr>
                        <a:t>Disseminate whenever possible </a:t>
                      </a:r>
                    </a:p>
                    <a:p>
                      <a:r>
                        <a:rPr lang="en-US" sz="1200" dirty="0" smtClean="0">
                          <a:latin typeface="Century Gothic" panose="020B0502020202020204" pitchFamily="34" charset="0"/>
                        </a:rPr>
                        <a:t>(source code, test suite, data, </a:t>
                      </a:r>
                      <a:r>
                        <a:rPr lang="en-US" sz="1200" dirty="0" err="1" smtClean="0">
                          <a:latin typeface="Century Gothic" panose="020B0502020202020204" pitchFamily="34" charset="0"/>
                        </a:rPr>
                        <a:t>etc</a:t>
                      </a:r>
                      <a:r>
                        <a:rPr lang="en-US" sz="1200" dirty="0" smtClean="0">
                          <a:latin typeface="Century Gothic" panose="020B0502020202020204" pitchFamily="34" charset="0"/>
                        </a:rPr>
                        <a:t>)</a:t>
                      </a:r>
                      <a:endParaRPr lang="en-US" sz="1200" dirty="0">
                        <a:latin typeface="Century Gothic" panose="020B0502020202020204" pitchFamily="34" charset="0"/>
                      </a:endParaRPr>
                    </a:p>
                  </a:txBody>
                  <a:tcPr marL="45720" marR="45720" anchor="ctr"/>
                </a:tc>
              </a:tr>
              <a:tr h="218440">
                <a:tc>
                  <a:txBody>
                    <a:bodyPr/>
                    <a:lstStyle/>
                    <a:p>
                      <a:r>
                        <a:rPr lang="en-US" sz="1200" dirty="0" smtClean="0">
                          <a:latin typeface="Century Gothic" panose="020B0502020202020204" pitchFamily="34" charset="0"/>
                        </a:rPr>
                        <a:t>Develop with the end user in mind</a:t>
                      </a:r>
                      <a:endParaRPr lang="en-US" sz="1200" dirty="0">
                        <a:latin typeface="Century Gothic" panose="020B0502020202020204" pitchFamily="34" charset="0"/>
                      </a:endParaRPr>
                    </a:p>
                  </a:txBody>
                  <a:tcPr marL="45720" marR="45720" anchor="ctr"/>
                </a:tc>
                <a:tc>
                  <a:txBody>
                    <a:bodyPr/>
                    <a:lstStyle/>
                    <a:p>
                      <a:r>
                        <a:rPr lang="en-US" sz="1200" dirty="0" smtClean="0">
                          <a:latin typeface="Century Gothic" panose="020B0502020202020204" pitchFamily="34" charset="0"/>
                        </a:rPr>
                        <a:t>Learn from discipline-independent examples</a:t>
                      </a:r>
                      <a:endParaRPr lang="en-US" sz="1200" dirty="0">
                        <a:latin typeface="Century Gothic" panose="020B0502020202020204" pitchFamily="34" charset="0"/>
                      </a:endParaRPr>
                    </a:p>
                  </a:txBody>
                  <a:tcPr marL="45720" marR="45720" anchor="ctr"/>
                </a:tc>
                <a:tc>
                  <a:txBody>
                    <a:bodyPr/>
                    <a:lstStyle/>
                    <a:p>
                      <a:r>
                        <a:rPr lang="en-US" sz="1200" dirty="0" smtClean="0">
                          <a:latin typeface="Century Gothic" panose="020B0502020202020204" pitchFamily="34" charset="0"/>
                        </a:rPr>
                        <a:t>Use competition of multiple implementations to check and balance each other</a:t>
                      </a:r>
                      <a:endParaRPr lang="en-US" sz="1200" dirty="0">
                        <a:latin typeface="Century Gothic" panose="020B0502020202020204" pitchFamily="34" charset="0"/>
                      </a:endParaRPr>
                    </a:p>
                  </a:txBody>
                  <a:tcPr marL="45720" marR="45720" anchor="ctr"/>
                </a:tc>
              </a:tr>
              <a:tr h="218440">
                <a:tc>
                  <a:txBody>
                    <a:bodyPr/>
                    <a:lstStyle/>
                    <a:p>
                      <a:r>
                        <a:rPr lang="en-US" sz="1200" dirty="0" smtClean="0">
                          <a:latin typeface="Century Gothic" panose="020B0502020202020204" pitchFamily="34" charset="0"/>
                        </a:rPr>
                        <a:t>Attempt validation within context</a:t>
                      </a:r>
                    </a:p>
                  </a:txBody>
                  <a:tcPr marL="45720" marR="45720" anchor="ctr"/>
                </a:tc>
                <a:tc>
                  <a:txBody>
                    <a:bodyPr/>
                    <a:lstStyle/>
                    <a:p>
                      <a:r>
                        <a:rPr lang="en-US" sz="1200" dirty="0" smtClean="0">
                          <a:latin typeface="Century Gothic" panose="020B0502020202020204" pitchFamily="34" charset="0"/>
                        </a:rPr>
                        <a:t>Use appropriate data </a:t>
                      </a:r>
                    </a:p>
                    <a:p>
                      <a:r>
                        <a:rPr lang="en-US" sz="1200" dirty="0" smtClean="0">
                          <a:latin typeface="Century Gothic" panose="020B0502020202020204" pitchFamily="34" charset="0"/>
                        </a:rPr>
                        <a:t>(input, validation, verification)</a:t>
                      </a:r>
                      <a:endParaRPr lang="en-US" sz="1200" dirty="0">
                        <a:latin typeface="Century Gothic" panose="020B0502020202020204" pitchFamily="34" charset="0"/>
                      </a:endParaRPr>
                    </a:p>
                  </a:txBody>
                  <a:tcPr marL="45720" marR="45720" anchor="ctr"/>
                </a:tc>
                <a:tc>
                  <a:txBody>
                    <a:bodyPr/>
                    <a:lstStyle/>
                    <a:p>
                      <a:endParaRPr lang="en-US" sz="1200" dirty="0">
                        <a:latin typeface="Century Gothic" panose="020B0502020202020204" pitchFamily="34" charset="0"/>
                      </a:endParaRPr>
                    </a:p>
                  </a:txBody>
                  <a:tcPr marL="45720" marR="45720" anchor="ctr">
                    <a:solidFill>
                      <a:schemeClr val="tx1"/>
                    </a:solidFill>
                  </a:tcPr>
                </a:tc>
              </a:tr>
            </a:tbl>
          </a:graphicData>
        </a:graphic>
      </p:graphicFrame>
    </p:spTree>
    <p:extLst>
      <p:ext uri="{BB962C8B-B14F-4D97-AF65-F5344CB8AC3E}">
        <p14:creationId xmlns="" xmlns:p14="http://schemas.microsoft.com/office/powerpoint/2010/main" val="40774558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fmd_2015.png"/>
          <p:cNvPicPr>
            <a:picLocks noGrp="1" noChangeAspect="1"/>
          </p:cNvPicPr>
          <p:nvPr>
            <p:ph idx="1"/>
          </p:nvPr>
        </p:nvPicPr>
        <p:blipFill>
          <a:blip r:embed="rId3" cstate="print"/>
          <a:srcRect l="1082" t="14505" r="1125" b="7575"/>
          <a:stretch>
            <a:fillRect/>
          </a:stretch>
        </p:blipFill>
        <p:spPr>
          <a:xfrm>
            <a:off x="914400" y="762000"/>
            <a:ext cx="7555153" cy="6019800"/>
          </a:xfrm>
        </p:spPr>
      </p:pic>
      <p:sp>
        <p:nvSpPr>
          <p:cNvPr id="4" name="Slide Number Placeholder 3"/>
          <p:cNvSpPr>
            <a:spLocks noGrp="1"/>
          </p:cNvSpPr>
          <p:nvPr>
            <p:ph type="sldNum" sz="quarter" idx="12"/>
          </p:nvPr>
        </p:nvSpPr>
        <p:spPr/>
        <p:txBody>
          <a:bodyPr/>
          <a:lstStyle/>
          <a:p>
            <a:fld id="{88FCE147-5BD1-4085-8955-F9248228F1AD}" type="slidenum">
              <a:rPr lang="en-US" smtClean="0"/>
              <a:pPr/>
              <a:t>13</a:t>
            </a:fld>
            <a:endParaRPr lang="en-US"/>
          </a:p>
        </p:txBody>
      </p:sp>
      <p:sp>
        <p:nvSpPr>
          <p:cNvPr id="6" name="Title 1"/>
          <p:cNvSpPr>
            <a:spLocks noGrp="1"/>
          </p:cNvSpPr>
          <p:nvPr>
            <p:ph type="title"/>
          </p:nvPr>
        </p:nvSpPr>
        <p:spPr>
          <a:xfrm>
            <a:off x="79756" y="76200"/>
            <a:ext cx="8988044" cy="533400"/>
          </a:xfrm>
        </p:spPr>
        <p:txBody>
          <a:bodyPr/>
          <a:lstStyle/>
          <a:p>
            <a:r>
              <a:rPr lang="en-US" sz="2800" dirty="0" smtClean="0"/>
              <a:t>Committee’s Perspective on TSR of Credible Practice</a:t>
            </a:r>
            <a:endParaRPr lang="en-US" sz="2800" dirty="0"/>
          </a:p>
        </p:txBody>
      </p:sp>
      <p:pic>
        <p:nvPicPr>
          <p:cNvPr id="5" name="Content Placeholder 6" descr="fmd_2015.png"/>
          <p:cNvPicPr>
            <a:picLocks noChangeAspect="1"/>
          </p:cNvPicPr>
          <p:nvPr/>
        </p:nvPicPr>
        <p:blipFill rotWithShape="1">
          <a:blip r:embed="rId3" cstate="print"/>
          <a:srcRect l="34618" t="57904" r="33820" b="7575"/>
          <a:stretch/>
        </p:blipFill>
        <p:spPr>
          <a:xfrm>
            <a:off x="3505201" y="4114800"/>
            <a:ext cx="2438400" cy="2667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5"/>
                                        </p:tgtEl>
                                      </p:cBhvr>
                                      <p:by x="150000" y="150000"/>
                                    </p:animScale>
                                  </p:childTnLst>
                                </p:cTn>
                              </p:par>
                              <p:par>
                                <p:cTn id="7" presetID="64" presetClass="path" presetSubtype="0" accel="50000" decel="50000" fill="hold" nodeType="withEffect">
                                  <p:stCondLst>
                                    <p:cond delay="0"/>
                                  </p:stCondLst>
                                  <p:childTnLst>
                                    <p:animMotion origin="layout" path="M 0 0 L 0 -0.25 E" pathEditMode="relative" ptsTypes="">
                                      <p:cBhvr>
                                        <p:cTn id="8" dur="2000" fill="hold"/>
                                        <p:tgtEl>
                                          <p:spTgt spid="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Status of the Ten Simple Rules (TSR) Activity</a:t>
            </a:r>
            <a:endParaRPr lang="en-US" dirty="0"/>
          </a:p>
        </p:txBody>
      </p:sp>
      <p:sp>
        <p:nvSpPr>
          <p:cNvPr id="3" name="Content Placeholder 2"/>
          <p:cNvSpPr>
            <a:spLocks noGrp="1"/>
          </p:cNvSpPr>
          <p:nvPr>
            <p:ph idx="1"/>
          </p:nvPr>
        </p:nvSpPr>
        <p:spPr>
          <a:xfrm>
            <a:off x="228600" y="914400"/>
            <a:ext cx="8686800" cy="5486400"/>
          </a:xfrm>
        </p:spPr>
        <p:txBody>
          <a:bodyPr>
            <a:noAutofit/>
          </a:bodyPr>
          <a:lstStyle/>
          <a:p>
            <a:pPr>
              <a:spcAft>
                <a:spcPts val="1200"/>
              </a:spcAft>
            </a:pPr>
            <a:r>
              <a:rPr lang="en-US" sz="2400" dirty="0" smtClean="0"/>
              <a:t>In an effort to draw out globally well-balanced guidelines across the range of disciplines and application interests, a </a:t>
            </a:r>
            <a:r>
              <a:rPr lang="en-US" sz="2400" dirty="0"/>
              <a:t>public survey was launched on August 15th, </a:t>
            </a:r>
            <a:r>
              <a:rPr lang="en-US" sz="2400" dirty="0" smtClean="0"/>
              <a:t>2014 to obtain input from the broader M&amp;S stakeholder community. </a:t>
            </a:r>
          </a:p>
          <a:p>
            <a:pPr>
              <a:spcAft>
                <a:spcPts val="1200"/>
              </a:spcAft>
            </a:pPr>
            <a:r>
              <a:rPr lang="en-US" sz="2400" dirty="0" smtClean="0"/>
              <a:t>The </a:t>
            </a:r>
            <a:r>
              <a:rPr lang="en-US" sz="2400" dirty="0"/>
              <a:t>survey was closed on April </a:t>
            </a:r>
            <a:r>
              <a:rPr lang="en-US" sz="2400" dirty="0" smtClean="0"/>
              <a:t>15, 2015 </a:t>
            </a:r>
            <a:r>
              <a:rPr lang="en-US" sz="2400" dirty="0"/>
              <a:t>and the Data Analysis Team has started to analyze the </a:t>
            </a:r>
            <a:r>
              <a:rPr lang="en-US" sz="2400" dirty="0" smtClean="0"/>
              <a:t>results.</a:t>
            </a:r>
          </a:p>
          <a:p>
            <a:pPr>
              <a:spcAft>
                <a:spcPts val="1200"/>
              </a:spcAft>
            </a:pPr>
            <a:r>
              <a:rPr lang="en-US" sz="2400" dirty="0" smtClean="0"/>
              <a:t>A </a:t>
            </a:r>
            <a:r>
              <a:rPr lang="en-US" sz="2400" dirty="0"/>
              <a:t>forum discussion thread has been initiated: </a:t>
            </a:r>
            <a:r>
              <a:rPr lang="en-US" sz="2400" dirty="0">
                <a:hlinkClick r:id="rId3"/>
              </a:rPr>
              <a:t>https://simtk.org/forums/viewtopic.php?f=848&amp;t=5616&amp;sid=fdcab3f040d5c52b8667a0b0812d2e2b</a:t>
            </a:r>
            <a:r>
              <a:rPr lang="en-US" sz="2400" dirty="0"/>
              <a:t> </a:t>
            </a:r>
          </a:p>
          <a:p>
            <a:pPr>
              <a:spcAft>
                <a:spcPts val="1200"/>
              </a:spcAft>
            </a:pPr>
            <a:r>
              <a:rPr lang="en-US" sz="2400" dirty="0"/>
              <a:t>The raw data is also available at: </a:t>
            </a:r>
            <a:r>
              <a:rPr lang="en-US" sz="2400" dirty="0">
                <a:hlinkClick r:id="rId4"/>
              </a:rPr>
              <a:t>https://simtk.org/websvn/wsvn/cpms/dat/Survey/Complete%20Survey%20Results_Clean_04242015.xlsx</a:t>
            </a:r>
            <a:r>
              <a:rPr lang="en-US" sz="2400" dirty="0"/>
              <a:t> </a:t>
            </a:r>
          </a:p>
        </p:txBody>
      </p:sp>
      <p:sp>
        <p:nvSpPr>
          <p:cNvPr id="4" name="Slide Number Placeholder 3"/>
          <p:cNvSpPr>
            <a:spLocks noGrp="1"/>
          </p:cNvSpPr>
          <p:nvPr>
            <p:ph type="sldNum" sz="quarter" idx="12"/>
          </p:nvPr>
        </p:nvSpPr>
        <p:spPr/>
        <p:txBody>
          <a:bodyPr/>
          <a:lstStyle/>
          <a:p>
            <a:fld id="{88FCE147-5BD1-4085-8955-F9248228F1AD}" type="slidenum">
              <a:rPr lang="en-US" smtClean="0"/>
              <a:pPr/>
              <a:t>14</a:t>
            </a:fld>
            <a:endParaRPr lang="en-US"/>
          </a:p>
        </p:txBody>
      </p:sp>
    </p:spTree>
    <p:extLst>
      <p:ext uri="{BB962C8B-B14F-4D97-AF65-F5344CB8AC3E}">
        <p14:creationId xmlns="" xmlns:p14="http://schemas.microsoft.com/office/powerpoint/2010/main" val="15358731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Publicly Surveyed Proposed Rules</a:t>
            </a:r>
            <a:endParaRPr lang="en-US" dirty="0"/>
          </a:p>
        </p:txBody>
      </p:sp>
      <p:sp>
        <p:nvSpPr>
          <p:cNvPr id="4" name="Slide Number Placeholder 3"/>
          <p:cNvSpPr>
            <a:spLocks noGrp="1"/>
          </p:cNvSpPr>
          <p:nvPr>
            <p:ph type="sldNum" sz="quarter" idx="12"/>
          </p:nvPr>
        </p:nvSpPr>
        <p:spPr/>
        <p:txBody>
          <a:bodyPr/>
          <a:lstStyle/>
          <a:p>
            <a:fld id="{88FCE147-5BD1-4085-8955-F9248228F1AD}" type="slidenum">
              <a:rPr lang="en-US" smtClean="0"/>
              <a:pPr/>
              <a:t>15</a:t>
            </a:fld>
            <a:endParaRPr lang="en-US"/>
          </a:p>
        </p:txBody>
      </p:sp>
      <p:graphicFrame>
        <p:nvGraphicFramePr>
          <p:cNvPr id="7" name="Table 6"/>
          <p:cNvGraphicFramePr>
            <a:graphicFrameLocks noGrp="1"/>
          </p:cNvGraphicFramePr>
          <p:nvPr/>
        </p:nvGraphicFramePr>
        <p:xfrm>
          <a:off x="76200" y="838200"/>
          <a:ext cx="4297680" cy="5464407"/>
        </p:xfrm>
        <a:graphic>
          <a:graphicData uri="http://schemas.openxmlformats.org/drawingml/2006/table">
            <a:tbl>
              <a:tblPr>
                <a:tableStyleId>{5940675A-B579-460E-94D1-54222C63F5DA}</a:tableStyleId>
              </a:tblPr>
              <a:tblGrid>
                <a:gridCol w="259684"/>
                <a:gridCol w="4037996"/>
              </a:tblGrid>
              <a:tr h="153423">
                <a:tc>
                  <a:txBody>
                    <a:bodyPr/>
                    <a:lstStyle/>
                    <a:p>
                      <a:pPr algn="l" fontAlgn="b"/>
                      <a:r>
                        <a:rPr lang="en-US" sz="1400" u="none" strike="noStrike" dirty="0" smtClean="0"/>
                        <a:t>1</a:t>
                      </a:r>
                      <a:endParaRPr lang="en-US" sz="1400" b="0" i="0" u="none" strike="noStrike" dirty="0">
                        <a:solidFill>
                          <a:srgbClr val="000000"/>
                        </a:solidFill>
                        <a:latin typeface="Calibri"/>
                      </a:endParaRPr>
                    </a:p>
                  </a:txBody>
                  <a:tcPr marL="7671" marR="7671" marT="7671" marB="0" anchor="b">
                    <a:solidFill>
                      <a:schemeClr val="bg1"/>
                    </a:solidFill>
                  </a:tcPr>
                </a:tc>
                <a:tc>
                  <a:txBody>
                    <a:bodyPr/>
                    <a:lstStyle/>
                    <a:p>
                      <a:pPr algn="l" fontAlgn="b"/>
                      <a:r>
                        <a:rPr lang="en-US" sz="1400" u="none" strike="noStrike" dirty="0"/>
                        <a:t>Engage potential end-user base.</a:t>
                      </a:r>
                      <a:endParaRPr lang="en-US" sz="1400" b="0" i="0" u="none" strike="noStrike" dirty="0">
                        <a:solidFill>
                          <a:srgbClr val="000000"/>
                        </a:solidFill>
                        <a:latin typeface="Calibri"/>
                      </a:endParaRPr>
                    </a:p>
                  </a:txBody>
                  <a:tcPr marL="7671" marR="7671" marT="7671" marB="0" anchor="b">
                    <a:solidFill>
                      <a:schemeClr val="bg1"/>
                    </a:solidFill>
                  </a:tcPr>
                </a:tc>
              </a:tr>
              <a:tr h="153423">
                <a:tc>
                  <a:txBody>
                    <a:bodyPr/>
                    <a:lstStyle/>
                    <a:p>
                      <a:pPr algn="l" fontAlgn="b"/>
                      <a:r>
                        <a:rPr lang="en-US" sz="1400" u="none" strike="noStrike" dirty="0" smtClean="0"/>
                        <a:t>2</a:t>
                      </a:r>
                      <a:endParaRPr lang="en-US" sz="1400" b="0" i="0" u="none" strike="noStrike" dirty="0">
                        <a:solidFill>
                          <a:srgbClr val="000000"/>
                        </a:solidFill>
                        <a:latin typeface="Calibri"/>
                      </a:endParaRPr>
                    </a:p>
                  </a:txBody>
                  <a:tcPr marL="7671" marR="7671" marT="7671" marB="0" anchor="b">
                    <a:solidFill>
                      <a:schemeClr val="bg1"/>
                    </a:solidFill>
                  </a:tcPr>
                </a:tc>
                <a:tc>
                  <a:txBody>
                    <a:bodyPr/>
                    <a:lstStyle/>
                    <a:p>
                      <a:pPr algn="l" fontAlgn="b"/>
                      <a:r>
                        <a:rPr lang="en-US" sz="1400" u="none" strike="noStrike"/>
                        <a:t>Make the M&amp;S results reproducible.</a:t>
                      </a:r>
                      <a:endParaRPr lang="en-US" sz="1400" b="0" i="0" u="none" strike="noStrike">
                        <a:solidFill>
                          <a:srgbClr val="000000"/>
                        </a:solidFill>
                        <a:latin typeface="Calibri"/>
                      </a:endParaRPr>
                    </a:p>
                  </a:txBody>
                  <a:tcPr marL="7671" marR="7671" marT="7671" marB="0" anchor="b">
                    <a:solidFill>
                      <a:schemeClr val="bg1"/>
                    </a:solidFill>
                  </a:tcPr>
                </a:tc>
              </a:tr>
              <a:tr h="153423">
                <a:tc>
                  <a:txBody>
                    <a:bodyPr/>
                    <a:lstStyle/>
                    <a:p>
                      <a:pPr algn="l" fontAlgn="b"/>
                      <a:r>
                        <a:rPr lang="en-US" sz="1400" u="none" strike="noStrike" dirty="0" smtClean="0"/>
                        <a:t>3</a:t>
                      </a:r>
                      <a:endParaRPr lang="en-US" sz="1400" b="0" i="0" u="none" strike="noStrike" dirty="0">
                        <a:solidFill>
                          <a:srgbClr val="000000"/>
                        </a:solidFill>
                        <a:latin typeface="Calibri"/>
                      </a:endParaRPr>
                    </a:p>
                  </a:txBody>
                  <a:tcPr marL="7671" marR="7671" marT="7671" marB="0" anchor="b">
                    <a:solidFill>
                      <a:schemeClr val="bg1"/>
                    </a:solidFill>
                  </a:tcPr>
                </a:tc>
                <a:tc>
                  <a:txBody>
                    <a:bodyPr/>
                    <a:lstStyle/>
                    <a:p>
                      <a:pPr algn="l" fontAlgn="b"/>
                      <a:r>
                        <a:rPr lang="en-US" sz="1400" u="none" strike="noStrike"/>
                        <a:t>Develop the M&amp;S with the end-user in mind.</a:t>
                      </a:r>
                      <a:endParaRPr lang="en-US" sz="1400" b="0" i="0" u="none" strike="noStrike">
                        <a:solidFill>
                          <a:srgbClr val="000000"/>
                        </a:solidFill>
                        <a:latin typeface="Calibri"/>
                      </a:endParaRPr>
                    </a:p>
                  </a:txBody>
                  <a:tcPr marL="7671" marR="7671" marT="7671" marB="0" anchor="b">
                    <a:solidFill>
                      <a:schemeClr val="bg1"/>
                    </a:solidFill>
                  </a:tcPr>
                </a:tc>
              </a:tr>
              <a:tr h="153423">
                <a:tc>
                  <a:txBody>
                    <a:bodyPr/>
                    <a:lstStyle/>
                    <a:p>
                      <a:pPr algn="l" fontAlgn="b"/>
                      <a:r>
                        <a:rPr lang="en-US" sz="1400" u="none" strike="noStrike" dirty="0" smtClean="0"/>
                        <a:t>4</a:t>
                      </a:r>
                      <a:endParaRPr lang="en-US" sz="1400" b="0" i="0" u="none" strike="noStrike" dirty="0">
                        <a:solidFill>
                          <a:srgbClr val="000000"/>
                        </a:solidFill>
                        <a:latin typeface="Calibri"/>
                      </a:endParaRPr>
                    </a:p>
                  </a:txBody>
                  <a:tcPr marL="7671" marR="7671" marT="7671" marB="0" anchor="b">
                    <a:solidFill>
                      <a:schemeClr val="bg1"/>
                    </a:solidFill>
                  </a:tcPr>
                </a:tc>
                <a:tc>
                  <a:txBody>
                    <a:bodyPr/>
                    <a:lstStyle/>
                    <a:p>
                      <a:pPr algn="l" fontAlgn="b"/>
                      <a:r>
                        <a:rPr lang="en-US" sz="1400" u="none" strike="noStrike" dirty="0"/>
                        <a:t>Use appropriate data, e.g., for input, validation, verification.</a:t>
                      </a:r>
                      <a:endParaRPr lang="en-US" sz="1400" b="0" i="0" u="none" strike="noStrike" dirty="0">
                        <a:solidFill>
                          <a:srgbClr val="000000"/>
                        </a:solidFill>
                        <a:latin typeface="Calibri"/>
                      </a:endParaRPr>
                    </a:p>
                  </a:txBody>
                  <a:tcPr marL="7671" marR="7671" marT="7671" marB="0" anchor="b">
                    <a:solidFill>
                      <a:schemeClr val="bg1"/>
                    </a:solidFill>
                  </a:tcPr>
                </a:tc>
              </a:tr>
              <a:tr h="153423">
                <a:tc>
                  <a:txBody>
                    <a:bodyPr/>
                    <a:lstStyle/>
                    <a:p>
                      <a:pPr algn="l" fontAlgn="b"/>
                      <a:r>
                        <a:rPr lang="en-US" sz="1400" u="none" strike="noStrike" dirty="0" smtClean="0"/>
                        <a:t>5</a:t>
                      </a:r>
                      <a:endParaRPr lang="en-US" sz="1400" b="0" i="0" u="none" strike="noStrike" dirty="0">
                        <a:solidFill>
                          <a:srgbClr val="000000"/>
                        </a:solidFill>
                        <a:latin typeface="Calibri"/>
                      </a:endParaRPr>
                    </a:p>
                  </a:txBody>
                  <a:tcPr marL="7671" marR="7671" marT="7671" marB="0" anchor="b">
                    <a:solidFill>
                      <a:schemeClr val="bg1"/>
                    </a:solidFill>
                  </a:tcPr>
                </a:tc>
                <a:tc>
                  <a:txBody>
                    <a:bodyPr/>
                    <a:lstStyle/>
                    <a:p>
                      <a:pPr algn="l" fontAlgn="b"/>
                      <a:r>
                        <a:rPr lang="en-US" sz="1400" u="none" strike="noStrike"/>
                        <a:t>Explicitly identify experimental scenarios that illustrate when, why, and how the M&amp;S is false or not applicable.</a:t>
                      </a:r>
                      <a:endParaRPr lang="en-US" sz="1400" b="0" i="0" u="none" strike="noStrike">
                        <a:solidFill>
                          <a:srgbClr val="000000"/>
                        </a:solidFill>
                        <a:latin typeface="Calibri"/>
                      </a:endParaRPr>
                    </a:p>
                  </a:txBody>
                  <a:tcPr marL="7671" marR="7671" marT="7671" marB="0" anchor="b">
                    <a:solidFill>
                      <a:schemeClr val="bg1"/>
                    </a:solidFill>
                  </a:tcPr>
                </a:tc>
              </a:tr>
              <a:tr h="153423">
                <a:tc>
                  <a:txBody>
                    <a:bodyPr/>
                    <a:lstStyle/>
                    <a:p>
                      <a:pPr algn="l" fontAlgn="b"/>
                      <a:r>
                        <a:rPr lang="en-US" sz="1400" u="none" strike="noStrike" dirty="0" smtClean="0"/>
                        <a:t>6</a:t>
                      </a:r>
                      <a:endParaRPr lang="en-US" sz="1400" b="0" i="0" u="none" strike="noStrike" dirty="0">
                        <a:solidFill>
                          <a:srgbClr val="000000"/>
                        </a:solidFill>
                        <a:latin typeface="Calibri"/>
                      </a:endParaRPr>
                    </a:p>
                  </a:txBody>
                  <a:tcPr marL="7671" marR="7671" marT="7671" marB="0" anchor="b">
                    <a:solidFill>
                      <a:schemeClr val="bg1"/>
                    </a:solidFill>
                  </a:tcPr>
                </a:tc>
                <a:tc>
                  <a:txBody>
                    <a:bodyPr/>
                    <a:lstStyle/>
                    <a:p>
                      <a:pPr algn="l" fontAlgn="b"/>
                      <a:r>
                        <a:rPr lang="en-US" sz="1400" u="none" strike="noStrike" dirty="0"/>
                        <a:t>Use competition of multiple M&amp;S implementation methods to check and balance each other.</a:t>
                      </a:r>
                      <a:endParaRPr lang="en-US" sz="1400" b="0" i="0" u="none" strike="noStrike" dirty="0">
                        <a:solidFill>
                          <a:srgbClr val="000000"/>
                        </a:solidFill>
                        <a:latin typeface="Calibri"/>
                      </a:endParaRPr>
                    </a:p>
                  </a:txBody>
                  <a:tcPr marL="7671" marR="7671" marT="7671" marB="0" anchor="b">
                    <a:solidFill>
                      <a:schemeClr val="bg1"/>
                    </a:solidFill>
                  </a:tcPr>
                </a:tc>
              </a:tr>
              <a:tr h="153423">
                <a:tc>
                  <a:txBody>
                    <a:bodyPr/>
                    <a:lstStyle/>
                    <a:p>
                      <a:pPr algn="l" fontAlgn="b"/>
                      <a:r>
                        <a:rPr lang="en-US" sz="1400" u="none" strike="noStrike" dirty="0" smtClean="0"/>
                        <a:t>7</a:t>
                      </a:r>
                      <a:endParaRPr lang="en-US" sz="1400" b="0" i="0" u="none" strike="noStrike" dirty="0">
                        <a:solidFill>
                          <a:srgbClr val="000000"/>
                        </a:solidFill>
                        <a:latin typeface="Calibri"/>
                      </a:endParaRPr>
                    </a:p>
                  </a:txBody>
                  <a:tcPr marL="7671" marR="7671" marT="7671" marB="0" anchor="b">
                    <a:solidFill>
                      <a:schemeClr val="bg1"/>
                    </a:solidFill>
                  </a:tcPr>
                </a:tc>
                <a:tc>
                  <a:txBody>
                    <a:bodyPr/>
                    <a:lstStyle/>
                    <a:p>
                      <a:pPr algn="l" fontAlgn="b"/>
                      <a:r>
                        <a:rPr lang="en-US" sz="1400" u="none" strike="noStrike"/>
                        <a:t>Document the development and use of M&amp;S appropriately.</a:t>
                      </a:r>
                      <a:endParaRPr lang="en-US" sz="1400" b="0" i="0" u="none" strike="noStrike">
                        <a:solidFill>
                          <a:srgbClr val="000000"/>
                        </a:solidFill>
                        <a:latin typeface="Calibri"/>
                      </a:endParaRPr>
                    </a:p>
                  </a:txBody>
                  <a:tcPr marL="7671" marR="7671" marT="7671" marB="0" anchor="b">
                    <a:solidFill>
                      <a:schemeClr val="bg1"/>
                    </a:solidFill>
                  </a:tcPr>
                </a:tc>
              </a:tr>
              <a:tr h="153423">
                <a:tc>
                  <a:txBody>
                    <a:bodyPr/>
                    <a:lstStyle/>
                    <a:p>
                      <a:pPr algn="l" fontAlgn="b"/>
                      <a:r>
                        <a:rPr lang="en-US" sz="1400" u="none" strike="noStrike" dirty="0" smtClean="0"/>
                        <a:t>9</a:t>
                      </a:r>
                      <a:endParaRPr lang="en-US" sz="1400" b="0" i="0" u="none" strike="noStrike" dirty="0">
                        <a:solidFill>
                          <a:srgbClr val="000000"/>
                        </a:solidFill>
                        <a:latin typeface="Calibri"/>
                      </a:endParaRPr>
                    </a:p>
                  </a:txBody>
                  <a:tcPr marL="7671" marR="7671" marT="7671" marB="0" anchor="b">
                    <a:solidFill>
                      <a:schemeClr val="bg1"/>
                    </a:solidFill>
                  </a:tcPr>
                </a:tc>
                <a:tc>
                  <a:txBody>
                    <a:bodyPr/>
                    <a:lstStyle/>
                    <a:p>
                      <a:pPr algn="l" fontAlgn="b"/>
                      <a:r>
                        <a:rPr lang="en-US" sz="1400" u="none" strike="noStrike"/>
                        <a:t>Use version control, i.e., to track different revisions of the model.</a:t>
                      </a:r>
                      <a:endParaRPr lang="en-US" sz="1400" b="0" i="0" u="none" strike="noStrike">
                        <a:solidFill>
                          <a:srgbClr val="000000"/>
                        </a:solidFill>
                        <a:latin typeface="Calibri"/>
                      </a:endParaRPr>
                    </a:p>
                  </a:txBody>
                  <a:tcPr marL="7671" marR="7671" marT="7671" marB="0" anchor="b">
                    <a:solidFill>
                      <a:schemeClr val="bg1"/>
                    </a:solidFill>
                  </a:tcPr>
                </a:tc>
              </a:tr>
              <a:tr h="153423">
                <a:tc>
                  <a:txBody>
                    <a:bodyPr/>
                    <a:lstStyle/>
                    <a:p>
                      <a:pPr algn="l" fontAlgn="b"/>
                      <a:r>
                        <a:rPr lang="en-US" sz="1400" u="none" strike="noStrike" dirty="0" smtClean="0"/>
                        <a:t>10</a:t>
                      </a:r>
                      <a:endParaRPr lang="en-US" sz="1400" b="0" i="0" u="none" strike="noStrike" dirty="0">
                        <a:solidFill>
                          <a:srgbClr val="000000"/>
                        </a:solidFill>
                        <a:latin typeface="Calibri"/>
                      </a:endParaRPr>
                    </a:p>
                  </a:txBody>
                  <a:tcPr marL="7671" marR="7671" marT="7671" marB="0" anchor="b">
                    <a:solidFill>
                      <a:schemeClr val="bg1"/>
                    </a:solidFill>
                  </a:tcPr>
                </a:tc>
                <a:tc>
                  <a:txBody>
                    <a:bodyPr/>
                    <a:lstStyle/>
                    <a:p>
                      <a:pPr algn="l" fontAlgn="b"/>
                      <a:r>
                        <a:rPr lang="en-US" sz="1400" u="none" strike="noStrike"/>
                        <a:t>Be a discipline specific example of good practice.</a:t>
                      </a:r>
                      <a:endParaRPr lang="en-US" sz="1400" b="0" i="0" u="none" strike="noStrike">
                        <a:solidFill>
                          <a:srgbClr val="000000"/>
                        </a:solidFill>
                        <a:latin typeface="Calibri"/>
                      </a:endParaRPr>
                    </a:p>
                  </a:txBody>
                  <a:tcPr marL="7671" marR="7671" marT="7671" marB="0" anchor="b">
                    <a:solidFill>
                      <a:schemeClr val="bg1"/>
                    </a:solidFill>
                  </a:tcPr>
                </a:tc>
              </a:tr>
              <a:tr h="153423">
                <a:tc>
                  <a:txBody>
                    <a:bodyPr/>
                    <a:lstStyle/>
                    <a:p>
                      <a:pPr algn="l" fontAlgn="b"/>
                      <a:r>
                        <a:rPr lang="en-US" sz="1400" u="none" strike="noStrike" dirty="0" smtClean="0"/>
                        <a:t>11</a:t>
                      </a:r>
                      <a:endParaRPr lang="en-US" sz="1400" b="0" i="0" u="none" strike="noStrike" dirty="0">
                        <a:solidFill>
                          <a:srgbClr val="000000"/>
                        </a:solidFill>
                        <a:latin typeface="Calibri"/>
                      </a:endParaRPr>
                    </a:p>
                  </a:txBody>
                  <a:tcPr marL="7671" marR="7671" marT="7671" marB="0" anchor="b">
                    <a:solidFill>
                      <a:schemeClr val="bg1"/>
                    </a:solidFill>
                  </a:tcPr>
                </a:tc>
                <a:tc>
                  <a:txBody>
                    <a:bodyPr/>
                    <a:lstStyle/>
                    <a:p>
                      <a:pPr algn="l" fontAlgn="b"/>
                      <a:r>
                        <a:rPr lang="en-US" sz="1400" u="none" strike="noStrike"/>
                        <a:t>Use data that can be traced back to the origin of source.</a:t>
                      </a:r>
                      <a:endParaRPr lang="en-US" sz="1400" b="0" i="0" u="none" strike="noStrike">
                        <a:solidFill>
                          <a:srgbClr val="000000"/>
                        </a:solidFill>
                        <a:latin typeface="Calibri"/>
                      </a:endParaRPr>
                    </a:p>
                  </a:txBody>
                  <a:tcPr marL="7671" marR="7671" marT="7671" marB="0" anchor="b">
                    <a:solidFill>
                      <a:schemeClr val="bg1"/>
                    </a:solidFill>
                  </a:tcPr>
                </a:tc>
              </a:tr>
              <a:tr h="153423">
                <a:tc>
                  <a:txBody>
                    <a:bodyPr/>
                    <a:lstStyle/>
                    <a:p>
                      <a:pPr algn="l" fontAlgn="b"/>
                      <a:r>
                        <a:rPr lang="en-US" sz="1400" u="none" strike="noStrike" dirty="0" smtClean="0"/>
                        <a:t>12</a:t>
                      </a:r>
                      <a:endParaRPr lang="en-US" sz="1400" b="0" i="0" u="none" strike="noStrike" dirty="0">
                        <a:solidFill>
                          <a:srgbClr val="000000"/>
                        </a:solidFill>
                        <a:latin typeface="Calibri"/>
                      </a:endParaRPr>
                    </a:p>
                  </a:txBody>
                  <a:tcPr marL="7671" marR="7671" marT="7671" marB="0" anchor="b">
                    <a:solidFill>
                      <a:schemeClr val="bg1"/>
                    </a:solidFill>
                  </a:tcPr>
                </a:tc>
                <a:tc>
                  <a:txBody>
                    <a:bodyPr/>
                    <a:lstStyle/>
                    <a:p>
                      <a:pPr algn="l" fontAlgn="b"/>
                      <a:r>
                        <a:rPr lang="en-US" sz="1400" u="none" strike="noStrike"/>
                        <a:t>Disseminate whenever and whatever is possible, e.g.,  source code, test suite, data.</a:t>
                      </a:r>
                      <a:endParaRPr lang="en-US" sz="1400" b="0" i="0" u="none" strike="noStrike">
                        <a:solidFill>
                          <a:srgbClr val="000000"/>
                        </a:solidFill>
                        <a:latin typeface="Calibri"/>
                      </a:endParaRPr>
                    </a:p>
                  </a:txBody>
                  <a:tcPr marL="7671" marR="7671" marT="7671" marB="0" anchor="b">
                    <a:solidFill>
                      <a:schemeClr val="bg1"/>
                    </a:solidFill>
                  </a:tcPr>
                </a:tc>
              </a:tr>
              <a:tr h="153423">
                <a:tc>
                  <a:txBody>
                    <a:bodyPr/>
                    <a:lstStyle/>
                    <a:p>
                      <a:pPr algn="l" fontAlgn="b"/>
                      <a:r>
                        <a:rPr lang="en-US" sz="1400" u="none" strike="noStrike" dirty="0" smtClean="0"/>
                        <a:t>13</a:t>
                      </a:r>
                      <a:endParaRPr lang="en-US" sz="1400" b="0" i="0" u="none" strike="noStrike" dirty="0">
                        <a:solidFill>
                          <a:srgbClr val="000000"/>
                        </a:solidFill>
                        <a:latin typeface="Calibri"/>
                      </a:endParaRPr>
                    </a:p>
                  </a:txBody>
                  <a:tcPr marL="7671" marR="7671" marT="7671" marB="0" anchor="b">
                    <a:solidFill>
                      <a:schemeClr val="bg1"/>
                    </a:solidFill>
                  </a:tcPr>
                </a:tc>
                <a:tc>
                  <a:txBody>
                    <a:bodyPr/>
                    <a:lstStyle/>
                    <a:p>
                      <a:pPr algn="l" fontAlgn="b"/>
                      <a:r>
                        <a:rPr lang="en-US" sz="1400" u="none" strike="noStrike"/>
                        <a:t>Validate the M&amp;S activity within the context of use.</a:t>
                      </a:r>
                      <a:endParaRPr lang="en-US" sz="1400" b="0" i="0" u="none" strike="noStrike">
                        <a:solidFill>
                          <a:srgbClr val="000000"/>
                        </a:solidFill>
                        <a:latin typeface="Calibri"/>
                      </a:endParaRPr>
                    </a:p>
                  </a:txBody>
                  <a:tcPr marL="7671" marR="7671" marT="7671" marB="0" anchor="b">
                    <a:solidFill>
                      <a:schemeClr val="bg1"/>
                    </a:solidFill>
                  </a:tcPr>
                </a:tc>
              </a:tr>
              <a:tr h="153423">
                <a:tc>
                  <a:txBody>
                    <a:bodyPr/>
                    <a:lstStyle/>
                    <a:p>
                      <a:pPr algn="l" fontAlgn="b"/>
                      <a:r>
                        <a:rPr lang="en-US" sz="1400" u="none" strike="noStrike" dirty="0" smtClean="0"/>
                        <a:t>14</a:t>
                      </a:r>
                      <a:endParaRPr lang="en-US" sz="1400" b="0" i="0" u="none" strike="noStrike" dirty="0">
                        <a:solidFill>
                          <a:srgbClr val="000000"/>
                        </a:solidFill>
                        <a:latin typeface="Calibri"/>
                      </a:endParaRPr>
                    </a:p>
                  </a:txBody>
                  <a:tcPr marL="7671" marR="7671" marT="7671" marB="0" anchor="b">
                    <a:solidFill>
                      <a:schemeClr val="bg1"/>
                    </a:solidFill>
                  </a:tcPr>
                </a:tc>
                <a:tc>
                  <a:txBody>
                    <a:bodyPr/>
                    <a:lstStyle/>
                    <a:p>
                      <a:pPr algn="l" fontAlgn="b"/>
                      <a:r>
                        <a:rPr lang="en-US" sz="1400" u="none" strike="noStrike"/>
                        <a:t>Perform sensitivity analysis within the context of use.</a:t>
                      </a:r>
                      <a:endParaRPr lang="en-US" sz="1400" b="0" i="0" u="none" strike="noStrike">
                        <a:solidFill>
                          <a:srgbClr val="000000"/>
                        </a:solidFill>
                        <a:latin typeface="Calibri"/>
                      </a:endParaRPr>
                    </a:p>
                  </a:txBody>
                  <a:tcPr marL="7671" marR="7671" marT="7671" marB="0" anchor="b">
                    <a:solidFill>
                      <a:schemeClr val="bg1"/>
                    </a:solidFill>
                  </a:tcPr>
                </a:tc>
              </a:tr>
              <a:tr h="153423">
                <a:tc>
                  <a:txBody>
                    <a:bodyPr/>
                    <a:lstStyle/>
                    <a:p>
                      <a:pPr algn="l" fontAlgn="b"/>
                      <a:r>
                        <a:rPr lang="en-US" sz="1400" u="none" strike="noStrike" dirty="0" smtClean="0"/>
                        <a:t>15</a:t>
                      </a:r>
                      <a:endParaRPr lang="en-US" sz="1400" b="0" i="0" u="none" strike="noStrike" dirty="0">
                        <a:solidFill>
                          <a:srgbClr val="000000"/>
                        </a:solidFill>
                        <a:latin typeface="Calibri"/>
                      </a:endParaRPr>
                    </a:p>
                  </a:txBody>
                  <a:tcPr marL="7671" marR="7671" marT="7671" marB="0" anchor="b">
                    <a:solidFill>
                      <a:schemeClr val="bg1"/>
                    </a:solidFill>
                  </a:tcPr>
                </a:tc>
                <a:tc>
                  <a:txBody>
                    <a:bodyPr/>
                    <a:lstStyle/>
                    <a:p>
                      <a:pPr algn="l" fontAlgn="b"/>
                      <a:r>
                        <a:rPr lang="en-US" sz="1400" u="none" strike="noStrike"/>
                        <a:t>Define the M&amp;S evaluation metrics in advance.</a:t>
                      </a:r>
                      <a:endParaRPr lang="en-US" sz="1400" b="0" i="0" u="none" strike="noStrike">
                        <a:solidFill>
                          <a:srgbClr val="000000"/>
                        </a:solidFill>
                        <a:latin typeface="Calibri"/>
                      </a:endParaRPr>
                    </a:p>
                  </a:txBody>
                  <a:tcPr marL="7671" marR="7671" marT="7671" marB="0" anchor="b">
                    <a:solidFill>
                      <a:schemeClr val="bg1"/>
                    </a:solidFill>
                  </a:tcPr>
                </a:tc>
              </a:tr>
              <a:tr h="153423">
                <a:tc>
                  <a:txBody>
                    <a:bodyPr/>
                    <a:lstStyle/>
                    <a:p>
                      <a:pPr algn="l" fontAlgn="b"/>
                      <a:r>
                        <a:rPr lang="en-US" sz="1400" u="none" strike="noStrike" dirty="0" smtClean="0"/>
                        <a:t>16</a:t>
                      </a:r>
                      <a:endParaRPr lang="en-US" sz="1400" b="0" i="0" u="none" strike="noStrike" dirty="0">
                        <a:solidFill>
                          <a:srgbClr val="000000"/>
                        </a:solidFill>
                        <a:latin typeface="Calibri"/>
                      </a:endParaRPr>
                    </a:p>
                  </a:txBody>
                  <a:tcPr marL="7671" marR="7671" marT="7671" marB="0" anchor="b">
                    <a:solidFill>
                      <a:schemeClr val="bg1"/>
                    </a:solidFill>
                  </a:tcPr>
                </a:tc>
                <a:tc>
                  <a:txBody>
                    <a:bodyPr/>
                    <a:lstStyle/>
                    <a:p>
                      <a:pPr algn="l" fontAlgn="b"/>
                      <a:r>
                        <a:rPr lang="en-US" sz="1400" u="none" strike="noStrike"/>
                        <a:t>Make your code readable.</a:t>
                      </a:r>
                      <a:endParaRPr lang="en-US" sz="1400" b="0" i="0" u="none" strike="noStrike">
                        <a:solidFill>
                          <a:srgbClr val="000000"/>
                        </a:solidFill>
                        <a:latin typeface="Calibri"/>
                      </a:endParaRPr>
                    </a:p>
                  </a:txBody>
                  <a:tcPr marL="7671" marR="7671" marT="7671" marB="0" anchor="b">
                    <a:solidFill>
                      <a:schemeClr val="bg1"/>
                    </a:solidFill>
                  </a:tcPr>
                </a:tc>
              </a:tr>
              <a:tr h="153423">
                <a:tc>
                  <a:txBody>
                    <a:bodyPr/>
                    <a:lstStyle/>
                    <a:p>
                      <a:pPr algn="l" fontAlgn="b"/>
                      <a:r>
                        <a:rPr lang="en-US" sz="1400" u="none" strike="noStrike" dirty="0" smtClean="0"/>
                        <a:t>17</a:t>
                      </a:r>
                      <a:endParaRPr lang="en-US" sz="1400" b="0" i="0" u="none" strike="noStrike" dirty="0">
                        <a:solidFill>
                          <a:srgbClr val="000000"/>
                        </a:solidFill>
                        <a:latin typeface="Calibri"/>
                      </a:endParaRPr>
                    </a:p>
                  </a:txBody>
                  <a:tcPr marL="7671" marR="7671" marT="7671" marB="0" anchor="b">
                    <a:solidFill>
                      <a:schemeClr val="bg1"/>
                    </a:solidFill>
                  </a:tcPr>
                </a:tc>
                <a:tc>
                  <a:txBody>
                    <a:bodyPr/>
                    <a:lstStyle/>
                    <a:p>
                      <a:pPr algn="l" fontAlgn="b"/>
                      <a:r>
                        <a:rPr lang="en-US" sz="1400" u="none" strike="noStrike"/>
                        <a:t>Provide user instructions whenever possible and applicable.</a:t>
                      </a:r>
                      <a:endParaRPr lang="en-US" sz="1400" b="0" i="0" u="none" strike="noStrike">
                        <a:solidFill>
                          <a:srgbClr val="000000"/>
                        </a:solidFill>
                        <a:latin typeface="Calibri"/>
                      </a:endParaRPr>
                    </a:p>
                  </a:txBody>
                  <a:tcPr marL="7671" marR="7671" marT="7671" marB="0" anchor="b">
                    <a:solidFill>
                      <a:schemeClr val="bg1"/>
                    </a:solidFill>
                  </a:tcPr>
                </a:tc>
              </a:tr>
              <a:tr h="153423">
                <a:tc>
                  <a:txBody>
                    <a:bodyPr/>
                    <a:lstStyle/>
                    <a:p>
                      <a:pPr algn="l" fontAlgn="b"/>
                      <a:r>
                        <a:rPr lang="en-US" sz="1400" u="none" strike="noStrike" dirty="0" smtClean="0"/>
                        <a:t>18</a:t>
                      </a:r>
                      <a:endParaRPr lang="en-US" sz="1400" b="0" i="0" u="none" strike="noStrike" dirty="0">
                        <a:solidFill>
                          <a:srgbClr val="000000"/>
                        </a:solidFill>
                        <a:latin typeface="Calibri"/>
                      </a:endParaRPr>
                    </a:p>
                  </a:txBody>
                  <a:tcPr marL="7671" marR="7671" marT="7671" marB="0" anchor="b">
                    <a:solidFill>
                      <a:schemeClr val="bg1"/>
                    </a:solidFill>
                  </a:tcPr>
                </a:tc>
                <a:tc>
                  <a:txBody>
                    <a:bodyPr/>
                    <a:lstStyle/>
                    <a:p>
                      <a:pPr algn="l" fontAlgn="b"/>
                      <a:r>
                        <a:rPr lang="en-US" sz="1400" u="none" strike="noStrike" dirty="0"/>
                        <a:t>Provide examples of use.</a:t>
                      </a:r>
                      <a:endParaRPr lang="en-US" sz="1400" b="0" i="0" u="none" strike="noStrike" dirty="0">
                        <a:solidFill>
                          <a:srgbClr val="000000"/>
                        </a:solidFill>
                        <a:latin typeface="Calibri"/>
                      </a:endParaRPr>
                    </a:p>
                  </a:txBody>
                  <a:tcPr marL="7671" marR="7671" marT="7671" marB="0" anchor="b">
                    <a:solidFill>
                      <a:schemeClr val="bg1"/>
                    </a:solidFill>
                  </a:tcPr>
                </a:tc>
              </a:tr>
            </a:tbl>
          </a:graphicData>
        </a:graphic>
      </p:graphicFrame>
      <p:graphicFrame>
        <p:nvGraphicFramePr>
          <p:cNvPr id="8" name="Table 7"/>
          <p:cNvGraphicFramePr>
            <a:graphicFrameLocks noGrp="1"/>
          </p:cNvGraphicFramePr>
          <p:nvPr/>
        </p:nvGraphicFramePr>
        <p:xfrm>
          <a:off x="4419600" y="838200"/>
          <a:ext cx="4669306" cy="5472078"/>
        </p:xfrm>
        <a:graphic>
          <a:graphicData uri="http://schemas.openxmlformats.org/drawingml/2006/table">
            <a:tbl>
              <a:tblPr>
                <a:tableStyleId>{616DA210-FB5B-4158-B5E0-FEB733F419BA}</a:tableStyleId>
              </a:tblPr>
              <a:tblGrid>
                <a:gridCol w="228600"/>
                <a:gridCol w="4440706"/>
              </a:tblGrid>
              <a:tr h="153423">
                <a:tc>
                  <a:txBody>
                    <a:bodyPr/>
                    <a:lstStyle/>
                    <a:p>
                      <a:pPr algn="l" fontAlgn="b"/>
                      <a:r>
                        <a:rPr lang="en-US" sz="1400" u="none" strike="noStrike" dirty="0" smtClean="0"/>
                        <a:t>19</a:t>
                      </a:r>
                      <a:endParaRPr lang="en-US" sz="1400" b="0" i="0" u="none" strike="noStrike" dirty="0">
                        <a:solidFill>
                          <a:srgbClr val="000000"/>
                        </a:solidFill>
                        <a:latin typeface="Calibri"/>
                      </a:endParaRPr>
                    </a:p>
                  </a:txBody>
                  <a:tcPr marL="7671" marR="7671" marT="7671" marB="0" anchor="b">
                    <a:solidFill>
                      <a:schemeClr val="bg1"/>
                    </a:solidFill>
                  </a:tcPr>
                </a:tc>
                <a:tc>
                  <a:txBody>
                    <a:bodyPr/>
                    <a:lstStyle/>
                    <a:p>
                      <a:pPr algn="l" fontAlgn="b"/>
                      <a:r>
                        <a:rPr lang="en-US" sz="1400" u="none" strike="noStrike" dirty="0"/>
                        <a:t>Learn from specialized and broadly applicable guidelines for good practice.</a:t>
                      </a:r>
                      <a:endParaRPr lang="en-US" sz="1400" b="0" i="0" u="none" strike="noStrike" dirty="0">
                        <a:solidFill>
                          <a:srgbClr val="000000"/>
                        </a:solidFill>
                        <a:latin typeface="Calibri"/>
                      </a:endParaRPr>
                    </a:p>
                  </a:txBody>
                  <a:tcPr marL="7671" marR="7671" marT="7671" marB="0" anchor="b">
                    <a:solidFill>
                      <a:schemeClr val="bg1"/>
                    </a:solidFill>
                  </a:tcPr>
                </a:tc>
              </a:tr>
              <a:tr h="153423">
                <a:tc>
                  <a:txBody>
                    <a:bodyPr/>
                    <a:lstStyle/>
                    <a:p>
                      <a:pPr algn="l" fontAlgn="b"/>
                      <a:r>
                        <a:rPr lang="en-US" sz="1400" u="none" strike="noStrike" dirty="0" smtClean="0"/>
                        <a:t>20</a:t>
                      </a:r>
                      <a:endParaRPr lang="en-US" sz="1400" b="0" i="0" u="none" strike="noStrike" dirty="0">
                        <a:solidFill>
                          <a:srgbClr val="000000"/>
                        </a:solidFill>
                        <a:latin typeface="Calibri"/>
                      </a:endParaRPr>
                    </a:p>
                  </a:txBody>
                  <a:tcPr marL="7671" marR="7671" marT="7671" marB="0" anchor="b">
                    <a:solidFill>
                      <a:schemeClr val="accent6">
                        <a:lumMod val="60000"/>
                        <a:lumOff val="40000"/>
                      </a:schemeClr>
                    </a:solidFill>
                  </a:tcPr>
                </a:tc>
                <a:tc>
                  <a:txBody>
                    <a:bodyPr/>
                    <a:lstStyle/>
                    <a:p>
                      <a:pPr algn="l" fontAlgn="b"/>
                      <a:r>
                        <a:rPr lang="en-US" sz="1400" u="none" strike="noStrike" dirty="0"/>
                        <a:t>Follow discipline-specific guidelines and standards whenever possible.</a:t>
                      </a:r>
                      <a:endParaRPr lang="en-US" sz="1400" b="0" i="0" u="none" strike="noStrike" dirty="0">
                        <a:solidFill>
                          <a:srgbClr val="000000"/>
                        </a:solidFill>
                        <a:latin typeface="Calibri"/>
                      </a:endParaRPr>
                    </a:p>
                  </a:txBody>
                  <a:tcPr marL="7671" marR="7671" marT="7671" marB="0" anchor="b">
                    <a:solidFill>
                      <a:schemeClr val="accent6">
                        <a:lumMod val="60000"/>
                        <a:lumOff val="40000"/>
                      </a:schemeClr>
                    </a:solidFill>
                  </a:tcPr>
                </a:tc>
              </a:tr>
              <a:tr h="153423">
                <a:tc>
                  <a:txBody>
                    <a:bodyPr/>
                    <a:lstStyle/>
                    <a:p>
                      <a:pPr algn="l" fontAlgn="b"/>
                      <a:r>
                        <a:rPr lang="en-US" sz="1400" u="none" strike="noStrike" dirty="0" smtClean="0"/>
                        <a:t>21</a:t>
                      </a:r>
                      <a:endParaRPr lang="en-US" sz="1400" b="0" i="0" u="none" strike="noStrike" dirty="0">
                        <a:solidFill>
                          <a:srgbClr val="000000"/>
                        </a:solidFill>
                        <a:latin typeface="Calibri"/>
                      </a:endParaRPr>
                    </a:p>
                  </a:txBody>
                  <a:tcPr marL="7671" marR="7671" marT="7671" marB="0" anchor="b">
                    <a:solidFill>
                      <a:schemeClr val="bg1"/>
                    </a:solidFill>
                  </a:tcPr>
                </a:tc>
                <a:tc>
                  <a:txBody>
                    <a:bodyPr/>
                    <a:lstStyle/>
                    <a:p>
                      <a:pPr algn="l" fontAlgn="b"/>
                      <a:r>
                        <a:rPr lang="en-US" sz="1400" u="none" strike="noStrike" dirty="0"/>
                        <a:t>Perform uncertainty estimation/quantification within context of use.</a:t>
                      </a:r>
                      <a:endParaRPr lang="en-US" sz="1400" b="0" i="0" u="none" strike="noStrike" dirty="0">
                        <a:solidFill>
                          <a:srgbClr val="000000"/>
                        </a:solidFill>
                        <a:latin typeface="Calibri"/>
                      </a:endParaRPr>
                    </a:p>
                  </a:txBody>
                  <a:tcPr marL="7671" marR="7671" marT="7671" marB="0" anchor="b">
                    <a:solidFill>
                      <a:schemeClr val="bg1"/>
                    </a:solidFill>
                  </a:tcPr>
                </a:tc>
              </a:tr>
              <a:tr h="153423">
                <a:tc>
                  <a:txBody>
                    <a:bodyPr/>
                    <a:lstStyle/>
                    <a:p>
                      <a:pPr algn="l" fontAlgn="b"/>
                      <a:r>
                        <a:rPr lang="en-US" sz="1400" u="none" strike="noStrike" dirty="0" smtClean="0"/>
                        <a:t>22</a:t>
                      </a:r>
                      <a:endParaRPr lang="en-US" sz="1400" b="0" i="0" u="none" strike="noStrike" dirty="0">
                        <a:solidFill>
                          <a:srgbClr val="000000"/>
                        </a:solidFill>
                        <a:latin typeface="Calibri"/>
                      </a:endParaRPr>
                    </a:p>
                  </a:txBody>
                  <a:tcPr marL="7671" marR="7671" marT="7671" marB="0" anchor="b">
                    <a:solidFill>
                      <a:schemeClr val="bg1"/>
                    </a:solidFill>
                  </a:tcPr>
                </a:tc>
                <a:tc>
                  <a:txBody>
                    <a:bodyPr/>
                    <a:lstStyle/>
                    <a:p>
                      <a:pPr algn="l" fontAlgn="b"/>
                      <a:r>
                        <a:rPr lang="en-US" sz="1400" u="none" strike="noStrike"/>
                        <a:t>Perform numerical error estimation/quantification within context of use.</a:t>
                      </a:r>
                      <a:endParaRPr lang="en-US" sz="1400" b="0" i="0" u="none" strike="noStrike">
                        <a:solidFill>
                          <a:srgbClr val="000000"/>
                        </a:solidFill>
                        <a:latin typeface="Calibri"/>
                      </a:endParaRPr>
                    </a:p>
                  </a:txBody>
                  <a:tcPr marL="7671" marR="7671" marT="7671" marB="0" anchor="b">
                    <a:solidFill>
                      <a:schemeClr val="bg1"/>
                    </a:solidFill>
                  </a:tcPr>
                </a:tc>
              </a:tr>
              <a:tr h="153423">
                <a:tc>
                  <a:txBody>
                    <a:bodyPr/>
                    <a:lstStyle/>
                    <a:p>
                      <a:pPr algn="l" fontAlgn="b"/>
                      <a:r>
                        <a:rPr lang="en-US" sz="1400" u="none" strike="noStrike" dirty="0" smtClean="0"/>
                        <a:t>23</a:t>
                      </a:r>
                      <a:endParaRPr lang="en-US" sz="1400" b="0" i="0" u="none" strike="noStrike" dirty="0">
                        <a:solidFill>
                          <a:srgbClr val="000000"/>
                        </a:solidFill>
                        <a:latin typeface="Calibri"/>
                      </a:endParaRPr>
                    </a:p>
                  </a:txBody>
                  <a:tcPr marL="7671" marR="7671" marT="7671" marB="0" anchor="b">
                    <a:solidFill>
                      <a:schemeClr val="bg1"/>
                    </a:solidFill>
                  </a:tcPr>
                </a:tc>
                <a:tc>
                  <a:txBody>
                    <a:bodyPr/>
                    <a:lstStyle/>
                    <a:p>
                      <a:pPr algn="l" fontAlgn="b"/>
                      <a:r>
                        <a:rPr lang="en-US" sz="1400" u="none" strike="noStrike" dirty="0"/>
                        <a:t>Get the M&amp;S reviewed by independent users, developers, and members of the intended stakeholder community.</a:t>
                      </a:r>
                      <a:endParaRPr lang="en-US" sz="1400" b="0" i="0" u="none" strike="noStrike" dirty="0">
                        <a:solidFill>
                          <a:srgbClr val="000000"/>
                        </a:solidFill>
                        <a:latin typeface="Calibri"/>
                      </a:endParaRPr>
                    </a:p>
                  </a:txBody>
                  <a:tcPr marL="7671" marR="7671" marT="7671" marB="0" anchor="b">
                    <a:solidFill>
                      <a:schemeClr val="bg1"/>
                    </a:solidFill>
                  </a:tcPr>
                </a:tc>
              </a:tr>
              <a:tr h="153423">
                <a:tc>
                  <a:txBody>
                    <a:bodyPr/>
                    <a:lstStyle/>
                    <a:p>
                      <a:pPr algn="l" fontAlgn="b"/>
                      <a:r>
                        <a:rPr lang="en-US" sz="1400" u="none" strike="noStrike" dirty="0" smtClean="0"/>
                        <a:t>24</a:t>
                      </a:r>
                      <a:endParaRPr lang="en-US" sz="1400" b="0" i="0" u="none" strike="noStrike" dirty="0">
                        <a:solidFill>
                          <a:srgbClr val="000000"/>
                        </a:solidFill>
                        <a:latin typeface="Calibri"/>
                      </a:endParaRPr>
                    </a:p>
                  </a:txBody>
                  <a:tcPr marL="7671" marR="7671" marT="7671" marB="0" anchor="b">
                    <a:solidFill>
                      <a:schemeClr val="accent2"/>
                    </a:solidFill>
                  </a:tcPr>
                </a:tc>
                <a:tc>
                  <a:txBody>
                    <a:bodyPr/>
                    <a:lstStyle/>
                    <a:p>
                      <a:pPr algn="l" fontAlgn="b"/>
                      <a:r>
                        <a:rPr lang="en-US" sz="1400" u="none" strike="noStrike" dirty="0"/>
                        <a:t>Explicitly list limitations of the M&amp;S.</a:t>
                      </a:r>
                      <a:endParaRPr lang="en-US" sz="1400" b="0" i="0" u="none" strike="noStrike" dirty="0">
                        <a:solidFill>
                          <a:srgbClr val="000000"/>
                        </a:solidFill>
                        <a:latin typeface="Calibri"/>
                      </a:endParaRPr>
                    </a:p>
                  </a:txBody>
                  <a:tcPr marL="7671" marR="7671" marT="7671" marB="0" anchor="b">
                    <a:solidFill>
                      <a:schemeClr val="accent2">
                        <a:lumMod val="60000"/>
                        <a:lumOff val="40000"/>
                      </a:schemeClr>
                    </a:solidFill>
                  </a:tcPr>
                </a:tc>
              </a:tr>
              <a:tr h="153423">
                <a:tc>
                  <a:txBody>
                    <a:bodyPr/>
                    <a:lstStyle/>
                    <a:p>
                      <a:pPr algn="l" fontAlgn="b"/>
                      <a:r>
                        <a:rPr lang="en-US" sz="1400" u="none" strike="noStrike" dirty="0" smtClean="0"/>
                        <a:t>25</a:t>
                      </a:r>
                      <a:endParaRPr lang="en-US" sz="1400" b="0" i="0" u="none" strike="noStrike" dirty="0">
                        <a:solidFill>
                          <a:srgbClr val="000000"/>
                        </a:solidFill>
                        <a:latin typeface="Calibri"/>
                      </a:endParaRPr>
                    </a:p>
                  </a:txBody>
                  <a:tcPr marL="7671" marR="7671" marT="7671" marB="0" anchor="b">
                    <a:solidFill>
                      <a:schemeClr val="bg1"/>
                    </a:solidFill>
                  </a:tcPr>
                </a:tc>
                <a:tc>
                  <a:txBody>
                    <a:bodyPr/>
                    <a:lstStyle/>
                    <a:p>
                      <a:pPr algn="l" fontAlgn="b"/>
                      <a:r>
                        <a:rPr lang="en-US" sz="1400" u="none" strike="noStrike"/>
                        <a:t>Make it easy for anyone to repeat and/or falsify your results.</a:t>
                      </a:r>
                      <a:endParaRPr lang="en-US" sz="1400" b="0" i="0" u="none" strike="noStrike">
                        <a:solidFill>
                          <a:srgbClr val="000000"/>
                        </a:solidFill>
                        <a:latin typeface="Calibri"/>
                      </a:endParaRPr>
                    </a:p>
                  </a:txBody>
                  <a:tcPr marL="7671" marR="7671" marT="7671" marB="0" anchor="b">
                    <a:solidFill>
                      <a:schemeClr val="bg1"/>
                    </a:solidFill>
                  </a:tcPr>
                </a:tc>
              </a:tr>
              <a:tr h="153423">
                <a:tc>
                  <a:txBody>
                    <a:bodyPr/>
                    <a:lstStyle/>
                    <a:p>
                      <a:pPr algn="l" fontAlgn="b"/>
                      <a:r>
                        <a:rPr lang="en-US" sz="1400" u="none" strike="noStrike" dirty="0" smtClean="0"/>
                        <a:t>26</a:t>
                      </a:r>
                      <a:endParaRPr lang="en-US" sz="1400" b="0" i="0" u="none" strike="noStrike" dirty="0">
                        <a:solidFill>
                          <a:srgbClr val="000000"/>
                        </a:solidFill>
                        <a:latin typeface="Calibri"/>
                      </a:endParaRPr>
                    </a:p>
                  </a:txBody>
                  <a:tcPr marL="7671" marR="7671" marT="7671" marB="0" anchor="b">
                    <a:solidFill>
                      <a:schemeClr val="bg1"/>
                    </a:solidFill>
                  </a:tcPr>
                </a:tc>
                <a:tc>
                  <a:txBody>
                    <a:bodyPr/>
                    <a:lstStyle/>
                    <a:p>
                      <a:pPr algn="l" fontAlgn="b"/>
                      <a:r>
                        <a:rPr lang="en-US" sz="1400" u="none" strike="noStrike"/>
                        <a:t>Use consistent terminology or define your terminology.</a:t>
                      </a:r>
                      <a:endParaRPr lang="en-US" sz="1400" b="0" i="0" u="none" strike="noStrike">
                        <a:solidFill>
                          <a:srgbClr val="000000"/>
                        </a:solidFill>
                        <a:latin typeface="Calibri"/>
                      </a:endParaRPr>
                    </a:p>
                  </a:txBody>
                  <a:tcPr marL="7671" marR="7671" marT="7671" marB="0" anchor="b">
                    <a:solidFill>
                      <a:schemeClr val="bg1"/>
                    </a:solidFill>
                  </a:tcPr>
                </a:tc>
              </a:tr>
              <a:tr h="153423">
                <a:tc>
                  <a:txBody>
                    <a:bodyPr/>
                    <a:lstStyle/>
                    <a:p>
                      <a:pPr algn="l" fontAlgn="b"/>
                      <a:r>
                        <a:rPr lang="en-US" sz="1400" u="none" strike="noStrike" dirty="0" smtClean="0"/>
                        <a:t>27</a:t>
                      </a:r>
                      <a:endParaRPr lang="en-US" sz="1400" b="0" i="0" u="none" strike="noStrike" dirty="0">
                        <a:solidFill>
                          <a:srgbClr val="000000"/>
                        </a:solidFill>
                        <a:latin typeface="Calibri"/>
                      </a:endParaRPr>
                    </a:p>
                  </a:txBody>
                  <a:tcPr marL="7671" marR="7671" marT="7671" marB="0" anchor="b">
                    <a:solidFill>
                      <a:schemeClr val="bg1"/>
                    </a:solidFill>
                  </a:tcPr>
                </a:tc>
                <a:tc>
                  <a:txBody>
                    <a:bodyPr/>
                    <a:lstStyle/>
                    <a:p>
                      <a:pPr algn="l" fontAlgn="b"/>
                      <a:r>
                        <a:rPr lang="en-US" sz="1400" u="none" strike="noStrike"/>
                        <a:t>Verify the M&amp;S processes within context of use.</a:t>
                      </a:r>
                      <a:endParaRPr lang="en-US" sz="1400" b="0" i="0" u="none" strike="noStrike">
                        <a:solidFill>
                          <a:srgbClr val="000000"/>
                        </a:solidFill>
                        <a:latin typeface="Calibri"/>
                      </a:endParaRPr>
                    </a:p>
                  </a:txBody>
                  <a:tcPr marL="7671" marR="7671" marT="7671" marB="0" anchor="b">
                    <a:solidFill>
                      <a:schemeClr val="bg1"/>
                    </a:solidFill>
                  </a:tcPr>
                </a:tc>
              </a:tr>
              <a:tr h="153423">
                <a:tc>
                  <a:txBody>
                    <a:bodyPr/>
                    <a:lstStyle/>
                    <a:p>
                      <a:pPr algn="l" fontAlgn="b"/>
                      <a:r>
                        <a:rPr lang="en-US" sz="1400" u="none" strike="noStrike" dirty="0" smtClean="0"/>
                        <a:t>28</a:t>
                      </a:r>
                      <a:endParaRPr lang="en-US" sz="1400" b="0" i="0" u="none" strike="noStrike" dirty="0">
                        <a:solidFill>
                          <a:srgbClr val="000000"/>
                        </a:solidFill>
                        <a:latin typeface="Calibri"/>
                      </a:endParaRPr>
                    </a:p>
                  </a:txBody>
                  <a:tcPr marL="7671" marR="7671" marT="7671" marB="0" anchor="b">
                    <a:solidFill>
                      <a:schemeClr val="bg1"/>
                    </a:solidFill>
                  </a:tcPr>
                </a:tc>
                <a:tc>
                  <a:txBody>
                    <a:bodyPr/>
                    <a:lstStyle/>
                    <a:p>
                      <a:pPr algn="l" fontAlgn="b"/>
                      <a:r>
                        <a:rPr lang="en-US" sz="1400" u="none" strike="noStrike" dirty="0"/>
                        <a:t>Report appropriately, i.e., to allow reproducibility, to assess reliability, and to establish accountability.</a:t>
                      </a:r>
                      <a:endParaRPr lang="en-US" sz="1400" b="0" i="0" u="none" strike="noStrike" dirty="0">
                        <a:solidFill>
                          <a:srgbClr val="000000"/>
                        </a:solidFill>
                        <a:latin typeface="Calibri"/>
                      </a:endParaRPr>
                    </a:p>
                  </a:txBody>
                  <a:tcPr marL="7671" marR="7671" marT="7671" marB="0" anchor="b">
                    <a:solidFill>
                      <a:schemeClr val="bg1"/>
                    </a:solidFill>
                  </a:tcPr>
                </a:tc>
              </a:tr>
              <a:tr h="153423">
                <a:tc>
                  <a:txBody>
                    <a:bodyPr/>
                    <a:lstStyle/>
                    <a:p>
                      <a:pPr algn="l" fontAlgn="b"/>
                      <a:r>
                        <a:rPr lang="en-US" sz="1400" u="none" strike="noStrike" dirty="0" smtClean="0"/>
                        <a:t>29</a:t>
                      </a:r>
                      <a:endParaRPr lang="en-US" sz="1400" b="0" i="0" u="none" strike="noStrike" dirty="0">
                        <a:solidFill>
                          <a:srgbClr val="000000"/>
                        </a:solidFill>
                        <a:latin typeface="Calibri"/>
                      </a:endParaRPr>
                    </a:p>
                  </a:txBody>
                  <a:tcPr marL="7671" marR="7671" marT="7671" marB="0" anchor="b">
                    <a:solidFill>
                      <a:schemeClr val="bg1"/>
                    </a:solidFill>
                  </a:tcPr>
                </a:tc>
                <a:tc>
                  <a:txBody>
                    <a:bodyPr/>
                    <a:lstStyle/>
                    <a:p>
                      <a:pPr algn="l" fontAlgn="b"/>
                      <a:r>
                        <a:rPr lang="en-US" sz="1400" u="none" strike="noStrike" dirty="0"/>
                        <a:t>Define the context in which the M&amp;S is intended to be used.</a:t>
                      </a:r>
                      <a:endParaRPr lang="en-US" sz="1400" b="0" i="0" u="none" strike="noStrike" dirty="0">
                        <a:solidFill>
                          <a:srgbClr val="000000"/>
                        </a:solidFill>
                        <a:latin typeface="Calibri"/>
                      </a:endParaRPr>
                    </a:p>
                  </a:txBody>
                  <a:tcPr marL="7671" marR="7671" marT="7671" marB="0" anchor="b">
                    <a:solidFill>
                      <a:schemeClr val="bg1"/>
                    </a:solidFill>
                  </a:tcPr>
                </a:tc>
              </a:tr>
              <a:tr h="153423">
                <a:tc>
                  <a:txBody>
                    <a:bodyPr/>
                    <a:lstStyle/>
                    <a:p>
                      <a:pPr algn="l" fontAlgn="b"/>
                      <a:r>
                        <a:rPr lang="en-US" sz="1400" u="none" strike="noStrike" dirty="0" smtClean="0"/>
                        <a:t>30</a:t>
                      </a:r>
                      <a:endParaRPr lang="en-US" sz="1400" b="0" i="0" u="none" strike="noStrike" dirty="0">
                        <a:solidFill>
                          <a:srgbClr val="000000"/>
                        </a:solidFill>
                        <a:latin typeface="Calibri"/>
                      </a:endParaRPr>
                    </a:p>
                  </a:txBody>
                  <a:tcPr marL="7671" marR="7671" marT="7671" marB="0" anchor="b">
                    <a:solidFill>
                      <a:schemeClr val="accent5">
                        <a:lumMod val="60000"/>
                        <a:lumOff val="40000"/>
                      </a:schemeClr>
                    </a:solidFill>
                  </a:tcPr>
                </a:tc>
                <a:tc>
                  <a:txBody>
                    <a:bodyPr/>
                    <a:lstStyle/>
                    <a:p>
                      <a:pPr algn="l" fontAlgn="b"/>
                      <a:r>
                        <a:rPr lang="en-US" sz="1400" u="none" strike="noStrike" dirty="0"/>
                        <a:t>Use credible, e.g. verified, solvers (code, software, applications).</a:t>
                      </a:r>
                      <a:endParaRPr lang="en-US" sz="1400" b="0" i="0" u="none" strike="noStrike" dirty="0">
                        <a:solidFill>
                          <a:srgbClr val="000000"/>
                        </a:solidFill>
                        <a:latin typeface="Calibri"/>
                      </a:endParaRPr>
                    </a:p>
                  </a:txBody>
                  <a:tcPr marL="7671" marR="7671" marT="7671" marB="0" anchor="b">
                    <a:solidFill>
                      <a:schemeClr val="accent5">
                        <a:lumMod val="60000"/>
                        <a:lumOff val="40000"/>
                      </a:schemeClr>
                    </a:solidFill>
                  </a:tcPr>
                </a:tc>
              </a:tr>
              <a:tr h="153423">
                <a:tc>
                  <a:txBody>
                    <a:bodyPr/>
                    <a:lstStyle/>
                    <a:p>
                      <a:pPr algn="l" fontAlgn="b"/>
                      <a:r>
                        <a:rPr lang="en-US" sz="1400" u="none" strike="noStrike" dirty="0" smtClean="0"/>
                        <a:t>31</a:t>
                      </a:r>
                      <a:endParaRPr lang="en-US" sz="1400" b="0" i="0" u="none" strike="noStrike" dirty="0">
                        <a:solidFill>
                          <a:srgbClr val="000000"/>
                        </a:solidFill>
                        <a:latin typeface="Calibri"/>
                      </a:endParaRPr>
                    </a:p>
                  </a:txBody>
                  <a:tcPr marL="7671" marR="7671" marT="7671" marB="0" anchor="b">
                    <a:solidFill>
                      <a:schemeClr val="accent6"/>
                    </a:solidFill>
                  </a:tcPr>
                </a:tc>
                <a:tc>
                  <a:txBody>
                    <a:bodyPr/>
                    <a:lstStyle/>
                    <a:p>
                      <a:pPr algn="l" fontAlgn="b"/>
                      <a:r>
                        <a:rPr lang="en-US" sz="1400" u="none" strike="noStrike" dirty="0"/>
                        <a:t>Conform to discipline-specific standards.</a:t>
                      </a:r>
                      <a:endParaRPr lang="en-US" sz="1400" b="0" i="0" u="none" strike="noStrike" dirty="0">
                        <a:solidFill>
                          <a:srgbClr val="000000"/>
                        </a:solidFill>
                        <a:latin typeface="Calibri"/>
                      </a:endParaRPr>
                    </a:p>
                  </a:txBody>
                  <a:tcPr marL="7671" marR="7671" marT="7671" marB="0" anchor="b">
                    <a:solidFill>
                      <a:schemeClr val="accent6">
                        <a:lumMod val="60000"/>
                        <a:lumOff val="40000"/>
                      </a:schemeClr>
                    </a:solidFill>
                  </a:tcPr>
                </a:tc>
              </a:tr>
              <a:tr h="153423">
                <a:tc>
                  <a:txBody>
                    <a:bodyPr/>
                    <a:lstStyle/>
                    <a:p>
                      <a:pPr algn="l" fontAlgn="b"/>
                      <a:r>
                        <a:rPr lang="en-US" sz="1400" u="none" strike="noStrike" dirty="0" smtClean="0"/>
                        <a:t>32</a:t>
                      </a:r>
                      <a:endParaRPr lang="en-US" sz="1400" b="0" i="0" u="none" strike="noStrike" dirty="0">
                        <a:solidFill>
                          <a:srgbClr val="000000"/>
                        </a:solidFill>
                        <a:latin typeface="Calibri"/>
                      </a:endParaRPr>
                    </a:p>
                  </a:txBody>
                  <a:tcPr marL="7671" marR="7671" marT="7671" marB="0" anchor="b">
                    <a:solidFill>
                      <a:schemeClr val="bg1"/>
                    </a:solidFill>
                  </a:tcPr>
                </a:tc>
                <a:tc>
                  <a:txBody>
                    <a:bodyPr/>
                    <a:lstStyle/>
                    <a:p>
                      <a:pPr algn="l" fontAlgn="b"/>
                      <a:r>
                        <a:rPr lang="en-US" sz="1400" u="none" strike="noStrike" dirty="0"/>
                        <a:t>Disclose conflict of interests.</a:t>
                      </a:r>
                      <a:endParaRPr lang="en-US" sz="1400" b="0" i="0" u="none" strike="noStrike" dirty="0">
                        <a:solidFill>
                          <a:srgbClr val="000000"/>
                        </a:solidFill>
                        <a:latin typeface="Calibri"/>
                      </a:endParaRPr>
                    </a:p>
                  </a:txBody>
                  <a:tcPr marL="7671" marR="7671" marT="7671" marB="0" anchor="b">
                    <a:solidFill>
                      <a:schemeClr val="bg1"/>
                    </a:solidFill>
                  </a:tcPr>
                </a:tc>
              </a:tr>
              <a:tr h="153423">
                <a:tc>
                  <a:txBody>
                    <a:bodyPr/>
                    <a:lstStyle/>
                    <a:p>
                      <a:pPr algn="l" fontAlgn="b"/>
                      <a:r>
                        <a:rPr lang="en-US" sz="1400" u="none" strike="noStrike" dirty="0" smtClean="0"/>
                        <a:t>33</a:t>
                      </a:r>
                      <a:endParaRPr lang="en-US" sz="1400" b="0" i="0" u="none" strike="noStrike" dirty="0">
                        <a:solidFill>
                          <a:srgbClr val="000000"/>
                        </a:solidFill>
                        <a:latin typeface="Calibri"/>
                      </a:endParaRPr>
                    </a:p>
                  </a:txBody>
                  <a:tcPr marL="7671" marR="7671" marT="7671" marB="0" anchor="b">
                    <a:solidFill>
                      <a:schemeClr val="bg1"/>
                    </a:solidFill>
                  </a:tcPr>
                </a:tc>
                <a:tc>
                  <a:txBody>
                    <a:bodyPr/>
                    <a:lstStyle/>
                    <a:p>
                      <a:pPr algn="l" fontAlgn="b"/>
                      <a:r>
                        <a:rPr lang="en-US" sz="1400" u="none" strike="noStrike" dirty="0"/>
                        <a:t>Adopt and promote standard operating procedures.</a:t>
                      </a:r>
                      <a:endParaRPr lang="en-US" sz="1400" b="0" i="0" u="none" strike="noStrike" dirty="0">
                        <a:solidFill>
                          <a:srgbClr val="000000"/>
                        </a:solidFill>
                        <a:latin typeface="Calibri"/>
                      </a:endParaRPr>
                    </a:p>
                  </a:txBody>
                  <a:tcPr marL="7671" marR="7671" marT="7671" marB="0" anchor="b">
                    <a:solidFill>
                      <a:schemeClr val="bg1"/>
                    </a:solidFill>
                  </a:tcPr>
                </a:tc>
              </a:tr>
              <a:tr h="153423">
                <a:tc>
                  <a:txBody>
                    <a:bodyPr/>
                    <a:lstStyle/>
                    <a:p>
                      <a:pPr algn="l" fontAlgn="b"/>
                      <a:r>
                        <a:rPr lang="en-US" sz="1400" u="none" strike="noStrike" dirty="0" smtClean="0"/>
                        <a:t>34</a:t>
                      </a:r>
                      <a:endParaRPr lang="en-US" sz="1400" b="0" i="0" u="none" strike="noStrike" dirty="0">
                        <a:solidFill>
                          <a:srgbClr val="000000"/>
                        </a:solidFill>
                        <a:latin typeface="Calibri"/>
                      </a:endParaRPr>
                    </a:p>
                  </a:txBody>
                  <a:tcPr marL="7671" marR="7671" marT="7671" marB="0" anchor="b">
                    <a:solidFill>
                      <a:schemeClr val="bg1"/>
                    </a:solidFill>
                  </a:tcPr>
                </a:tc>
                <a:tc>
                  <a:txBody>
                    <a:bodyPr/>
                    <a:lstStyle/>
                    <a:p>
                      <a:pPr algn="l" fontAlgn="b"/>
                      <a:r>
                        <a:rPr lang="en-US" sz="1400" u="none" strike="noStrike" dirty="0"/>
                        <a:t>Document your code.</a:t>
                      </a:r>
                      <a:endParaRPr lang="en-US" sz="1400" b="0" i="0" u="none" strike="noStrike" dirty="0">
                        <a:solidFill>
                          <a:srgbClr val="000000"/>
                        </a:solidFill>
                        <a:latin typeface="Calibri"/>
                      </a:endParaRPr>
                    </a:p>
                  </a:txBody>
                  <a:tcPr marL="7671" marR="7671" marT="7671" marB="0" anchor="b">
                    <a:solidFill>
                      <a:schemeClr val="bg1"/>
                    </a:solidFill>
                  </a:tcPr>
                </a:tc>
              </a:tr>
              <a:tr h="153423">
                <a:tc>
                  <a:txBody>
                    <a:bodyPr/>
                    <a:lstStyle/>
                    <a:p>
                      <a:pPr algn="l" fontAlgn="b"/>
                      <a:r>
                        <a:rPr lang="en-US" sz="1400" u="none" strike="noStrike" dirty="0" smtClean="0"/>
                        <a:t>35</a:t>
                      </a:r>
                      <a:endParaRPr lang="en-US" sz="1400" b="0" i="0" u="none" strike="noStrike" dirty="0">
                        <a:solidFill>
                          <a:srgbClr val="000000"/>
                        </a:solidFill>
                        <a:latin typeface="Calibri"/>
                      </a:endParaRPr>
                    </a:p>
                  </a:txBody>
                  <a:tcPr marL="7671" marR="7671" marT="7671" marB="0" anchor="b">
                    <a:solidFill>
                      <a:schemeClr val="accent2">
                        <a:lumMod val="60000"/>
                        <a:lumOff val="40000"/>
                      </a:schemeClr>
                    </a:solidFill>
                  </a:tcPr>
                </a:tc>
                <a:tc>
                  <a:txBody>
                    <a:bodyPr/>
                    <a:lstStyle/>
                    <a:p>
                      <a:pPr algn="l" fontAlgn="b"/>
                      <a:r>
                        <a:rPr lang="en-US" sz="1400" u="none" strike="noStrike" dirty="0"/>
                        <a:t>Provide clear descriptions of limitations.</a:t>
                      </a:r>
                      <a:endParaRPr lang="en-US" sz="1400" b="0" i="0" u="none" strike="noStrike" dirty="0">
                        <a:solidFill>
                          <a:srgbClr val="000000"/>
                        </a:solidFill>
                        <a:latin typeface="Calibri"/>
                      </a:endParaRPr>
                    </a:p>
                  </a:txBody>
                  <a:tcPr marL="7671" marR="7671" marT="7671" marB="0" anchor="b">
                    <a:solidFill>
                      <a:schemeClr val="accent2">
                        <a:lumMod val="60000"/>
                        <a:lumOff val="40000"/>
                      </a:schemeClr>
                    </a:solidFill>
                  </a:tcPr>
                </a:tc>
              </a:tr>
              <a:tr h="153423">
                <a:tc>
                  <a:txBody>
                    <a:bodyPr/>
                    <a:lstStyle/>
                    <a:p>
                      <a:pPr algn="l" fontAlgn="b"/>
                      <a:r>
                        <a:rPr lang="en-US" sz="1400" u="none" strike="noStrike" dirty="0" smtClean="0"/>
                        <a:t>36</a:t>
                      </a:r>
                      <a:endParaRPr lang="en-US" sz="1400" b="0" i="0" u="none" strike="noStrike" dirty="0">
                        <a:solidFill>
                          <a:srgbClr val="000000"/>
                        </a:solidFill>
                        <a:latin typeface="Calibri"/>
                      </a:endParaRPr>
                    </a:p>
                  </a:txBody>
                  <a:tcPr marL="7671" marR="7671" marT="7671" marB="0" anchor="b">
                    <a:solidFill>
                      <a:schemeClr val="accent5"/>
                    </a:solidFill>
                  </a:tcPr>
                </a:tc>
                <a:tc>
                  <a:txBody>
                    <a:bodyPr/>
                    <a:lstStyle/>
                    <a:p>
                      <a:pPr algn="l" fontAlgn="b"/>
                      <a:r>
                        <a:rPr lang="en-US" sz="1400" u="none" strike="noStrike" dirty="0"/>
                        <a:t>Use simulation software with established reliability.</a:t>
                      </a:r>
                      <a:endParaRPr lang="en-US" sz="1400" b="0" i="0" u="none" strike="noStrike" dirty="0">
                        <a:solidFill>
                          <a:srgbClr val="000000"/>
                        </a:solidFill>
                        <a:latin typeface="Calibri"/>
                      </a:endParaRPr>
                    </a:p>
                  </a:txBody>
                  <a:tcPr marL="7671" marR="7671" marT="7671" marB="0" anchor="b">
                    <a:solidFill>
                      <a:schemeClr val="accent5">
                        <a:lumMod val="60000"/>
                        <a:lumOff val="40000"/>
                      </a:schemeClr>
                    </a:solidFill>
                  </a:tcPr>
                </a:tc>
              </a:tr>
            </a:tbl>
          </a:graphicData>
        </a:graphic>
      </p:graphicFrame>
    </p:spTree>
    <p:extLst>
      <p:ext uri="{BB962C8B-B14F-4D97-AF65-F5344CB8AC3E}">
        <p14:creationId xmlns="" xmlns:p14="http://schemas.microsoft.com/office/powerpoint/2010/main" val="153587315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Current Status of Survey Analysis</a:t>
            </a:r>
            <a:endParaRPr lang="en-US" dirty="0"/>
          </a:p>
        </p:txBody>
      </p:sp>
      <p:sp>
        <p:nvSpPr>
          <p:cNvPr id="4" name="Slide Number Placeholder 3"/>
          <p:cNvSpPr>
            <a:spLocks noGrp="1"/>
          </p:cNvSpPr>
          <p:nvPr>
            <p:ph type="sldNum" sz="quarter" idx="12"/>
          </p:nvPr>
        </p:nvSpPr>
        <p:spPr/>
        <p:txBody>
          <a:bodyPr/>
          <a:lstStyle/>
          <a:p>
            <a:fld id="{88FCE147-5BD1-4085-8955-F9248228F1AD}" type="slidenum">
              <a:rPr lang="en-US" smtClean="0"/>
              <a:pPr/>
              <a:t>16</a:t>
            </a:fld>
            <a:endParaRPr lang="en-US"/>
          </a:p>
        </p:txBody>
      </p:sp>
      <p:sp>
        <p:nvSpPr>
          <p:cNvPr id="5" name="Content Placeholder 4"/>
          <p:cNvSpPr>
            <a:spLocks noGrp="1"/>
          </p:cNvSpPr>
          <p:nvPr>
            <p:ph idx="1"/>
          </p:nvPr>
        </p:nvSpPr>
        <p:spPr>
          <a:xfrm>
            <a:off x="228600" y="1905000"/>
            <a:ext cx="8686800" cy="1447800"/>
          </a:xfrm>
        </p:spPr>
        <p:txBody>
          <a:bodyPr>
            <a:normAutofit fontScale="77500" lnSpcReduction="20000"/>
          </a:bodyPr>
          <a:lstStyle/>
          <a:p>
            <a:r>
              <a:rPr lang="en-US" dirty="0" smtClean="0"/>
              <a:t>Total responses: 186</a:t>
            </a:r>
          </a:p>
          <a:p>
            <a:r>
              <a:rPr lang="en-US" dirty="0" smtClean="0"/>
              <a:t>Total valid responses: 148 from</a:t>
            </a:r>
          </a:p>
          <a:p>
            <a:pPr lvl="1"/>
            <a:r>
              <a:rPr lang="en-US" dirty="0" smtClean="0"/>
              <a:t>4 continents, 10 disciplines, various levels of education and experience in M&amp;S</a:t>
            </a:r>
          </a:p>
        </p:txBody>
      </p:sp>
      <p:pic>
        <p:nvPicPr>
          <p:cNvPr id="34818" name="Picture 2"/>
          <p:cNvPicPr>
            <a:picLocks noChangeAspect="1" noChangeArrowheads="1"/>
          </p:cNvPicPr>
          <p:nvPr/>
        </p:nvPicPr>
        <p:blipFill>
          <a:blip r:embed="rId3" cstate="print"/>
          <a:srcRect/>
          <a:stretch>
            <a:fillRect/>
          </a:stretch>
        </p:blipFill>
        <p:spPr bwMode="auto">
          <a:xfrm>
            <a:off x="1143000" y="805032"/>
            <a:ext cx="6934200" cy="1085009"/>
          </a:xfrm>
          <a:prstGeom prst="rect">
            <a:avLst/>
          </a:prstGeom>
          <a:noFill/>
          <a:ln w="9525">
            <a:noFill/>
            <a:miter lim="800000"/>
            <a:headEnd/>
            <a:tailEnd/>
          </a:ln>
          <a:effectLst/>
        </p:spPr>
      </p:pic>
      <p:graphicFrame>
        <p:nvGraphicFramePr>
          <p:cNvPr id="7" name="Table 6"/>
          <p:cNvGraphicFramePr>
            <a:graphicFrameLocks noGrp="1"/>
          </p:cNvGraphicFramePr>
          <p:nvPr/>
        </p:nvGraphicFramePr>
        <p:xfrm>
          <a:off x="304800" y="3733800"/>
          <a:ext cx="8686802" cy="2956560"/>
        </p:xfrm>
        <a:graphic>
          <a:graphicData uri="http://schemas.openxmlformats.org/drawingml/2006/table">
            <a:tbl>
              <a:tblPr>
                <a:tableStyleId>{0E3FDE45-AF77-4B5C-9715-49D594BDF05E}</a:tableStyleId>
              </a:tblPr>
              <a:tblGrid>
                <a:gridCol w="2438400"/>
                <a:gridCol w="6248402"/>
              </a:tblGrid>
              <a:tr h="152400">
                <a:tc>
                  <a:txBody>
                    <a:bodyPr/>
                    <a:lstStyle/>
                    <a:p>
                      <a:pPr marL="0" marR="0" algn="ctr">
                        <a:spcBef>
                          <a:spcPts val="0"/>
                        </a:spcBef>
                        <a:spcAft>
                          <a:spcPts val="0"/>
                        </a:spcAft>
                      </a:pPr>
                      <a:r>
                        <a:rPr lang="en-US" sz="1800" b="1" dirty="0">
                          <a:latin typeface="Century Gothic" pitchFamily="34" charset="0"/>
                        </a:rPr>
                        <a:t>Simple </a:t>
                      </a:r>
                      <a:r>
                        <a:rPr lang="en-US" sz="1800" b="1" dirty="0" smtClean="0">
                          <a:latin typeface="Century Gothic" pitchFamily="34" charset="0"/>
                        </a:rPr>
                        <a:t>Rule</a:t>
                      </a:r>
                      <a:endParaRPr lang="en-US" sz="1600" b="1" i="1" dirty="0">
                        <a:latin typeface="Century Gothic" pitchFamily="34" charset="0"/>
                        <a:ea typeface="SimSun"/>
                      </a:endParaRPr>
                    </a:p>
                  </a:txBody>
                  <a:tcPr marL="68580" marR="68580" marT="0" marB="0" anchor="ctr">
                    <a:solidFill>
                      <a:schemeClr val="accent2">
                        <a:lumMod val="60000"/>
                        <a:lumOff val="40000"/>
                      </a:schemeClr>
                    </a:solidFill>
                  </a:tcPr>
                </a:tc>
                <a:tc>
                  <a:txBody>
                    <a:bodyPr/>
                    <a:lstStyle/>
                    <a:p>
                      <a:pPr marL="0" marR="0" algn="ctr">
                        <a:spcBef>
                          <a:spcPts val="0"/>
                        </a:spcBef>
                        <a:spcAft>
                          <a:spcPts val="0"/>
                        </a:spcAft>
                      </a:pPr>
                      <a:r>
                        <a:rPr lang="en-US" sz="1800" b="1" dirty="0">
                          <a:latin typeface="Century Gothic" pitchFamily="34" charset="0"/>
                        </a:rPr>
                        <a:t>Description </a:t>
                      </a:r>
                      <a:endParaRPr lang="en-US" sz="1600" b="1" i="1" dirty="0">
                        <a:latin typeface="Century Gothic" pitchFamily="34" charset="0"/>
                        <a:ea typeface="SimSun"/>
                      </a:endParaRPr>
                    </a:p>
                  </a:txBody>
                  <a:tcPr marL="68580" marR="68580" marT="0" marB="0" anchor="ctr">
                    <a:solidFill>
                      <a:schemeClr val="accent2">
                        <a:lumMod val="60000"/>
                        <a:lumOff val="40000"/>
                      </a:schemeClr>
                    </a:solidFill>
                  </a:tcPr>
                </a:tc>
              </a:tr>
              <a:tr h="203200">
                <a:tc>
                  <a:txBody>
                    <a:bodyPr/>
                    <a:lstStyle/>
                    <a:p>
                      <a:pPr marL="0" marR="0" algn="l">
                        <a:spcBef>
                          <a:spcPts val="0"/>
                        </a:spcBef>
                        <a:spcAft>
                          <a:spcPts val="0"/>
                        </a:spcAft>
                      </a:pPr>
                      <a:r>
                        <a:rPr lang="en-US" sz="1600" b="1" dirty="0">
                          <a:latin typeface="Century Gothic" pitchFamily="34" charset="0"/>
                        </a:rPr>
                        <a:t>Define context clearly</a:t>
                      </a:r>
                      <a:endParaRPr lang="en-US" sz="1800" b="1" dirty="0">
                        <a:latin typeface="Century Gothic" pitchFamily="34" charset="0"/>
                        <a:ea typeface="SimSun"/>
                      </a:endParaRPr>
                    </a:p>
                  </a:txBody>
                  <a:tcPr marL="68580" marR="68580" marT="0" marB="0" anchor="ctr">
                    <a:solidFill>
                      <a:schemeClr val="accent2">
                        <a:lumMod val="20000"/>
                        <a:lumOff val="80000"/>
                      </a:schemeClr>
                    </a:solidFill>
                  </a:tcPr>
                </a:tc>
                <a:tc>
                  <a:txBody>
                    <a:bodyPr/>
                    <a:lstStyle/>
                    <a:p>
                      <a:pPr marL="0" marR="0">
                        <a:spcBef>
                          <a:spcPts val="0"/>
                        </a:spcBef>
                        <a:spcAft>
                          <a:spcPts val="0"/>
                        </a:spcAft>
                      </a:pPr>
                      <a:r>
                        <a:rPr lang="en-US" sz="1600" dirty="0">
                          <a:latin typeface="Century Gothic" pitchFamily="34" charset="0"/>
                        </a:rPr>
                        <a:t>Develop and document the subject, purpose, and intended use(s) of the model or simulation</a:t>
                      </a:r>
                      <a:endParaRPr lang="en-US" sz="2400" dirty="0">
                        <a:latin typeface="Century Gothic" pitchFamily="34" charset="0"/>
                        <a:ea typeface="MS Mincho"/>
                      </a:endParaRPr>
                    </a:p>
                  </a:txBody>
                  <a:tcPr marL="68580" marR="68580" marT="0" marB="0" anchor="ctr">
                    <a:solidFill>
                      <a:schemeClr val="accent2">
                        <a:lumMod val="20000"/>
                        <a:lumOff val="80000"/>
                      </a:schemeClr>
                    </a:solidFill>
                  </a:tcPr>
                </a:tc>
              </a:tr>
              <a:tr h="203200">
                <a:tc>
                  <a:txBody>
                    <a:bodyPr/>
                    <a:lstStyle/>
                    <a:p>
                      <a:pPr marL="0" marR="0" algn="l">
                        <a:spcBef>
                          <a:spcPts val="0"/>
                        </a:spcBef>
                        <a:spcAft>
                          <a:spcPts val="0"/>
                        </a:spcAft>
                      </a:pPr>
                      <a:r>
                        <a:rPr lang="en-US" sz="1600" b="1" dirty="0">
                          <a:latin typeface="Century Gothic" pitchFamily="34" charset="0"/>
                        </a:rPr>
                        <a:t>Use appropriate data</a:t>
                      </a:r>
                      <a:endParaRPr lang="en-US" sz="1800" b="1" dirty="0">
                        <a:latin typeface="Century Gothic" pitchFamily="34" charset="0"/>
                        <a:ea typeface="SimSun"/>
                      </a:endParaRPr>
                    </a:p>
                  </a:txBody>
                  <a:tcPr marL="68580" marR="68580" marT="0" marB="0" anchor="ctr">
                    <a:solidFill>
                      <a:schemeClr val="accent2">
                        <a:lumMod val="40000"/>
                        <a:lumOff val="60000"/>
                      </a:schemeClr>
                    </a:solidFill>
                  </a:tcPr>
                </a:tc>
                <a:tc>
                  <a:txBody>
                    <a:bodyPr/>
                    <a:lstStyle/>
                    <a:p>
                      <a:pPr marL="0" marR="0">
                        <a:spcBef>
                          <a:spcPts val="0"/>
                        </a:spcBef>
                        <a:spcAft>
                          <a:spcPts val="0"/>
                        </a:spcAft>
                      </a:pPr>
                      <a:r>
                        <a:rPr lang="en-US" sz="1600" dirty="0">
                          <a:latin typeface="Century Gothic" pitchFamily="34" charset="0"/>
                        </a:rPr>
                        <a:t>Employ relevant and traceable information in the development or operation of a model or simulation.</a:t>
                      </a:r>
                      <a:endParaRPr lang="en-US" sz="2400" dirty="0">
                        <a:latin typeface="Century Gothic" pitchFamily="34" charset="0"/>
                        <a:ea typeface="MS Mincho"/>
                      </a:endParaRPr>
                    </a:p>
                  </a:txBody>
                  <a:tcPr marL="68580" marR="68580" marT="0" marB="0" anchor="ctr">
                    <a:solidFill>
                      <a:schemeClr val="accent2">
                        <a:lumMod val="40000"/>
                        <a:lumOff val="60000"/>
                      </a:schemeClr>
                    </a:solidFill>
                  </a:tcPr>
                </a:tc>
              </a:tr>
              <a:tr h="203200">
                <a:tc>
                  <a:txBody>
                    <a:bodyPr/>
                    <a:lstStyle/>
                    <a:p>
                      <a:pPr marL="0" marR="0" algn="l">
                        <a:spcBef>
                          <a:spcPts val="0"/>
                        </a:spcBef>
                        <a:spcAft>
                          <a:spcPts val="0"/>
                        </a:spcAft>
                      </a:pPr>
                      <a:r>
                        <a:rPr lang="en-US" sz="1600" b="1" dirty="0">
                          <a:latin typeface="Century Gothic" pitchFamily="34" charset="0"/>
                        </a:rPr>
                        <a:t>Evaluate within context</a:t>
                      </a:r>
                      <a:endParaRPr lang="en-US" sz="1800" b="1" dirty="0">
                        <a:latin typeface="Century Gothic" pitchFamily="34" charset="0"/>
                        <a:ea typeface="SimSun"/>
                      </a:endParaRPr>
                    </a:p>
                  </a:txBody>
                  <a:tcPr marL="68580" marR="68580" marT="0" marB="0" anchor="ctr">
                    <a:solidFill>
                      <a:schemeClr val="accent2">
                        <a:lumMod val="20000"/>
                        <a:lumOff val="80000"/>
                      </a:schemeClr>
                    </a:solidFill>
                  </a:tcPr>
                </a:tc>
                <a:tc>
                  <a:txBody>
                    <a:bodyPr/>
                    <a:lstStyle/>
                    <a:p>
                      <a:pPr marL="0" marR="0">
                        <a:spcBef>
                          <a:spcPts val="0"/>
                        </a:spcBef>
                        <a:spcAft>
                          <a:spcPts val="0"/>
                        </a:spcAft>
                      </a:pPr>
                      <a:r>
                        <a:rPr lang="en-US" sz="1600" dirty="0">
                          <a:latin typeface="Century Gothic" pitchFamily="34" charset="0"/>
                        </a:rPr>
                        <a:t>Verification, validation, uncertainty quantification, and sensitivity analysis of the model or simulation are accomplished with respect to the reality of interest and intended use(s) of the model or simulation.</a:t>
                      </a:r>
                      <a:endParaRPr lang="en-US" sz="2400" dirty="0">
                        <a:latin typeface="Century Gothic" pitchFamily="34" charset="0"/>
                        <a:ea typeface="MS Mincho"/>
                      </a:endParaRPr>
                    </a:p>
                  </a:txBody>
                  <a:tcPr marL="68580" marR="68580" marT="0" marB="0" anchor="ctr">
                    <a:solidFill>
                      <a:schemeClr val="accent2">
                        <a:lumMod val="20000"/>
                        <a:lumOff val="80000"/>
                      </a:schemeClr>
                    </a:solidFill>
                  </a:tcPr>
                </a:tc>
              </a:tr>
              <a:tr h="203200">
                <a:tc>
                  <a:txBody>
                    <a:bodyPr/>
                    <a:lstStyle/>
                    <a:p>
                      <a:pPr marL="0" marR="0" algn="l">
                        <a:spcBef>
                          <a:spcPts val="0"/>
                        </a:spcBef>
                        <a:spcAft>
                          <a:spcPts val="0"/>
                        </a:spcAft>
                      </a:pPr>
                      <a:r>
                        <a:rPr lang="en-US" sz="1600" b="1" dirty="0">
                          <a:latin typeface="Century Gothic" pitchFamily="34" charset="0"/>
                        </a:rPr>
                        <a:t>List limitations explicitly</a:t>
                      </a:r>
                      <a:endParaRPr lang="en-US" sz="1800" b="1" dirty="0">
                        <a:latin typeface="Century Gothic" pitchFamily="34" charset="0"/>
                        <a:ea typeface="SimSun"/>
                      </a:endParaRPr>
                    </a:p>
                  </a:txBody>
                  <a:tcPr marL="68580" marR="68580" marT="0" marB="0" anchor="ctr">
                    <a:solidFill>
                      <a:schemeClr val="accent2">
                        <a:lumMod val="40000"/>
                        <a:lumOff val="60000"/>
                      </a:schemeClr>
                    </a:solidFill>
                  </a:tcPr>
                </a:tc>
                <a:tc>
                  <a:txBody>
                    <a:bodyPr/>
                    <a:lstStyle/>
                    <a:p>
                      <a:pPr marL="0" marR="0">
                        <a:spcBef>
                          <a:spcPts val="0"/>
                        </a:spcBef>
                        <a:spcAft>
                          <a:spcPts val="0"/>
                        </a:spcAft>
                      </a:pPr>
                      <a:r>
                        <a:rPr lang="en-US" sz="1600" dirty="0">
                          <a:latin typeface="Century Gothic" pitchFamily="34" charset="0"/>
                        </a:rPr>
                        <a:t>Restrictions, constraints, or qualifications for or on the use of the model or simulation are available for consideration by the users or customers of a model or simulation.</a:t>
                      </a:r>
                      <a:endParaRPr lang="en-US" sz="2400" dirty="0">
                        <a:latin typeface="Century Gothic" pitchFamily="34" charset="0"/>
                        <a:ea typeface="MS Mincho"/>
                      </a:endParaRPr>
                    </a:p>
                  </a:txBody>
                  <a:tcPr marL="68580" marR="68580" marT="0" marB="0" anchor="ctr">
                    <a:solidFill>
                      <a:schemeClr val="accent2">
                        <a:lumMod val="40000"/>
                        <a:lumOff val="60000"/>
                      </a:schemeClr>
                    </a:solidFill>
                  </a:tcPr>
                </a:tc>
              </a:tr>
            </a:tbl>
          </a:graphicData>
        </a:graphic>
      </p:graphicFrame>
      <p:sp>
        <p:nvSpPr>
          <p:cNvPr id="8" name="Rectangle 7"/>
          <p:cNvSpPr/>
          <p:nvPr/>
        </p:nvSpPr>
        <p:spPr>
          <a:xfrm>
            <a:off x="228600" y="3364468"/>
            <a:ext cx="8839200" cy="369332"/>
          </a:xfrm>
          <a:prstGeom prst="rect">
            <a:avLst/>
          </a:prstGeom>
        </p:spPr>
        <p:txBody>
          <a:bodyPr wrap="square">
            <a:spAutoFit/>
          </a:bodyPr>
          <a:lstStyle/>
          <a:p>
            <a:pPr algn="ctr"/>
            <a:r>
              <a:rPr lang="en-US" b="1" dirty="0" smtClean="0">
                <a:latin typeface="Century Gothic" pitchFamily="34" charset="0"/>
              </a:rPr>
              <a:t>Key Overlaps between Committee’s perspectives &amp; global M&amp;S community</a:t>
            </a:r>
          </a:p>
        </p:txBody>
      </p:sp>
    </p:spTree>
    <p:extLst>
      <p:ext uri="{BB962C8B-B14F-4D97-AF65-F5344CB8AC3E}">
        <p14:creationId xmlns="" xmlns:p14="http://schemas.microsoft.com/office/powerpoint/2010/main" val="153587315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Work</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Publish Committee’s perspective, </a:t>
            </a:r>
            <a:r>
              <a:rPr lang="en-US" i="1" dirty="0" smtClean="0"/>
              <a:t>‘Ten “Not So” Simple Rules for Credible Practice of Modeling and Simulation in Healthcare: Perspectives from a Multidisciplinary Committee’</a:t>
            </a:r>
            <a:endParaRPr lang="en-US" dirty="0" smtClean="0"/>
          </a:p>
          <a:p>
            <a:r>
              <a:rPr lang="en-US" dirty="0" smtClean="0"/>
              <a:t>Analyze public survey data, and publish results </a:t>
            </a:r>
            <a:r>
              <a:rPr lang="en-US" dirty="0"/>
              <a:t>in PLOS Computational Biology</a:t>
            </a:r>
            <a:r>
              <a:rPr lang="en-US" dirty="0" smtClean="0"/>
              <a:t> in the form of </a:t>
            </a:r>
            <a:r>
              <a:rPr lang="en-US" i="1" dirty="0" smtClean="0"/>
              <a:t>“Ten Simple Rules of Credible Practice of M&amp;S in Healthcare”</a:t>
            </a:r>
            <a:endParaRPr lang="en-US" dirty="0" smtClean="0"/>
          </a:p>
          <a:p>
            <a:r>
              <a:rPr lang="en-US" dirty="0" smtClean="0"/>
              <a:t>Develop and publish the </a:t>
            </a:r>
            <a:r>
              <a:rPr lang="en-US" i="1" dirty="0" smtClean="0"/>
              <a:t>“Guidelines for Credible Practice in Modeling &amp; Simulation in Healthcare”</a:t>
            </a:r>
            <a:r>
              <a:rPr lang="en-US" dirty="0" smtClean="0"/>
              <a:t> and as well as a “</a:t>
            </a:r>
            <a:r>
              <a:rPr lang="en-US" i="1" dirty="0" smtClean="0"/>
              <a:t>Model Certification Guideline</a:t>
            </a:r>
            <a:r>
              <a:rPr lang="en-US" dirty="0" smtClean="0"/>
              <a:t>” based off of the above findings</a:t>
            </a:r>
          </a:p>
          <a:p>
            <a:r>
              <a:rPr lang="en-US" dirty="0" smtClean="0"/>
              <a:t>Publish glossary of terms to help unify the use of M&amp;S terminology across a variety of disciplines and stakeholders in the field – Draft: </a:t>
            </a:r>
            <a:r>
              <a:rPr lang="en-US" dirty="0" smtClean="0">
                <a:hlinkClick r:id="rId3"/>
              </a:rPr>
              <a:t>http://tinyurl.com/ze4scnx</a:t>
            </a:r>
            <a:endParaRPr lang="en-US" dirty="0" smtClean="0"/>
          </a:p>
          <a:p>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ASME 2014 V&amp;V Symposium</a:t>
            </a:r>
            <a:endParaRPr lang="en-US"/>
          </a:p>
        </p:txBody>
      </p:sp>
      <p:sp>
        <p:nvSpPr>
          <p:cNvPr id="5" name="Slide Number Placeholder 4"/>
          <p:cNvSpPr>
            <a:spLocks noGrp="1"/>
          </p:cNvSpPr>
          <p:nvPr>
            <p:ph type="sldNum" sz="quarter" idx="12"/>
          </p:nvPr>
        </p:nvSpPr>
        <p:spPr/>
        <p:txBody>
          <a:bodyPr/>
          <a:lstStyle/>
          <a:p>
            <a:fld id="{88FCE147-5BD1-4085-8955-F9248228F1AD}" type="slidenum">
              <a:rPr lang="en-US" smtClean="0"/>
              <a:pPr/>
              <a:t>17</a:t>
            </a:fld>
            <a:endParaRPr lang="en-US"/>
          </a:p>
        </p:txBody>
      </p:sp>
    </p:spTree>
    <p:extLst>
      <p:ext uri="{BB962C8B-B14F-4D97-AF65-F5344CB8AC3E}">
        <p14:creationId xmlns="" xmlns:p14="http://schemas.microsoft.com/office/powerpoint/2010/main" val="324523262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noAutofit/>
          </a:bodyPr>
          <a:lstStyle/>
          <a:p>
            <a:pPr>
              <a:tabLst>
                <a:tab pos="1654175" algn="l"/>
              </a:tabLst>
            </a:pPr>
            <a:r>
              <a:rPr lang="en-US" dirty="0" smtClean="0"/>
              <a:t>ASME Committee on V&amp;V in Computational Modeling and Simulation</a:t>
            </a:r>
          </a:p>
        </p:txBody>
      </p:sp>
      <p:sp>
        <p:nvSpPr>
          <p:cNvPr id="3" name="Content Placeholder 2"/>
          <p:cNvSpPr>
            <a:spLocks noGrp="1"/>
          </p:cNvSpPr>
          <p:nvPr>
            <p:ph idx="1"/>
          </p:nvPr>
        </p:nvSpPr>
        <p:spPr>
          <a:xfrm>
            <a:off x="685800" y="1219200"/>
            <a:ext cx="4790863" cy="4724400"/>
          </a:xfrm>
        </p:spPr>
        <p:txBody>
          <a:bodyPr>
            <a:normAutofit/>
          </a:bodyPr>
          <a:lstStyle/>
          <a:p>
            <a:pPr>
              <a:defRPr/>
            </a:pPr>
            <a:r>
              <a:rPr lang="en-US" sz="2000" dirty="0" smtClean="0"/>
              <a:t>Standards Committee</a:t>
            </a:r>
          </a:p>
          <a:p>
            <a:pPr lvl="1">
              <a:defRPr/>
            </a:pPr>
            <a:r>
              <a:rPr lang="en-US" sz="1800" dirty="0" smtClean="0"/>
              <a:t>Provide </a:t>
            </a:r>
            <a:r>
              <a:rPr lang="en-US" sz="1800" dirty="0"/>
              <a:t>procedures for assessing and quantifying the accuracy and credibility of computational modeling and </a:t>
            </a:r>
            <a:r>
              <a:rPr lang="en-US" sz="1800" dirty="0" smtClean="0"/>
              <a:t>simulation</a:t>
            </a:r>
          </a:p>
        </p:txBody>
      </p:sp>
      <p:sp>
        <p:nvSpPr>
          <p:cNvPr id="12" name="Footer Placeholder 1"/>
          <p:cNvSpPr>
            <a:spLocks noGrp="1"/>
          </p:cNvSpPr>
          <p:nvPr>
            <p:ph type="ftr" sz="quarter" idx="11"/>
          </p:nvPr>
        </p:nvSpPr>
        <p:spPr/>
        <p:txBody>
          <a:bodyPr/>
          <a:lstStyle/>
          <a:p>
            <a:r>
              <a:rPr lang="en-US" dirty="0" smtClean="0"/>
              <a:t>ASME 2016 V&amp;V Symposium</a:t>
            </a:r>
            <a:endParaRPr lang="en-US" dirty="0"/>
          </a:p>
        </p:txBody>
      </p:sp>
      <p:pic>
        <p:nvPicPr>
          <p:cNvPr id="6" name="Picture 14"/>
          <p:cNvPicPr>
            <a:picLocks noChangeAspect="1" noChangeArrowheads="1"/>
          </p:cNvPicPr>
          <p:nvPr/>
        </p:nvPicPr>
        <p:blipFill>
          <a:blip r:embed="rId3" cstate="print"/>
          <a:srcRect/>
          <a:stretch>
            <a:fillRect/>
          </a:stretch>
        </p:blipFill>
        <p:spPr bwMode="auto">
          <a:xfrm rot="-540000">
            <a:off x="984751" y="3180780"/>
            <a:ext cx="2232213" cy="2932438"/>
          </a:xfrm>
          <a:prstGeom prst="rect">
            <a:avLst/>
          </a:prstGeom>
          <a:noFill/>
          <a:ln w="9525" algn="ctr">
            <a:solidFill>
              <a:schemeClr val="tx1"/>
            </a:solidFill>
            <a:miter lim="800000"/>
            <a:headEnd/>
            <a:tailEnd/>
          </a:ln>
          <a:effectLst>
            <a:outerShdw dist="38100" dir="2700000" algn="tl" rotWithShape="0">
              <a:srgbClr val="000000">
                <a:alpha val="39999"/>
              </a:srgbClr>
            </a:outerShdw>
          </a:effectLst>
        </p:spPr>
      </p:pic>
      <p:pic>
        <p:nvPicPr>
          <p:cNvPr id="7" name="Picture 8"/>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rot="540000">
            <a:off x="3026328" y="3175094"/>
            <a:ext cx="2232214" cy="2964327"/>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pic>
      <p:graphicFrame>
        <p:nvGraphicFramePr>
          <p:cNvPr id="9" name="Diagram 8"/>
          <p:cNvGraphicFramePr/>
          <p:nvPr>
            <p:extLst>
              <p:ext uri="{D42A27DB-BD31-4B8C-83A1-F6EECF244321}">
                <p14:modId xmlns="" xmlns:p14="http://schemas.microsoft.com/office/powerpoint/2010/main" val="2320673518"/>
              </p:ext>
            </p:extLst>
          </p:nvPr>
        </p:nvGraphicFramePr>
        <p:xfrm>
          <a:off x="5662893" y="1438275"/>
          <a:ext cx="3023907" cy="481012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 xmlns:p14="http://schemas.microsoft.com/office/powerpoint/2010/main" val="1552814661"/>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noAutofit/>
          </a:bodyPr>
          <a:lstStyle/>
          <a:p>
            <a:pPr>
              <a:tabLst>
                <a:tab pos="1654175" algn="l"/>
              </a:tabLst>
            </a:pPr>
            <a:r>
              <a:rPr lang="en-US" dirty="0" smtClean="0"/>
              <a:t>ASME V&amp;V 40</a:t>
            </a:r>
          </a:p>
        </p:txBody>
      </p:sp>
      <p:sp>
        <p:nvSpPr>
          <p:cNvPr id="3" name="Content Placeholder 2"/>
          <p:cNvSpPr>
            <a:spLocks noGrp="1"/>
          </p:cNvSpPr>
          <p:nvPr>
            <p:ph idx="1"/>
          </p:nvPr>
        </p:nvSpPr>
        <p:spPr>
          <a:xfrm>
            <a:off x="685800" y="1727200"/>
            <a:ext cx="4724400" cy="4724400"/>
          </a:xfrm>
        </p:spPr>
        <p:txBody>
          <a:bodyPr>
            <a:normAutofit lnSpcReduction="10000"/>
          </a:bodyPr>
          <a:lstStyle/>
          <a:p>
            <a:pPr>
              <a:defRPr/>
            </a:pPr>
            <a:r>
              <a:rPr lang="en-US" sz="2400" dirty="0" smtClean="0"/>
              <a:t>ASME V&amp;V 40 </a:t>
            </a:r>
            <a:r>
              <a:rPr lang="en-US" sz="2400" dirty="0"/>
              <a:t>Charter</a:t>
            </a:r>
          </a:p>
          <a:p>
            <a:pPr lvl="1">
              <a:defRPr/>
            </a:pPr>
            <a:r>
              <a:rPr lang="en-US" sz="1800" dirty="0"/>
              <a:t>Provide procedures to standardize verification and validation for computational modeling of medical </a:t>
            </a:r>
            <a:r>
              <a:rPr lang="en-US" sz="1800" dirty="0" smtClean="0"/>
              <a:t>devices</a:t>
            </a:r>
          </a:p>
          <a:p>
            <a:pPr lvl="1">
              <a:defRPr/>
            </a:pPr>
            <a:r>
              <a:rPr lang="en-US" sz="1800" dirty="0" smtClean="0"/>
              <a:t>Charter approved in January 2011</a:t>
            </a:r>
          </a:p>
          <a:p>
            <a:pPr lvl="1">
              <a:defRPr/>
            </a:pPr>
            <a:endParaRPr lang="en-US" sz="1800" dirty="0" smtClean="0"/>
          </a:p>
          <a:p>
            <a:pPr>
              <a:defRPr/>
            </a:pPr>
            <a:r>
              <a:rPr lang="en-US" sz="2200" dirty="0" smtClean="0"/>
              <a:t>Motivating factors</a:t>
            </a:r>
          </a:p>
          <a:p>
            <a:pPr lvl="1">
              <a:defRPr/>
            </a:pPr>
            <a:r>
              <a:rPr lang="en-US" sz="1800" dirty="0"/>
              <a:t>Regulated industry with limited ability to validate clinically</a:t>
            </a:r>
          </a:p>
          <a:p>
            <a:pPr lvl="1">
              <a:defRPr/>
            </a:pPr>
            <a:r>
              <a:rPr lang="en-US" sz="1800" dirty="0"/>
              <a:t>Increased emphasis on modeling to support device safety and/or efficacy</a:t>
            </a:r>
          </a:p>
          <a:p>
            <a:pPr lvl="1">
              <a:defRPr/>
            </a:pPr>
            <a:r>
              <a:rPr lang="en-US" sz="1800" dirty="0"/>
              <a:t>Use of modeling hindered by lack of V&amp;V guidance and expectations within medical device </a:t>
            </a:r>
            <a:r>
              <a:rPr lang="en-US" sz="1800" dirty="0" smtClean="0"/>
              <a:t>community</a:t>
            </a:r>
            <a:endParaRPr lang="en-US" sz="1800" dirty="0"/>
          </a:p>
        </p:txBody>
      </p:sp>
      <p:sp>
        <p:nvSpPr>
          <p:cNvPr id="9" name="Footer Placeholder 1"/>
          <p:cNvSpPr>
            <a:spLocks noGrp="1"/>
          </p:cNvSpPr>
          <p:nvPr>
            <p:ph type="ftr" sz="quarter" idx="11"/>
          </p:nvPr>
        </p:nvSpPr>
        <p:spPr/>
        <p:txBody>
          <a:bodyPr/>
          <a:lstStyle/>
          <a:p>
            <a:r>
              <a:rPr lang="en-US" dirty="0" smtClean="0"/>
              <a:t>ASME 2016 V&amp;V Symposium</a:t>
            </a:r>
            <a:endParaRPr lang="en-US" dirty="0"/>
          </a:p>
        </p:txBody>
      </p:sp>
      <p:pic>
        <p:nvPicPr>
          <p:cNvPr id="8"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71450" y="381000"/>
            <a:ext cx="8801100" cy="58102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graphicFrame>
        <p:nvGraphicFramePr>
          <p:cNvPr id="7" name="Diagram 6"/>
          <p:cNvGraphicFramePr/>
          <p:nvPr>
            <p:extLst>
              <p:ext uri="{D42A27DB-BD31-4B8C-83A1-F6EECF244321}">
                <p14:modId xmlns="" xmlns:p14="http://schemas.microsoft.com/office/powerpoint/2010/main" val="4278993741"/>
              </p:ext>
            </p:extLst>
          </p:nvPr>
        </p:nvGraphicFramePr>
        <p:xfrm>
          <a:off x="5662893" y="1438275"/>
          <a:ext cx="3023907" cy="48101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 xmlns:p14="http://schemas.microsoft.com/office/powerpoint/2010/main" val="881405599"/>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n-US" sz="3600" dirty="0" smtClean="0"/>
              <a:t>V&amp;V 40 Subcommittee Membership</a:t>
            </a:r>
          </a:p>
        </p:txBody>
      </p:sp>
      <p:sp>
        <p:nvSpPr>
          <p:cNvPr id="7171" name="Content Placeholder 2"/>
          <p:cNvSpPr>
            <a:spLocks noGrp="1"/>
          </p:cNvSpPr>
          <p:nvPr>
            <p:ph idx="1"/>
          </p:nvPr>
        </p:nvSpPr>
        <p:spPr/>
        <p:txBody>
          <a:bodyPr>
            <a:noAutofit/>
          </a:bodyPr>
          <a:lstStyle/>
          <a:p>
            <a:pPr marL="0" indent="0" algn="ctr">
              <a:spcBef>
                <a:spcPct val="0"/>
              </a:spcBef>
              <a:spcAft>
                <a:spcPts val="200"/>
              </a:spcAft>
              <a:buFontTx/>
              <a:buNone/>
            </a:pPr>
            <a:r>
              <a:rPr lang="en-US" sz="1600" dirty="0" smtClean="0">
                <a:cs typeface="Arial" pitchFamily="34" charset="0"/>
              </a:rPr>
              <a:t>Carl Popelar, Chair, Southwest Research Institute</a:t>
            </a:r>
          </a:p>
          <a:p>
            <a:pPr marL="0" indent="0" algn="ctr">
              <a:spcBef>
                <a:spcPct val="0"/>
              </a:spcBef>
              <a:spcAft>
                <a:spcPts val="200"/>
              </a:spcAft>
              <a:buFontTx/>
              <a:buNone/>
            </a:pPr>
            <a:r>
              <a:rPr lang="en-US" sz="1600" dirty="0" smtClean="0">
                <a:cs typeface="Arial" pitchFamily="34" charset="0"/>
              </a:rPr>
              <a:t>Tina Morrison, Vice-Chair*, FDA</a:t>
            </a:r>
          </a:p>
          <a:p>
            <a:pPr marL="0" indent="0" algn="ctr">
              <a:spcBef>
                <a:spcPct val="0"/>
              </a:spcBef>
              <a:spcAft>
                <a:spcPts val="200"/>
              </a:spcAft>
              <a:buFontTx/>
              <a:buNone/>
            </a:pPr>
            <a:r>
              <a:rPr lang="en-US" sz="1600" dirty="0" smtClean="0">
                <a:cs typeface="Arial" pitchFamily="34" charset="0"/>
              </a:rPr>
              <a:t>Andrew Rau, Vice-Chair, Exponent</a:t>
            </a:r>
          </a:p>
          <a:p>
            <a:pPr marL="0" indent="0" algn="ctr">
              <a:spcBef>
                <a:spcPct val="0"/>
              </a:spcBef>
              <a:spcAft>
                <a:spcPts val="900"/>
              </a:spcAft>
              <a:buFontTx/>
              <a:buNone/>
            </a:pPr>
            <a:r>
              <a:rPr lang="en-US" sz="1600" dirty="0" smtClean="0">
                <a:cs typeface="Arial" pitchFamily="34" charset="0"/>
              </a:rPr>
              <a:t>Ryan Crane, Secretary, ASME</a:t>
            </a:r>
          </a:p>
          <a:p>
            <a:pPr marL="0" indent="0" algn="ctr">
              <a:spcBef>
                <a:spcPct val="0"/>
              </a:spcBef>
              <a:spcAft>
                <a:spcPts val="900"/>
              </a:spcAft>
              <a:buFontTx/>
              <a:buNone/>
            </a:pPr>
            <a:endParaRPr lang="en-US" sz="1600" dirty="0" smtClean="0">
              <a:cs typeface="Arial" pitchFamily="34" charset="0"/>
            </a:endParaRPr>
          </a:p>
          <a:p>
            <a:pPr marL="0" indent="0" algn="ctr">
              <a:spcBef>
                <a:spcPct val="0"/>
              </a:spcBef>
              <a:spcAft>
                <a:spcPts val="900"/>
              </a:spcAft>
              <a:buFontTx/>
              <a:buNone/>
            </a:pPr>
            <a:endParaRPr lang="en-US" sz="1600" dirty="0" smtClean="0">
              <a:cs typeface="Arial" pitchFamily="34" charset="0"/>
            </a:endParaRPr>
          </a:p>
          <a:p>
            <a:pPr marL="0" indent="0" eaLnBrk="1" hangingPunct="1">
              <a:spcBef>
                <a:spcPct val="0"/>
              </a:spcBef>
              <a:spcAft>
                <a:spcPts val="300"/>
              </a:spcAft>
              <a:buFontTx/>
              <a:buNone/>
              <a:tabLst>
                <a:tab pos="4572000" algn="l"/>
              </a:tabLst>
            </a:pPr>
            <a:endParaRPr lang="en-US" sz="600" dirty="0" smtClean="0">
              <a:cs typeface="Arial" pitchFamily="34" charset="0"/>
            </a:endParaRPr>
          </a:p>
          <a:p>
            <a:pPr marL="0" indent="0" eaLnBrk="1" hangingPunct="1">
              <a:spcBef>
                <a:spcPct val="0"/>
              </a:spcBef>
              <a:spcAft>
                <a:spcPts val="300"/>
              </a:spcAft>
              <a:buFontTx/>
              <a:buNone/>
              <a:tabLst>
                <a:tab pos="4572000" algn="l"/>
              </a:tabLst>
            </a:pPr>
            <a:r>
              <a:rPr lang="en-US" sz="1300" dirty="0" smtClean="0">
                <a:cs typeface="Arial" pitchFamily="34" charset="0"/>
              </a:rPr>
              <a:t>	</a:t>
            </a:r>
          </a:p>
          <a:p>
            <a:pPr marL="0" indent="0" eaLnBrk="1" hangingPunct="1">
              <a:spcBef>
                <a:spcPct val="0"/>
              </a:spcBef>
              <a:spcAft>
                <a:spcPts val="300"/>
              </a:spcAft>
              <a:buFontTx/>
              <a:buNone/>
              <a:tabLst>
                <a:tab pos="4572000" algn="l"/>
              </a:tabLst>
            </a:pPr>
            <a:endParaRPr lang="en-US" sz="1300" dirty="0">
              <a:cs typeface="Arial" pitchFamily="34" charset="0"/>
            </a:endParaRPr>
          </a:p>
          <a:p>
            <a:pPr marL="0" indent="0" eaLnBrk="1" hangingPunct="1">
              <a:spcBef>
                <a:spcPct val="0"/>
              </a:spcBef>
              <a:spcAft>
                <a:spcPts val="300"/>
              </a:spcAft>
              <a:buFontTx/>
              <a:buNone/>
              <a:tabLst>
                <a:tab pos="4572000" algn="l"/>
              </a:tabLst>
            </a:pPr>
            <a:endParaRPr lang="en-US" sz="1300" dirty="0" smtClean="0">
              <a:cs typeface="Arial" pitchFamily="34" charset="0"/>
            </a:endParaRPr>
          </a:p>
          <a:p>
            <a:pPr marL="0" indent="0" eaLnBrk="1" hangingPunct="1">
              <a:spcBef>
                <a:spcPct val="0"/>
              </a:spcBef>
              <a:spcAft>
                <a:spcPts val="300"/>
              </a:spcAft>
              <a:buFontTx/>
              <a:buNone/>
              <a:tabLst>
                <a:tab pos="4572000" algn="l"/>
              </a:tabLst>
            </a:pPr>
            <a:endParaRPr lang="en-US" sz="1300" dirty="0" smtClean="0">
              <a:cs typeface="Arial" pitchFamily="34" charset="0"/>
            </a:endParaRPr>
          </a:p>
          <a:p>
            <a:pPr marL="0" indent="0" eaLnBrk="1" hangingPunct="1">
              <a:spcBef>
                <a:spcPct val="0"/>
              </a:spcBef>
              <a:spcAft>
                <a:spcPts val="300"/>
              </a:spcAft>
              <a:buFontTx/>
              <a:buNone/>
              <a:tabLst>
                <a:tab pos="4572000" algn="l"/>
              </a:tabLst>
            </a:pPr>
            <a:endParaRPr lang="en-US" sz="1300" dirty="0">
              <a:cs typeface="Arial" pitchFamily="34" charset="0"/>
            </a:endParaRPr>
          </a:p>
          <a:p>
            <a:pPr marL="0" indent="0" eaLnBrk="1" hangingPunct="1">
              <a:spcBef>
                <a:spcPct val="0"/>
              </a:spcBef>
              <a:spcAft>
                <a:spcPts val="300"/>
              </a:spcAft>
              <a:buFontTx/>
              <a:buNone/>
              <a:tabLst>
                <a:tab pos="4572000" algn="l"/>
              </a:tabLst>
            </a:pPr>
            <a:endParaRPr lang="en-US" sz="1300" dirty="0" smtClean="0">
              <a:cs typeface="Arial" pitchFamily="34" charset="0"/>
            </a:endParaRPr>
          </a:p>
          <a:p>
            <a:pPr marL="0" indent="0" eaLnBrk="1" hangingPunct="1">
              <a:spcBef>
                <a:spcPct val="0"/>
              </a:spcBef>
              <a:spcAft>
                <a:spcPts val="300"/>
              </a:spcAft>
              <a:buFontTx/>
              <a:buNone/>
              <a:tabLst>
                <a:tab pos="4572000" algn="l"/>
              </a:tabLst>
            </a:pPr>
            <a:endParaRPr lang="en-US" sz="1300" dirty="0">
              <a:cs typeface="Arial" pitchFamily="34" charset="0"/>
            </a:endParaRPr>
          </a:p>
          <a:p>
            <a:pPr marL="0" indent="0" eaLnBrk="1" hangingPunct="1">
              <a:spcBef>
                <a:spcPct val="0"/>
              </a:spcBef>
              <a:spcAft>
                <a:spcPts val="300"/>
              </a:spcAft>
              <a:buFontTx/>
              <a:buNone/>
              <a:tabLst>
                <a:tab pos="4572000" algn="l"/>
              </a:tabLst>
            </a:pPr>
            <a:endParaRPr lang="en-US" sz="1300" dirty="0" smtClean="0">
              <a:cs typeface="Arial" pitchFamily="34" charset="0"/>
            </a:endParaRPr>
          </a:p>
          <a:p>
            <a:pPr marL="0" indent="0" eaLnBrk="1" hangingPunct="1">
              <a:spcBef>
                <a:spcPct val="0"/>
              </a:spcBef>
              <a:spcAft>
                <a:spcPts val="300"/>
              </a:spcAft>
              <a:buFontTx/>
              <a:buNone/>
              <a:tabLst>
                <a:tab pos="4572000" algn="l"/>
              </a:tabLst>
            </a:pPr>
            <a:endParaRPr lang="en-US" sz="1300" dirty="0">
              <a:cs typeface="Arial" pitchFamily="34" charset="0"/>
            </a:endParaRPr>
          </a:p>
          <a:p>
            <a:pPr marL="0" indent="0" eaLnBrk="1" hangingPunct="1">
              <a:spcBef>
                <a:spcPct val="0"/>
              </a:spcBef>
              <a:spcAft>
                <a:spcPts val="300"/>
              </a:spcAft>
              <a:buFontTx/>
              <a:buNone/>
              <a:tabLst>
                <a:tab pos="4572000" algn="l"/>
              </a:tabLst>
            </a:pPr>
            <a:endParaRPr lang="en-US" sz="1300" dirty="0" smtClean="0">
              <a:cs typeface="Arial" pitchFamily="34" charset="0"/>
            </a:endParaRPr>
          </a:p>
          <a:p>
            <a:pPr marL="0" indent="0" eaLnBrk="1" hangingPunct="1">
              <a:spcBef>
                <a:spcPct val="0"/>
              </a:spcBef>
              <a:spcAft>
                <a:spcPts val="300"/>
              </a:spcAft>
              <a:buFontTx/>
              <a:buNone/>
              <a:tabLst>
                <a:tab pos="4572000" algn="l"/>
              </a:tabLst>
            </a:pPr>
            <a:endParaRPr lang="en-US" sz="1300" dirty="0">
              <a:cs typeface="Arial" pitchFamily="34" charset="0"/>
            </a:endParaRPr>
          </a:p>
          <a:p>
            <a:pPr marL="0" indent="0" eaLnBrk="1" hangingPunct="1">
              <a:spcBef>
                <a:spcPct val="0"/>
              </a:spcBef>
              <a:spcAft>
                <a:spcPts val="300"/>
              </a:spcAft>
              <a:buFontTx/>
              <a:buNone/>
              <a:tabLst>
                <a:tab pos="4572000" algn="l"/>
              </a:tabLst>
            </a:pPr>
            <a:endParaRPr lang="en-US" sz="1300" dirty="0" smtClean="0">
              <a:cs typeface="Arial" pitchFamily="34" charset="0"/>
            </a:endParaRPr>
          </a:p>
          <a:p>
            <a:pPr marL="0" indent="0" eaLnBrk="1" hangingPunct="1">
              <a:spcBef>
                <a:spcPct val="0"/>
              </a:spcBef>
              <a:spcAft>
                <a:spcPts val="300"/>
              </a:spcAft>
              <a:buFontTx/>
              <a:buNone/>
              <a:tabLst>
                <a:tab pos="4572000" algn="l"/>
              </a:tabLst>
            </a:pPr>
            <a:endParaRPr lang="en-US" sz="1300" dirty="0">
              <a:cs typeface="Arial" pitchFamily="34" charset="0"/>
            </a:endParaRPr>
          </a:p>
          <a:p>
            <a:pPr marL="0" indent="0" eaLnBrk="1" hangingPunct="1">
              <a:spcBef>
                <a:spcPct val="0"/>
              </a:spcBef>
              <a:spcAft>
                <a:spcPts val="300"/>
              </a:spcAft>
              <a:buFontTx/>
              <a:buNone/>
              <a:tabLst>
                <a:tab pos="4572000" algn="l"/>
              </a:tabLst>
            </a:pPr>
            <a:endParaRPr lang="en-US" sz="200" dirty="0" smtClean="0">
              <a:cs typeface="Arial" pitchFamily="34" charset="0"/>
            </a:endParaRPr>
          </a:p>
          <a:p>
            <a:pPr marL="0" indent="0" eaLnBrk="1" hangingPunct="1">
              <a:spcBef>
                <a:spcPct val="0"/>
              </a:spcBef>
              <a:spcAft>
                <a:spcPts val="300"/>
              </a:spcAft>
              <a:buFontTx/>
              <a:buNone/>
              <a:tabLst>
                <a:tab pos="4572000" algn="l"/>
              </a:tabLst>
            </a:pPr>
            <a:endParaRPr lang="en-US" sz="1300" dirty="0">
              <a:cs typeface="Arial" pitchFamily="34" charset="0"/>
            </a:endParaRPr>
          </a:p>
          <a:p>
            <a:pPr marL="0" indent="0" eaLnBrk="1" hangingPunct="1">
              <a:spcBef>
                <a:spcPct val="0"/>
              </a:spcBef>
              <a:spcAft>
                <a:spcPts val="300"/>
              </a:spcAft>
              <a:buFontTx/>
              <a:buNone/>
              <a:tabLst>
                <a:tab pos="4572000" algn="l"/>
              </a:tabLst>
            </a:pPr>
            <a:r>
              <a:rPr lang="en-US" sz="1300" dirty="0" smtClean="0">
                <a:cs typeface="Arial" pitchFamily="34" charset="0"/>
              </a:rPr>
              <a:t>* </a:t>
            </a:r>
            <a:r>
              <a:rPr lang="en-US" sz="1300" i="1" dirty="0" smtClean="0">
                <a:cs typeface="Arial" pitchFamily="34" charset="0"/>
              </a:rPr>
              <a:t>Standards Committee representative</a:t>
            </a:r>
          </a:p>
          <a:p>
            <a:pPr marL="0" indent="0" eaLnBrk="1" hangingPunct="1">
              <a:spcBef>
                <a:spcPct val="0"/>
              </a:spcBef>
              <a:spcAft>
                <a:spcPts val="300"/>
              </a:spcAft>
              <a:buFontTx/>
              <a:buNone/>
              <a:tabLst>
                <a:tab pos="4572000" algn="l"/>
              </a:tabLst>
            </a:pPr>
            <a:endParaRPr lang="en-US" sz="1300" dirty="0" smtClean="0">
              <a:cs typeface="Arial" pitchFamily="34" charset="0"/>
            </a:endParaRPr>
          </a:p>
        </p:txBody>
      </p:sp>
      <p:pic>
        <p:nvPicPr>
          <p:cNvPr id="5" name="Picture 4"/>
          <p:cNvPicPr>
            <a:picLocks noChangeAspect="1"/>
          </p:cNvPicPr>
          <p:nvPr/>
        </p:nvPicPr>
        <p:blipFill rotWithShape="1">
          <a:blip r:embed="rId3" cstate="print"/>
          <a:srcRect b="5276"/>
          <a:stretch/>
        </p:blipFill>
        <p:spPr>
          <a:xfrm>
            <a:off x="914400" y="2362200"/>
            <a:ext cx="3421117" cy="3986078"/>
          </a:xfrm>
          <a:prstGeom prst="rect">
            <a:avLst/>
          </a:prstGeom>
        </p:spPr>
      </p:pic>
      <p:pic>
        <p:nvPicPr>
          <p:cNvPr id="6" name="Picture 5"/>
          <p:cNvPicPr>
            <a:picLocks noChangeAspect="1"/>
          </p:cNvPicPr>
          <p:nvPr/>
        </p:nvPicPr>
        <p:blipFill>
          <a:blip r:embed="rId4" cstate="print"/>
          <a:stretch>
            <a:fillRect/>
          </a:stretch>
        </p:blipFill>
        <p:spPr>
          <a:xfrm>
            <a:off x="5122293" y="2362201"/>
            <a:ext cx="3716907" cy="4090830"/>
          </a:xfrm>
          <a:prstGeom prst="rect">
            <a:avLst/>
          </a:prstGeom>
        </p:spPr>
      </p:pic>
      <p:sp>
        <p:nvSpPr>
          <p:cNvPr id="3" name="TextBox 2"/>
          <p:cNvSpPr txBox="1"/>
          <p:nvPr/>
        </p:nvSpPr>
        <p:spPr>
          <a:xfrm>
            <a:off x="6586589" y="2275490"/>
            <a:ext cx="261610" cy="276999"/>
          </a:xfrm>
          <a:prstGeom prst="rect">
            <a:avLst/>
          </a:prstGeom>
          <a:noFill/>
        </p:spPr>
        <p:txBody>
          <a:bodyPr wrap="none" rtlCol="0">
            <a:spAutoFit/>
          </a:bodyPr>
          <a:lstStyle/>
          <a:p>
            <a:r>
              <a:rPr lang="en-US" sz="1200" dirty="0" smtClean="0"/>
              <a:t>*</a:t>
            </a:r>
            <a:endParaRPr lang="en-US" sz="1200" dirty="0"/>
          </a:p>
        </p:txBody>
      </p:sp>
    </p:spTree>
    <p:extLst>
      <p:ext uri="{BB962C8B-B14F-4D97-AF65-F5344CB8AC3E}">
        <p14:creationId xmlns="" xmlns:p14="http://schemas.microsoft.com/office/powerpoint/2010/main" val="3910571454"/>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V&amp;V 40 Activities</a:t>
            </a:r>
            <a:endParaRPr lang="en-US" dirty="0"/>
          </a:p>
        </p:txBody>
      </p:sp>
      <p:sp>
        <p:nvSpPr>
          <p:cNvPr id="3" name="Content Placeholder 2"/>
          <p:cNvSpPr>
            <a:spLocks noGrp="1"/>
          </p:cNvSpPr>
          <p:nvPr>
            <p:ph idx="1"/>
          </p:nvPr>
        </p:nvSpPr>
        <p:spPr>
          <a:xfrm>
            <a:off x="685800" y="1219200"/>
            <a:ext cx="3886200" cy="4724400"/>
          </a:xfrm>
        </p:spPr>
        <p:txBody>
          <a:bodyPr>
            <a:noAutofit/>
          </a:bodyPr>
          <a:lstStyle/>
          <a:p>
            <a:r>
              <a:rPr lang="en-US" sz="2800" dirty="0" smtClean="0"/>
              <a:t>Current effort focused on completing a standard or guide:</a:t>
            </a:r>
            <a:endParaRPr lang="en-US" sz="2800" dirty="0"/>
          </a:p>
          <a:p>
            <a:pPr lvl="1"/>
            <a:r>
              <a:rPr lang="en-US" sz="2400" dirty="0" smtClean="0"/>
              <a:t>Document recently                                         completed 2</a:t>
            </a:r>
            <a:r>
              <a:rPr lang="en-US" sz="2400" baseline="30000" dirty="0" smtClean="0"/>
              <a:t>nd</a:t>
            </a:r>
            <a:r>
              <a:rPr lang="en-US" sz="2400" dirty="0" smtClean="0"/>
              <a:t> round                                         of sub-committee                                 balloting.</a:t>
            </a:r>
          </a:p>
          <a:p>
            <a:pPr lvl="1"/>
            <a:r>
              <a:rPr lang="en-US" sz="2400" dirty="0" smtClean="0"/>
              <a:t>Comments were                                    primarily editorial in                                             nature with a few                                technical issues to                                           be addressed.</a:t>
            </a:r>
            <a:endParaRPr lang="en-US" sz="2400" dirty="0"/>
          </a:p>
        </p:txBody>
      </p:sp>
      <p:sp>
        <p:nvSpPr>
          <p:cNvPr id="12" name="Footer Placeholder 1"/>
          <p:cNvSpPr>
            <a:spLocks noGrp="1"/>
          </p:cNvSpPr>
          <p:nvPr>
            <p:ph type="ftr" sz="quarter" idx="11"/>
          </p:nvPr>
        </p:nvSpPr>
        <p:spPr>
          <a:prstGeom prst="rect">
            <a:avLst/>
          </a:prstGeom>
        </p:spPr>
        <p:txBody>
          <a:bodyPr/>
          <a:lstStyle/>
          <a:p>
            <a:r>
              <a:rPr lang="en-US" dirty="0" smtClean="0"/>
              <a:t>ASME 2016 V&amp;V Symposium</a:t>
            </a:r>
            <a:endParaRPr lang="en-US" dirty="0"/>
          </a:p>
        </p:txBody>
      </p:sp>
      <p:pic>
        <p:nvPicPr>
          <p:cNvPr id="10" name="Picture 9"/>
          <p:cNvPicPr>
            <a:picLocks noChangeAspect="1"/>
          </p:cNvPicPr>
          <p:nvPr/>
        </p:nvPicPr>
        <p:blipFill>
          <a:blip r:embed="rId2" cstate="print"/>
          <a:stretch>
            <a:fillRect/>
          </a:stretch>
        </p:blipFill>
        <p:spPr>
          <a:xfrm rot="1424390">
            <a:off x="4849132" y="1449591"/>
            <a:ext cx="3571689" cy="4343400"/>
          </a:xfrm>
          <a:prstGeom prst="rect">
            <a:avLst/>
          </a:prstGeom>
        </p:spPr>
      </p:pic>
      <p:sp>
        <p:nvSpPr>
          <p:cNvPr id="11" name="TextBox 10"/>
          <p:cNvSpPr txBox="1"/>
          <p:nvPr/>
        </p:nvSpPr>
        <p:spPr>
          <a:xfrm>
            <a:off x="6781799" y="5240521"/>
            <a:ext cx="1371601" cy="584775"/>
          </a:xfrm>
          <a:prstGeom prst="rect">
            <a:avLst/>
          </a:prstGeom>
          <a:solidFill>
            <a:schemeClr val="accent3">
              <a:lumMod val="20000"/>
              <a:lumOff val="80000"/>
            </a:schemeClr>
          </a:solidFill>
          <a:ln w="57150">
            <a:solidFill>
              <a:schemeClr val="accent3">
                <a:lumMod val="50000"/>
              </a:schemeClr>
            </a:solidFill>
          </a:ln>
        </p:spPr>
        <p:txBody>
          <a:bodyPr wrap="square" rtlCol="0">
            <a:spAutoFit/>
          </a:bodyPr>
          <a:lstStyle/>
          <a:p>
            <a:pPr algn="ctr"/>
            <a:r>
              <a:rPr lang="en-US" sz="1600" dirty="0"/>
              <a:t>t</a:t>
            </a:r>
            <a:r>
              <a:rPr lang="en-US" sz="1600" dirty="0" smtClean="0"/>
              <a:t>his speaker’s rendition</a:t>
            </a:r>
            <a:endParaRPr lang="en-US" sz="1600" dirty="0"/>
          </a:p>
        </p:txBody>
      </p:sp>
    </p:spTree>
    <p:extLst>
      <p:ext uri="{BB962C8B-B14F-4D97-AF65-F5344CB8AC3E}">
        <p14:creationId xmlns="" xmlns:p14="http://schemas.microsoft.com/office/powerpoint/2010/main" val="310305701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Risk-Informed Credibility Assessment Method</a:t>
            </a:r>
            <a:endParaRPr lang="en-US" dirty="0"/>
          </a:p>
        </p:txBody>
      </p:sp>
      <p:sp>
        <p:nvSpPr>
          <p:cNvPr id="6" name="Footer Placeholder 1"/>
          <p:cNvSpPr>
            <a:spLocks noGrp="1"/>
          </p:cNvSpPr>
          <p:nvPr>
            <p:ph type="ftr" sz="quarter" idx="11"/>
          </p:nvPr>
        </p:nvSpPr>
        <p:spPr/>
        <p:txBody>
          <a:bodyPr/>
          <a:lstStyle/>
          <a:p>
            <a:r>
              <a:rPr lang="en-US" dirty="0" smtClean="0"/>
              <a:t>ASME 2016 V&amp;V Symposium</a:t>
            </a:r>
            <a:endParaRPr lang="en-US" dirty="0"/>
          </a:p>
        </p:txBody>
      </p:sp>
      <p:sp>
        <p:nvSpPr>
          <p:cNvPr id="82" name="TextBox 81"/>
          <p:cNvSpPr txBox="1"/>
          <p:nvPr/>
        </p:nvSpPr>
        <p:spPr bwMode="auto">
          <a:xfrm>
            <a:off x="530640" y="4038600"/>
            <a:ext cx="8082720" cy="1200329"/>
          </a:xfrm>
          <a:prstGeom prst="rect">
            <a:avLst/>
          </a:prstGeom>
          <a:noFill/>
          <a:ln w="12700" cap="sq" algn="ctr">
            <a:noFill/>
            <a:miter lim="800000"/>
            <a:headEnd/>
            <a:tailEnd/>
          </a:ln>
          <a:effectLst/>
        </p:spPr>
        <p:txBody>
          <a:bodyPr wrap="square" rtlCol="0">
            <a:spAutoFit/>
          </a:bodyPr>
          <a:lstStyle/>
          <a:p>
            <a:pPr algn="ctr"/>
            <a:r>
              <a:rPr lang="en-US" sz="2400" b="1" i="1" dirty="0" smtClean="0">
                <a:latin typeface="Calibri" pitchFamily="34" charset="0"/>
                <a:cs typeface="Calibri" pitchFamily="34" charset="0"/>
              </a:rPr>
              <a:t>The V&amp;V40 guide outlines a process for making risk-informed determinations as to whether CM&amp;S is credible for decision-making for a specified context of use.</a:t>
            </a:r>
          </a:p>
        </p:txBody>
      </p:sp>
      <p:pic>
        <p:nvPicPr>
          <p:cNvPr id="5" name="Picture 4"/>
          <p:cNvPicPr>
            <a:picLocks noChangeAspect="1"/>
          </p:cNvPicPr>
          <p:nvPr/>
        </p:nvPicPr>
        <p:blipFill>
          <a:blip r:embed="rId3" cstate="print"/>
          <a:stretch>
            <a:fillRect/>
          </a:stretch>
        </p:blipFill>
        <p:spPr>
          <a:xfrm>
            <a:off x="0" y="1981200"/>
            <a:ext cx="9144000" cy="1814074"/>
          </a:xfrm>
          <a:prstGeom prst="rect">
            <a:avLst/>
          </a:prstGeom>
        </p:spPr>
      </p:pic>
    </p:spTree>
    <p:extLst>
      <p:ext uri="{BB962C8B-B14F-4D97-AF65-F5344CB8AC3E}">
        <p14:creationId xmlns="" xmlns:p14="http://schemas.microsoft.com/office/powerpoint/2010/main" val="1787979434"/>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 Assessment &amp; Credibility Assessment</a:t>
            </a:r>
            <a:endParaRPr lang="en-US" dirty="0"/>
          </a:p>
        </p:txBody>
      </p:sp>
      <p:sp>
        <p:nvSpPr>
          <p:cNvPr id="12" name="Footer Placeholder 1"/>
          <p:cNvSpPr>
            <a:spLocks noGrp="1"/>
          </p:cNvSpPr>
          <p:nvPr>
            <p:ph type="ftr" sz="quarter" idx="11"/>
          </p:nvPr>
        </p:nvSpPr>
        <p:spPr>
          <a:prstGeom prst="rect">
            <a:avLst/>
          </a:prstGeom>
        </p:spPr>
        <p:txBody>
          <a:bodyPr/>
          <a:lstStyle/>
          <a:p>
            <a:r>
              <a:rPr lang="en-US" dirty="0" smtClean="0"/>
              <a:t>ASME 2016 V&amp;V Symposium</a:t>
            </a:r>
            <a:endParaRPr lang="en-US" dirty="0"/>
          </a:p>
        </p:txBody>
      </p:sp>
      <p:pic>
        <p:nvPicPr>
          <p:cNvPr id="11267" name="Picture 3"/>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58726" y="3591910"/>
            <a:ext cx="2356159" cy="2362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graphicFrame>
        <p:nvGraphicFramePr>
          <p:cNvPr id="4" name="Table 3"/>
          <p:cNvGraphicFramePr>
            <a:graphicFrameLocks noGrp="1"/>
          </p:cNvGraphicFramePr>
          <p:nvPr>
            <p:extLst>
              <p:ext uri="{D42A27DB-BD31-4B8C-83A1-F6EECF244321}">
                <p14:modId xmlns="" xmlns:p14="http://schemas.microsoft.com/office/powerpoint/2010/main" val="2957891372"/>
              </p:ext>
            </p:extLst>
          </p:nvPr>
        </p:nvGraphicFramePr>
        <p:xfrm>
          <a:off x="3124200" y="3352800"/>
          <a:ext cx="5724113" cy="2685107"/>
        </p:xfrm>
        <a:graphic>
          <a:graphicData uri="http://schemas.openxmlformats.org/drawingml/2006/table">
            <a:tbl>
              <a:tblPr firstRow="1" firstCol="1" bandRow="1">
                <a:tableStyleId>{16D9F66E-5EB9-4882-86FB-DCBF35E3C3E4}</a:tableStyleId>
              </a:tblPr>
              <a:tblGrid>
                <a:gridCol w="355981"/>
                <a:gridCol w="444491"/>
                <a:gridCol w="292020"/>
                <a:gridCol w="292020"/>
                <a:gridCol w="292020"/>
                <a:gridCol w="292020"/>
                <a:gridCol w="292020"/>
                <a:gridCol w="292020"/>
                <a:gridCol w="292020"/>
                <a:gridCol w="292020"/>
                <a:gridCol w="328200"/>
                <a:gridCol w="319801"/>
                <a:gridCol w="596962"/>
                <a:gridCol w="444491"/>
                <a:gridCol w="444491"/>
                <a:gridCol w="453536"/>
              </a:tblGrid>
              <a:tr h="244838">
                <a:tc gridSpan="16">
                  <a:txBody>
                    <a:bodyPr/>
                    <a:lstStyle/>
                    <a:p>
                      <a:pPr marL="0" marR="0" algn="ctr">
                        <a:spcBef>
                          <a:spcPts val="0"/>
                        </a:spcBef>
                        <a:spcAft>
                          <a:spcPts val="0"/>
                        </a:spcAft>
                      </a:pPr>
                      <a:r>
                        <a:rPr lang="en-US" sz="1200" dirty="0">
                          <a:effectLst/>
                        </a:rPr>
                        <a:t>Credibility Factors</a:t>
                      </a:r>
                      <a:endParaRPr lang="en-US" sz="1100" dirty="0">
                        <a:solidFill>
                          <a:srgbClr val="000000"/>
                        </a:solidFill>
                        <a:effectLst/>
                        <a:latin typeface="Arial"/>
                        <a:ea typeface="Arial"/>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71387">
                <a:tc gridSpan="5">
                  <a:txBody>
                    <a:bodyPr/>
                    <a:lstStyle/>
                    <a:p>
                      <a:pPr marL="0" marR="0" algn="ctr">
                        <a:spcBef>
                          <a:spcPts val="0"/>
                        </a:spcBef>
                        <a:spcAft>
                          <a:spcPts val="0"/>
                        </a:spcAft>
                      </a:pPr>
                      <a:r>
                        <a:rPr lang="en-US" sz="1100">
                          <a:effectLst/>
                        </a:rPr>
                        <a:t>Verification</a:t>
                      </a:r>
                      <a:endParaRPr lang="en-US" sz="1100">
                        <a:solidFill>
                          <a:srgbClr val="000000"/>
                        </a:solidFill>
                        <a:effectLst/>
                        <a:latin typeface="Arial"/>
                        <a:ea typeface="Arial"/>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9">
                  <a:txBody>
                    <a:bodyPr/>
                    <a:lstStyle/>
                    <a:p>
                      <a:pPr marL="0" marR="0" algn="ctr">
                        <a:spcBef>
                          <a:spcPts val="0"/>
                        </a:spcBef>
                        <a:spcAft>
                          <a:spcPts val="0"/>
                        </a:spcAft>
                      </a:pPr>
                      <a:r>
                        <a:rPr lang="en-US" sz="1100">
                          <a:effectLst/>
                        </a:rPr>
                        <a:t>Validation</a:t>
                      </a:r>
                      <a:endParaRPr lang="en-US" sz="1100">
                        <a:solidFill>
                          <a:srgbClr val="000000"/>
                        </a:solidFill>
                        <a:effectLst/>
                        <a:latin typeface="Arial"/>
                        <a:ea typeface="Arial"/>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rowSpan="2" gridSpan="2">
                  <a:txBody>
                    <a:bodyPr/>
                    <a:lstStyle/>
                    <a:p>
                      <a:pPr marL="0" marR="0" algn="ctr">
                        <a:spcBef>
                          <a:spcPts val="0"/>
                        </a:spcBef>
                        <a:spcAft>
                          <a:spcPts val="0"/>
                        </a:spcAft>
                      </a:pPr>
                      <a:r>
                        <a:rPr lang="en-US" sz="1100">
                          <a:effectLst/>
                        </a:rPr>
                        <a:t>Applicability</a:t>
                      </a:r>
                      <a:endParaRPr lang="en-US" sz="1100">
                        <a:solidFill>
                          <a:srgbClr val="000000"/>
                        </a:solidFill>
                        <a:effectLst/>
                        <a:latin typeface="Arial"/>
                        <a:ea typeface="Arial"/>
                      </a:endParaRPr>
                    </a:p>
                  </a:txBody>
                  <a:tcPr marL="68580" marR="68580" marT="0" marB="0" anchor="ctr"/>
                </a:tc>
                <a:tc rowSpan="2" hMerge="1">
                  <a:txBody>
                    <a:bodyPr/>
                    <a:lstStyle/>
                    <a:p>
                      <a:endParaRPr lang="en-US"/>
                    </a:p>
                  </a:txBody>
                  <a:tcPr/>
                </a:tc>
              </a:tr>
              <a:tr h="424042">
                <a:tc gridSpan="2">
                  <a:txBody>
                    <a:bodyPr/>
                    <a:lstStyle/>
                    <a:p>
                      <a:pPr marL="0" marR="0" algn="ctr">
                        <a:lnSpc>
                          <a:spcPct val="115000"/>
                        </a:lnSpc>
                        <a:spcBef>
                          <a:spcPts val="0"/>
                        </a:spcBef>
                        <a:spcAft>
                          <a:spcPts val="0"/>
                        </a:spcAft>
                      </a:pPr>
                      <a:r>
                        <a:rPr lang="en-US" sz="1000">
                          <a:effectLst/>
                        </a:rPr>
                        <a:t>Code</a:t>
                      </a:r>
                      <a:endParaRPr lang="en-US" sz="1100">
                        <a:solidFill>
                          <a:srgbClr val="000000"/>
                        </a:solidFill>
                        <a:effectLst/>
                        <a:latin typeface="Arial"/>
                        <a:ea typeface="Arial"/>
                      </a:endParaRPr>
                    </a:p>
                  </a:txBody>
                  <a:tcPr marL="68580" marR="68580" marT="0" marB="0" anchor="ctr"/>
                </a:tc>
                <a:tc hMerge="1">
                  <a:txBody>
                    <a:bodyPr/>
                    <a:lstStyle/>
                    <a:p>
                      <a:endParaRPr lang="en-US"/>
                    </a:p>
                  </a:txBody>
                  <a:tcPr/>
                </a:tc>
                <a:tc gridSpan="3">
                  <a:txBody>
                    <a:bodyPr/>
                    <a:lstStyle/>
                    <a:p>
                      <a:pPr marL="0" marR="0" algn="ctr">
                        <a:lnSpc>
                          <a:spcPct val="115000"/>
                        </a:lnSpc>
                        <a:spcBef>
                          <a:spcPts val="0"/>
                        </a:spcBef>
                        <a:spcAft>
                          <a:spcPts val="0"/>
                        </a:spcAft>
                      </a:pPr>
                      <a:r>
                        <a:rPr lang="en-US" sz="1000">
                          <a:effectLst/>
                        </a:rPr>
                        <a:t>Solution</a:t>
                      </a:r>
                      <a:endParaRPr lang="en-US" sz="1100">
                        <a:solidFill>
                          <a:srgbClr val="000000"/>
                        </a:solidFill>
                        <a:effectLst/>
                        <a:latin typeface="Arial"/>
                        <a:ea typeface="Arial"/>
                      </a:endParaRPr>
                    </a:p>
                  </a:txBody>
                  <a:tcPr marL="68580" marR="68580" marT="0" marB="0" anchor="ctr"/>
                </a:tc>
                <a:tc hMerge="1">
                  <a:txBody>
                    <a:bodyPr/>
                    <a:lstStyle/>
                    <a:p>
                      <a:endParaRPr lang="en-US"/>
                    </a:p>
                  </a:txBody>
                  <a:tcPr/>
                </a:tc>
                <a:tc hMerge="1">
                  <a:txBody>
                    <a:bodyPr/>
                    <a:lstStyle/>
                    <a:p>
                      <a:endParaRPr lang="en-US"/>
                    </a:p>
                  </a:txBody>
                  <a:tcPr/>
                </a:tc>
                <a:tc gridSpan="4">
                  <a:txBody>
                    <a:bodyPr/>
                    <a:lstStyle/>
                    <a:p>
                      <a:pPr marL="0" marR="0" algn="ctr">
                        <a:spcBef>
                          <a:spcPts val="0"/>
                        </a:spcBef>
                        <a:spcAft>
                          <a:spcPts val="0"/>
                        </a:spcAft>
                      </a:pPr>
                      <a:r>
                        <a:rPr lang="en-US" sz="1000">
                          <a:effectLst/>
                        </a:rPr>
                        <a:t>Model</a:t>
                      </a:r>
                      <a:endParaRPr lang="en-US" sz="1100">
                        <a:solidFill>
                          <a:srgbClr val="000000"/>
                        </a:solidFill>
                        <a:effectLst/>
                        <a:latin typeface="Arial"/>
                        <a:ea typeface="Arial"/>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marL="0" marR="0" algn="ctr">
                        <a:spcBef>
                          <a:spcPts val="0"/>
                        </a:spcBef>
                        <a:spcAft>
                          <a:spcPts val="0"/>
                        </a:spcAft>
                      </a:pPr>
                      <a:r>
                        <a:rPr lang="en-US" sz="1000">
                          <a:effectLst/>
                        </a:rPr>
                        <a:t>Comparator</a:t>
                      </a:r>
                      <a:endParaRPr lang="en-US" sz="1100">
                        <a:solidFill>
                          <a:srgbClr val="000000"/>
                        </a:solidFill>
                        <a:effectLst/>
                        <a:latin typeface="Arial"/>
                        <a:ea typeface="Arial"/>
                      </a:endParaRPr>
                    </a:p>
                  </a:txBody>
                  <a:tcPr marL="68580" marR="68580" marT="0" marB="0" anchor="ctr"/>
                </a:tc>
                <a:tc hMerge="1">
                  <a:txBody>
                    <a:bodyPr/>
                    <a:lstStyle/>
                    <a:p>
                      <a:endParaRPr lang="en-US"/>
                    </a:p>
                  </a:txBody>
                  <a:tcPr/>
                </a:tc>
                <a:tc hMerge="1">
                  <a:txBody>
                    <a:bodyPr/>
                    <a:lstStyle/>
                    <a:p>
                      <a:endParaRPr lang="en-US"/>
                    </a:p>
                  </a:txBody>
                  <a:tcPr/>
                </a:tc>
                <a:tc gridSpan="2">
                  <a:txBody>
                    <a:bodyPr/>
                    <a:lstStyle/>
                    <a:p>
                      <a:pPr marL="0" marR="0" algn="ctr">
                        <a:spcBef>
                          <a:spcPts val="0"/>
                        </a:spcBef>
                        <a:spcAft>
                          <a:spcPts val="0"/>
                        </a:spcAft>
                      </a:pPr>
                      <a:r>
                        <a:rPr lang="en-US" sz="1000" dirty="0">
                          <a:effectLst/>
                        </a:rPr>
                        <a:t>Output</a:t>
                      </a:r>
                      <a:endParaRPr lang="en-US" sz="1100" dirty="0">
                        <a:effectLst/>
                      </a:endParaRPr>
                    </a:p>
                    <a:p>
                      <a:pPr marL="0" marR="0" algn="ctr">
                        <a:lnSpc>
                          <a:spcPct val="115000"/>
                        </a:lnSpc>
                        <a:spcBef>
                          <a:spcPts val="0"/>
                        </a:spcBef>
                        <a:spcAft>
                          <a:spcPts val="0"/>
                        </a:spcAft>
                      </a:pPr>
                      <a:r>
                        <a:rPr lang="en-US" sz="1000" dirty="0">
                          <a:effectLst/>
                        </a:rPr>
                        <a:t>Assessment</a:t>
                      </a:r>
                      <a:endParaRPr lang="en-US" sz="1100" dirty="0">
                        <a:solidFill>
                          <a:srgbClr val="000000"/>
                        </a:solidFill>
                        <a:effectLst/>
                        <a:latin typeface="Arial"/>
                        <a:ea typeface="Arial"/>
                      </a:endParaRPr>
                    </a:p>
                  </a:txBody>
                  <a:tcPr marL="68580" marR="68580" marT="0" marB="0" anchor="ctr"/>
                </a:tc>
                <a:tc hMerge="1">
                  <a:txBody>
                    <a:bodyPr/>
                    <a:lstStyle/>
                    <a:p>
                      <a:endParaRPr lang="en-US"/>
                    </a:p>
                  </a:txBody>
                  <a:tcPr/>
                </a:tc>
                <a:tc gridSpan="2" vMerge="1">
                  <a:txBody>
                    <a:bodyPr/>
                    <a:lstStyle/>
                    <a:p>
                      <a:endParaRPr lang="en-US"/>
                    </a:p>
                  </a:txBody>
                  <a:tcPr/>
                </a:tc>
                <a:tc hMerge="1" vMerge="1">
                  <a:txBody>
                    <a:bodyPr/>
                    <a:lstStyle/>
                    <a:p>
                      <a:endParaRPr lang="en-US"/>
                    </a:p>
                  </a:txBody>
                  <a:tcPr/>
                </a:tc>
              </a:tr>
              <a:tr h="1744840">
                <a:tc>
                  <a:txBody>
                    <a:bodyPr/>
                    <a:lstStyle/>
                    <a:p>
                      <a:pPr marL="0" marR="71755" algn="ctr">
                        <a:spcBef>
                          <a:spcPts val="0"/>
                        </a:spcBef>
                        <a:spcAft>
                          <a:spcPts val="0"/>
                        </a:spcAft>
                      </a:pPr>
                      <a:r>
                        <a:rPr lang="en-US" sz="1000">
                          <a:effectLst/>
                        </a:rPr>
                        <a:t>Software Quality Assurance</a:t>
                      </a:r>
                      <a:endParaRPr lang="en-US" sz="1100">
                        <a:solidFill>
                          <a:srgbClr val="000000"/>
                        </a:solidFill>
                        <a:effectLst/>
                        <a:latin typeface="Arial"/>
                        <a:ea typeface="Arial"/>
                      </a:endParaRPr>
                    </a:p>
                  </a:txBody>
                  <a:tcPr marL="68580" marR="68580" marT="0" marB="0" vert="vert270" anchor="ctr"/>
                </a:tc>
                <a:tc>
                  <a:txBody>
                    <a:bodyPr/>
                    <a:lstStyle/>
                    <a:p>
                      <a:pPr marL="0" marR="71755" algn="ctr">
                        <a:spcBef>
                          <a:spcPts val="0"/>
                        </a:spcBef>
                        <a:spcAft>
                          <a:spcPts val="0"/>
                        </a:spcAft>
                      </a:pPr>
                      <a:r>
                        <a:rPr lang="en-US" sz="1000">
                          <a:effectLst/>
                        </a:rPr>
                        <a:t>Numerical Algorithm Verification</a:t>
                      </a:r>
                      <a:endParaRPr lang="en-US" sz="1100">
                        <a:solidFill>
                          <a:srgbClr val="000000"/>
                        </a:solidFill>
                        <a:effectLst/>
                        <a:latin typeface="Arial"/>
                        <a:ea typeface="Arial"/>
                      </a:endParaRPr>
                    </a:p>
                  </a:txBody>
                  <a:tcPr marL="68580" marR="68580" marT="0" marB="0" vert="vert270" anchor="ctr"/>
                </a:tc>
                <a:tc>
                  <a:txBody>
                    <a:bodyPr/>
                    <a:lstStyle/>
                    <a:p>
                      <a:pPr marL="0" marR="71755" algn="ctr">
                        <a:spcBef>
                          <a:spcPts val="0"/>
                        </a:spcBef>
                        <a:spcAft>
                          <a:spcPts val="0"/>
                        </a:spcAft>
                      </a:pPr>
                      <a:r>
                        <a:rPr lang="en-US" sz="1000">
                          <a:effectLst/>
                        </a:rPr>
                        <a:t>Discretization Error</a:t>
                      </a:r>
                      <a:endParaRPr lang="en-US" sz="1100">
                        <a:solidFill>
                          <a:srgbClr val="000000"/>
                        </a:solidFill>
                        <a:effectLst/>
                        <a:latin typeface="Arial"/>
                        <a:ea typeface="Arial"/>
                      </a:endParaRPr>
                    </a:p>
                  </a:txBody>
                  <a:tcPr marL="68580" marR="68580" marT="0" marB="0" vert="vert270" anchor="ctr"/>
                </a:tc>
                <a:tc>
                  <a:txBody>
                    <a:bodyPr/>
                    <a:lstStyle/>
                    <a:p>
                      <a:pPr marL="0" marR="71755" algn="ctr">
                        <a:spcBef>
                          <a:spcPts val="0"/>
                        </a:spcBef>
                        <a:spcAft>
                          <a:spcPts val="0"/>
                        </a:spcAft>
                      </a:pPr>
                      <a:r>
                        <a:rPr lang="en-US" sz="1000">
                          <a:effectLst/>
                        </a:rPr>
                        <a:t>Use Error</a:t>
                      </a:r>
                      <a:endParaRPr lang="en-US" sz="1100">
                        <a:solidFill>
                          <a:srgbClr val="000000"/>
                        </a:solidFill>
                        <a:effectLst/>
                        <a:latin typeface="Arial"/>
                        <a:ea typeface="Arial"/>
                      </a:endParaRPr>
                    </a:p>
                  </a:txBody>
                  <a:tcPr marL="68580" marR="68580" marT="0" marB="0" vert="vert270" anchor="ctr"/>
                </a:tc>
                <a:tc>
                  <a:txBody>
                    <a:bodyPr/>
                    <a:lstStyle/>
                    <a:p>
                      <a:pPr marL="0" marR="71755" algn="ctr">
                        <a:spcBef>
                          <a:spcPts val="0"/>
                        </a:spcBef>
                        <a:spcAft>
                          <a:spcPts val="0"/>
                        </a:spcAft>
                      </a:pPr>
                      <a:r>
                        <a:rPr lang="en-US" sz="1000">
                          <a:effectLst/>
                        </a:rPr>
                        <a:t>Numerical Solver Error</a:t>
                      </a:r>
                      <a:endParaRPr lang="en-US" sz="1100">
                        <a:solidFill>
                          <a:srgbClr val="000000"/>
                        </a:solidFill>
                        <a:effectLst/>
                        <a:latin typeface="Arial"/>
                        <a:ea typeface="Arial"/>
                      </a:endParaRPr>
                    </a:p>
                  </a:txBody>
                  <a:tcPr marL="68580" marR="68580" marT="0" marB="0" vert="vert270" anchor="ctr"/>
                </a:tc>
                <a:tc>
                  <a:txBody>
                    <a:bodyPr/>
                    <a:lstStyle/>
                    <a:p>
                      <a:pPr marL="0" marR="71755" algn="ctr">
                        <a:spcBef>
                          <a:spcPts val="0"/>
                        </a:spcBef>
                        <a:spcAft>
                          <a:spcPts val="0"/>
                        </a:spcAft>
                      </a:pPr>
                      <a:r>
                        <a:rPr lang="en-US" sz="1000">
                          <a:effectLst/>
                        </a:rPr>
                        <a:t>System Configuration</a:t>
                      </a:r>
                      <a:endParaRPr lang="en-US" sz="1100">
                        <a:solidFill>
                          <a:srgbClr val="000000"/>
                        </a:solidFill>
                        <a:effectLst/>
                        <a:latin typeface="Arial"/>
                        <a:ea typeface="Arial"/>
                      </a:endParaRPr>
                    </a:p>
                  </a:txBody>
                  <a:tcPr marL="68580" marR="68580" marT="0" marB="0" vert="vert270" anchor="ctr"/>
                </a:tc>
                <a:tc>
                  <a:txBody>
                    <a:bodyPr/>
                    <a:lstStyle/>
                    <a:p>
                      <a:pPr marL="0" marR="71755" algn="ctr">
                        <a:spcBef>
                          <a:spcPts val="0"/>
                        </a:spcBef>
                        <a:spcAft>
                          <a:spcPts val="0"/>
                        </a:spcAft>
                      </a:pPr>
                      <a:r>
                        <a:rPr lang="en-US" sz="1000">
                          <a:effectLst/>
                        </a:rPr>
                        <a:t>System Properties </a:t>
                      </a:r>
                      <a:endParaRPr lang="en-US" sz="1100">
                        <a:solidFill>
                          <a:srgbClr val="000000"/>
                        </a:solidFill>
                        <a:effectLst/>
                        <a:latin typeface="Arial"/>
                        <a:ea typeface="Arial"/>
                      </a:endParaRPr>
                    </a:p>
                  </a:txBody>
                  <a:tcPr marL="68580" marR="68580" marT="0" marB="0" vert="vert270" anchor="ctr"/>
                </a:tc>
                <a:tc>
                  <a:txBody>
                    <a:bodyPr/>
                    <a:lstStyle/>
                    <a:p>
                      <a:pPr marL="0" marR="71755" algn="ctr">
                        <a:spcBef>
                          <a:spcPts val="0"/>
                        </a:spcBef>
                        <a:spcAft>
                          <a:spcPts val="0"/>
                        </a:spcAft>
                      </a:pPr>
                      <a:r>
                        <a:rPr lang="en-US" sz="1000">
                          <a:effectLst/>
                        </a:rPr>
                        <a:t>Boundary Conditions</a:t>
                      </a:r>
                      <a:endParaRPr lang="en-US" sz="1100">
                        <a:solidFill>
                          <a:srgbClr val="000000"/>
                        </a:solidFill>
                        <a:effectLst/>
                        <a:latin typeface="Arial"/>
                        <a:ea typeface="Arial"/>
                      </a:endParaRPr>
                    </a:p>
                  </a:txBody>
                  <a:tcPr marL="68580" marR="68580" marT="0" marB="0" vert="vert270" anchor="ctr"/>
                </a:tc>
                <a:tc>
                  <a:txBody>
                    <a:bodyPr/>
                    <a:lstStyle/>
                    <a:p>
                      <a:pPr marL="0" marR="71755" algn="ctr">
                        <a:spcBef>
                          <a:spcPts val="0"/>
                        </a:spcBef>
                        <a:spcAft>
                          <a:spcPts val="0"/>
                        </a:spcAft>
                      </a:pPr>
                      <a:r>
                        <a:rPr lang="en-US" sz="1000">
                          <a:effectLst/>
                        </a:rPr>
                        <a:t>Governing Equations</a:t>
                      </a:r>
                      <a:endParaRPr lang="en-US" sz="1100">
                        <a:solidFill>
                          <a:srgbClr val="000000"/>
                        </a:solidFill>
                        <a:effectLst/>
                        <a:latin typeface="Arial"/>
                        <a:ea typeface="Arial"/>
                      </a:endParaRPr>
                    </a:p>
                  </a:txBody>
                  <a:tcPr marL="68580" marR="68580" marT="0" marB="0" vert="vert270" anchor="ctr"/>
                </a:tc>
                <a:tc>
                  <a:txBody>
                    <a:bodyPr/>
                    <a:lstStyle/>
                    <a:p>
                      <a:pPr marL="0" marR="71755" algn="ctr">
                        <a:spcBef>
                          <a:spcPts val="0"/>
                        </a:spcBef>
                        <a:spcAft>
                          <a:spcPts val="0"/>
                        </a:spcAft>
                      </a:pPr>
                      <a:r>
                        <a:rPr lang="en-US" sz="1000">
                          <a:effectLst/>
                        </a:rPr>
                        <a:t>Sample Characterization</a:t>
                      </a:r>
                      <a:endParaRPr lang="en-US" sz="1100">
                        <a:solidFill>
                          <a:srgbClr val="000000"/>
                        </a:solidFill>
                        <a:effectLst/>
                        <a:latin typeface="Arial"/>
                        <a:ea typeface="Arial"/>
                      </a:endParaRPr>
                    </a:p>
                  </a:txBody>
                  <a:tcPr marL="68580" marR="68580" marT="0" marB="0" vert="vert270"/>
                </a:tc>
                <a:tc>
                  <a:txBody>
                    <a:bodyPr/>
                    <a:lstStyle/>
                    <a:p>
                      <a:pPr marL="0" marR="71755" algn="ctr">
                        <a:spcBef>
                          <a:spcPts val="0"/>
                        </a:spcBef>
                        <a:spcAft>
                          <a:spcPts val="0"/>
                        </a:spcAft>
                      </a:pPr>
                      <a:r>
                        <a:rPr lang="en-US" sz="1000">
                          <a:effectLst/>
                        </a:rPr>
                        <a:t>Control Over Test Conditions</a:t>
                      </a:r>
                      <a:endParaRPr lang="en-US" sz="1100">
                        <a:solidFill>
                          <a:srgbClr val="000000"/>
                        </a:solidFill>
                        <a:effectLst/>
                        <a:latin typeface="Arial"/>
                        <a:ea typeface="Arial"/>
                      </a:endParaRPr>
                    </a:p>
                  </a:txBody>
                  <a:tcPr marL="68580" marR="68580" marT="0" marB="0" vert="vert270"/>
                </a:tc>
                <a:tc>
                  <a:txBody>
                    <a:bodyPr/>
                    <a:lstStyle/>
                    <a:p>
                      <a:pPr marL="0" marR="71755" algn="ctr">
                        <a:spcBef>
                          <a:spcPts val="0"/>
                        </a:spcBef>
                        <a:spcAft>
                          <a:spcPts val="0"/>
                        </a:spcAft>
                      </a:pPr>
                      <a:r>
                        <a:rPr lang="en-US" sz="1000">
                          <a:effectLst/>
                        </a:rPr>
                        <a:t>Measurement Uncertainty</a:t>
                      </a:r>
                      <a:endParaRPr lang="en-US" sz="1100">
                        <a:solidFill>
                          <a:srgbClr val="000000"/>
                        </a:solidFill>
                        <a:effectLst/>
                        <a:latin typeface="Arial"/>
                        <a:ea typeface="Arial"/>
                      </a:endParaRPr>
                    </a:p>
                  </a:txBody>
                  <a:tcPr marL="68580" marR="68580" marT="0" marB="0" vert="vert270" anchor="ctr"/>
                </a:tc>
                <a:tc>
                  <a:txBody>
                    <a:bodyPr/>
                    <a:lstStyle/>
                    <a:p>
                      <a:pPr marL="0" marR="71755" algn="ctr">
                        <a:spcBef>
                          <a:spcPts val="0"/>
                        </a:spcBef>
                        <a:spcAft>
                          <a:spcPts val="0"/>
                        </a:spcAft>
                      </a:pPr>
                      <a:r>
                        <a:rPr lang="en-US" sz="1000" dirty="0">
                          <a:effectLst/>
                        </a:rPr>
                        <a:t>Equivalency of input and output types</a:t>
                      </a:r>
                      <a:endParaRPr lang="en-US" sz="1100" dirty="0">
                        <a:solidFill>
                          <a:srgbClr val="000000"/>
                        </a:solidFill>
                        <a:effectLst/>
                        <a:latin typeface="Arial"/>
                        <a:ea typeface="Arial"/>
                      </a:endParaRPr>
                    </a:p>
                  </a:txBody>
                  <a:tcPr marL="68580" marR="68580" marT="0" marB="0" vert="vert270" anchor="ctr"/>
                </a:tc>
                <a:tc>
                  <a:txBody>
                    <a:bodyPr/>
                    <a:lstStyle/>
                    <a:p>
                      <a:pPr marL="0" marR="71755" algn="ctr">
                        <a:spcBef>
                          <a:spcPts val="0"/>
                        </a:spcBef>
                        <a:spcAft>
                          <a:spcPts val="0"/>
                        </a:spcAft>
                      </a:pPr>
                      <a:r>
                        <a:rPr lang="en-US" sz="1000">
                          <a:effectLst/>
                        </a:rPr>
                        <a:t>Rigor of </a:t>
                      </a:r>
                      <a:endParaRPr lang="en-US" sz="1100">
                        <a:effectLst/>
                      </a:endParaRPr>
                    </a:p>
                    <a:p>
                      <a:pPr marL="0" marR="71755" algn="ctr">
                        <a:spcBef>
                          <a:spcPts val="0"/>
                        </a:spcBef>
                        <a:spcAft>
                          <a:spcPts val="0"/>
                        </a:spcAft>
                      </a:pPr>
                      <a:r>
                        <a:rPr lang="en-US" sz="1000">
                          <a:effectLst/>
                        </a:rPr>
                        <a:t>Output Comparison</a:t>
                      </a:r>
                      <a:endParaRPr lang="en-US" sz="1100">
                        <a:solidFill>
                          <a:srgbClr val="000000"/>
                        </a:solidFill>
                        <a:effectLst/>
                        <a:latin typeface="Arial"/>
                        <a:ea typeface="Arial"/>
                      </a:endParaRPr>
                    </a:p>
                  </a:txBody>
                  <a:tcPr marL="68580" marR="68580" marT="0" marB="0" vert="vert270"/>
                </a:tc>
                <a:tc>
                  <a:txBody>
                    <a:bodyPr/>
                    <a:lstStyle/>
                    <a:p>
                      <a:pPr marL="0" marR="71755" algn="ctr">
                        <a:spcBef>
                          <a:spcPts val="0"/>
                        </a:spcBef>
                        <a:spcAft>
                          <a:spcPts val="0"/>
                        </a:spcAft>
                      </a:pPr>
                      <a:r>
                        <a:rPr lang="en-US" sz="1000">
                          <a:effectLst/>
                        </a:rPr>
                        <a:t>Relevance of the </a:t>
                      </a:r>
                      <a:endParaRPr lang="en-US" sz="1100">
                        <a:effectLst/>
                      </a:endParaRPr>
                    </a:p>
                    <a:p>
                      <a:pPr marL="0" marR="71755" algn="ctr">
                        <a:spcBef>
                          <a:spcPts val="0"/>
                        </a:spcBef>
                        <a:spcAft>
                          <a:spcPts val="0"/>
                        </a:spcAft>
                      </a:pPr>
                      <a:r>
                        <a:rPr lang="en-US" sz="1000">
                          <a:effectLst/>
                        </a:rPr>
                        <a:t>Quantities of Interest</a:t>
                      </a:r>
                      <a:endParaRPr lang="en-US" sz="1100">
                        <a:solidFill>
                          <a:srgbClr val="000000"/>
                        </a:solidFill>
                        <a:effectLst/>
                        <a:latin typeface="Arial"/>
                        <a:ea typeface="Arial"/>
                      </a:endParaRPr>
                    </a:p>
                  </a:txBody>
                  <a:tcPr marL="68580" marR="68580" marT="0" marB="0" vert="vert270" anchor="ctr"/>
                </a:tc>
                <a:tc>
                  <a:txBody>
                    <a:bodyPr/>
                    <a:lstStyle/>
                    <a:p>
                      <a:pPr marL="0" marR="71755" algn="ctr">
                        <a:spcBef>
                          <a:spcPts val="0"/>
                        </a:spcBef>
                        <a:spcAft>
                          <a:spcPts val="0"/>
                        </a:spcAft>
                      </a:pPr>
                      <a:r>
                        <a:rPr lang="en-US" sz="1000" dirty="0">
                          <a:effectLst/>
                        </a:rPr>
                        <a:t>Applicability to </a:t>
                      </a:r>
                      <a:endParaRPr lang="en-US" sz="1100" dirty="0">
                        <a:effectLst/>
                      </a:endParaRPr>
                    </a:p>
                    <a:p>
                      <a:pPr marL="0" marR="71755" algn="ctr">
                        <a:spcBef>
                          <a:spcPts val="0"/>
                        </a:spcBef>
                        <a:spcAft>
                          <a:spcPts val="0"/>
                        </a:spcAft>
                      </a:pPr>
                      <a:r>
                        <a:rPr lang="en-US" sz="1000" dirty="0">
                          <a:effectLst/>
                        </a:rPr>
                        <a:t>the Context of Use</a:t>
                      </a:r>
                      <a:endParaRPr lang="en-US" sz="1100" dirty="0">
                        <a:solidFill>
                          <a:srgbClr val="000000"/>
                        </a:solidFill>
                        <a:effectLst/>
                        <a:latin typeface="Arial"/>
                        <a:ea typeface="Arial"/>
                      </a:endParaRPr>
                    </a:p>
                  </a:txBody>
                  <a:tcPr marL="68580" marR="68580" marT="0" marB="0" vert="vert270" anchor="ctr"/>
                </a:tc>
              </a:tr>
            </a:tbl>
          </a:graphicData>
        </a:graphic>
      </p:graphicFrame>
      <p:pic>
        <p:nvPicPr>
          <p:cNvPr id="8" name="Picture 7"/>
          <p:cNvPicPr>
            <a:picLocks noChangeAspect="1"/>
          </p:cNvPicPr>
          <p:nvPr/>
        </p:nvPicPr>
        <p:blipFill>
          <a:blip r:embed="rId3" cstate="print"/>
          <a:stretch>
            <a:fillRect/>
          </a:stretch>
        </p:blipFill>
        <p:spPr>
          <a:xfrm>
            <a:off x="0" y="1219200"/>
            <a:ext cx="9144000" cy="1814074"/>
          </a:xfrm>
          <a:prstGeom prst="rect">
            <a:avLst/>
          </a:prstGeom>
        </p:spPr>
      </p:pic>
    </p:spTree>
    <p:extLst>
      <p:ext uri="{BB962C8B-B14F-4D97-AF65-F5344CB8AC3E}">
        <p14:creationId xmlns="" xmlns:p14="http://schemas.microsoft.com/office/powerpoint/2010/main" val="2384294355"/>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 Assessment</a:t>
            </a:r>
            <a:endParaRPr lang="en-US" dirty="0"/>
          </a:p>
        </p:txBody>
      </p:sp>
      <p:sp>
        <p:nvSpPr>
          <p:cNvPr id="12" name="Footer Placeholder 1"/>
          <p:cNvSpPr>
            <a:spLocks noGrp="1"/>
          </p:cNvSpPr>
          <p:nvPr>
            <p:ph type="ftr" sz="quarter" idx="11"/>
          </p:nvPr>
        </p:nvSpPr>
        <p:spPr>
          <a:prstGeom prst="rect">
            <a:avLst/>
          </a:prstGeom>
        </p:spPr>
        <p:txBody>
          <a:bodyPr/>
          <a:lstStyle/>
          <a:p>
            <a:r>
              <a:rPr lang="en-US" dirty="0" smtClean="0"/>
              <a:t>ASME 2016 V&amp;V Symposium</a:t>
            </a:r>
            <a:endParaRPr lang="en-US" dirty="0"/>
          </a:p>
        </p:txBody>
      </p:sp>
      <p:pic>
        <p:nvPicPr>
          <p:cNvPr id="11267" name="Picture 3"/>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58726" y="3591910"/>
            <a:ext cx="2953717" cy="296129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8" name="Picture 7"/>
          <p:cNvPicPr>
            <a:picLocks noChangeAspect="1"/>
          </p:cNvPicPr>
          <p:nvPr/>
        </p:nvPicPr>
        <p:blipFill>
          <a:blip r:embed="rId3" cstate="print"/>
          <a:stretch>
            <a:fillRect/>
          </a:stretch>
        </p:blipFill>
        <p:spPr>
          <a:xfrm>
            <a:off x="0" y="1219200"/>
            <a:ext cx="9144000" cy="1814074"/>
          </a:xfrm>
          <a:prstGeom prst="rect">
            <a:avLst/>
          </a:prstGeom>
        </p:spPr>
      </p:pic>
      <p:sp>
        <p:nvSpPr>
          <p:cNvPr id="3" name="Rectangle 2"/>
          <p:cNvSpPr/>
          <p:nvPr/>
        </p:nvSpPr>
        <p:spPr>
          <a:xfrm>
            <a:off x="2230495" y="1621220"/>
            <a:ext cx="914400" cy="914400"/>
          </a:xfrm>
          <a:prstGeom prst="rect">
            <a:avLst/>
          </a:prstGeom>
          <a:solidFill>
            <a:schemeClr val="accent2">
              <a:lumMod val="20000"/>
              <a:lumOff val="80000"/>
              <a:alpha val="3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Arrow Connector 5"/>
          <p:cNvCxnSpPr>
            <a:stCxn id="3" idx="2"/>
          </p:cNvCxnSpPr>
          <p:nvPr/>
        </p:nvCxnSpPr>
        <p:spPr>
          <a:xfrm flipH="1">
            <a:off x="1933576" y="2535620"/>
            <a:ext cx="754119" cy="1107254"/>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3657600" y="3773031"/>
            <a:ext cx="4876800" cy="2246769"/>
          </a:xfrm>
          <a:prstGeom prst="rect">
            <a:avLst/>
          </a:prstGeom>
          <a:noFill/>
        </p:spPr>
        <p:txBody>
          <a:bodyPr wrap="square" rtlCol="0">
            <a:spAutoFit/>
          </a:bodyPr>
          <a:lstStyle/>
          <a:p>
            <a:r>
              <a:rPr lang="en-US" sz="2000" b="1" dirty="0" smtClean="0"/>
              <a:t>CM&amp;S influence </a:t>
            </a:r>
            <a:r>
              <a:rPr lang="en-US" sz="2000" dirty="0" smtClean="0"/>
              <a:t>is the contribution of the CM&amp;S to the decision relative to other available evidence.</a:t>
            </a:r>
          </a:p>
          <a:p>
            <a:endParaRPr lang="en-US" sz="2000" dirty="0"/>
          </a:p>
          <a:p>
            <a:r>
              <a:rPr lang="en-US" sz="2000" b="1" dirty="0" smtClean="0"/>
              <a:t>Decision consequence </a:t>
            </a:r>
            <a:r>
              <a:rPr lang="en-US" sz="2000" dirty="0" smtClean="0"/>
              <a:t>is the significance of an adverse outcome resulting from an incorrect decision.</a:t>
            </a:r>
            <a:endParaRPr lang="en-US" sz="2000" dirty="0"/>
          </a:p>
        </p:txBody>
      </p:sp>
    </p:spTree>
    <p:extLst>
      <p:ext uri="{BB962C8B-B14F-4D97-AF65-F5344CB8AC3E}">
        <p14:creationId xmlns="" xmlns:p14="http://schemas.microsoft.com/office/powerpoint/2010/main" val="4277767019"/>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Credibility Assessment</a:t>
            </a:r>
            <a:endParaRPr lang="en-US" dirty="0"/>
          </a:p>
        </p:txBody>
      </p:sp>
      <p:sp>
        <p:nvSpPr>
          <p:cNvPr id="11" name="Footer Placeholder 1"/>
          <p:cNvSpPr>
            <a:spLocks noGrp="1"/>
          </p:cNvSpPr>
          <p:nvPr>
            <p:ph type="ftr" sz="quarter" idx="11"/>
          </p:nvPr>
        </p:nvSpPr>
        <p:spPr>
          <a:prstGeom prst="rect">
            <a:avLst/>
          </a:prstGeom>
        </p:spPr>
        <p:txBody>
          <a:bodyPr/>
          <a:lstStyle/>
          <a:p>
            <a:r>
              <a:rPr lang="en-US" dirty="0" smtClean="0"/>
              <a:t>ASME 2016 V&amp;V Symposium</a:t>
            </a:r>
            <a:endParaRPr lang="en-US" dirty="0"/>
          </a:p>
        </p:txBody>
      </p:sp>
      <p:pic>
        <p:nvPicPr>
          <p:cNvPr id="8" name="Picture 7"/>
          <p:cNvPicPr>
            <a:picLocks noChangeAspect="1"/>
          </p:cNvPicPr>
          <p:nvPr/>
        </p:nvPicPr>
        <p:blipFill>
          <a:blip r:embed="rId3" cstate="print"/>
          <a:stretch>
            <a:fillRect/>
          </a:stretch>
        </p:blipFill>
        <p:spPr>
          <a:xfrm>
            <a:off x="0" y="1219200"/>
            <a:ext cx="9144000" cy="1814074"/>
          </a:xfrm>
          <a:prstGeom prst="rect">
            <a:avLst/>
          </a:prstGeom>
        </p:spPr>
      </p:pic>
      <p:sp>
        <p:nvSpPr>
          <p:cNvPr id="3" name="Rectangle 2"/>
          <p:cNvSpPr/>
          <p:nvPr/>
        </p:nvSpPr>
        <p:spPr>
          <a:xfrm>
            <a:off x="3204178" y="1621220"/>
            <a:ext cx="914400" cy="914400"/>
          </a:xfrm>
          <a:prstGeom prst="rect">
            <a:avLst/>
          </a:prstGeom>
          <a:solidFill>
            <a:schemeClr val="accent2">
              <a:lumMod val="20000"/>
              <a:lumOff val="80000"/>
              <a:alpha val="3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Arrow Connector 5"/>
          <p:cNvCxnSpPr>
            <a:stCxn id="3" idx="2"/>
          </p:cNvCxnSpPr>
          <p:nvPr/>
        </p:nvCxnSpPr>
        <p:spPr>
          <a:xfrm>
            <a:off x="3661378" y="2535620"/>
            <a:ext cx="620110" cy="969580"/>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228600" y="3450020"/>
            <a:ext cx="2819400" cy="2800767"/>
          </a:xfrm>
          <a:prstGeom prst="rect">
            <a:avLst/>
          </a:prstGeom>
          <a:noFill/>
        </p:spPr>
        <p:txBody>
          <a:bodyPr wrap="square" rtlCol="0">
            <a:spAutoFit/>
          </a:bodyPr>
          <a:lstStyle/>
          <a:p>
            <a:r>
              <a:rPr lang="en-US" sz="1600" dirty="0"/>
              <a:t>Model credibility refers to the trust in the predictive capability of the </a:t>
            </a:r>
            <a:r>
              <a:rPr lang="en-US" sz="1600" dirty="0" smtClean="0"/>
              <a:t>computational model </a:t>
            </a:r>
            <a:r>
              <a:rPr lang="en-US" sz="1600" dirty="0"/>
              <a:t>for the </a:t>
            </a:r>
            <a:r>
              <a:rPr lang="en-US" sz="1600" dirty="0" smtClean="0"/>
              <a:t>COU.</a:t>
            </a:r>
          </a:p>
          <a:p>
            <a:endParaRPr lang="en-US" sz="1600" dirty="0" smtClean="0"/>
          </a:p>
          <a:p>
            <a:r>
              <a:rPr lang="en-US" sz="1600" dirty="0"/>
              <a:t>Trust can be established through the collection of V&amp;V evidence and by demonstrating </a:t>
            </a:r>
            <a:r>
              <a:rPr lang="en-US" sz="1600" dirty="0" smtClean="0"/>
              <a:t>the applicability</a:t>
            </a:r>
            <a:r>
              <a:rPr lang="en-US" sz="1600" b="1" dirty="0" smtClean="0"/>
              <a:t> </a:t>
            </a:r>
            <a:r>
              <a:rPr lang="en-US" sz="1600" dirty="0"/>
              <a:t>of the V&amp;V activities to support the use of the CM for the COU</a:t>
            </a:r>
            <a:r>
              <a:rPr lang="en-US" sz="1600" dirty="0" smtClean="0"/>
              <a:t>.</a:t>
            </a:r>
            <a:endParaRPr lang="en-US" sz="1600" dirty="0"/>
          </a:p>
        </p:txBody>
      </p:sp>
      <p:graphicFrame>
        <p:nvGraphicFramePr>
          <p:cNvPr id="4" name="Table 3"/>
          <p:cNvGraphicFramePr>
            <a:graphicFrameLocks noGrp="1"/>
          </p:cNvGraphicFramePr>
          <p:nvPr>
            <p:extLst>
              <p:ext uri="{D42A27DB-BD31-4B8C-83A1-F6EECF244321}">
                <p14:modId xmlns="" xmlns:p14="http://schemas.microsoft.com/office/powerpoint/2010/main" val="407915731"/>
              </p:ext>
            </p:extLst>
          </p:nvPr>
        </p:nvGraphicFramePr>
        <p:xfrm>
          <a:off x="3189890" y="3505200"/>
          <a:ext cx="5724113" cy="2685107"/>
        </p:xfrm>
        <a:graphic>
          <a:graphicData uri="http://schemas.openxmlformats.org/drawingml/2006/table">
            <a:tbl>
              <a:tblPr firstRow="1" firstCol="1" bandRow="1">
                <a:tableStyleId>{16D9F66E-5EB9-4882-86FB-DCBF35E3C3E4}</a:tableStyleId>
              </a:tblPr>
              <a:tblGrid>
                <a:gridCol w="355981"/>
                <a:gridCol w="444491"/>
                <a:gridCol w="292020"/>
                <a:gridCol w="292020"/>
                <a:gridCol w="292020"/>
                <a:gridCol w="292020"/>
                <a:gridCol w="292020"/>
                <a:gridCol w="292020"/>
                <a:gridCol w="292020"/>
                <a:gridCol w="292020"/>
                <a:gridCol w="328200"/>
                <a:gridCol w="319801"/>
                <a:gridCol w="596962"/>
                <a:gridCol w="444491"/>
                <a:gridCol w="444491"/>
                <a:gridCol w="453536"/>
              </a:tblGrid>
              <a:tr h="244838">
                <a:tc gridSpan="16">
                  <a:txBody>
                    <a:bodyPr/>
                    <a:lstStyle/>
                    <a:p>
                      <a:pPr marL="0" marR="0" algn="ctr">
                        <a:spcBef>
                          <a:spcPts val="0"/>
                        </a:spcBef>
                        <a:spcAft>
                          <a:spcPts val="0"/>
                        </a:spcAft>
                      </a:pPr>
                      <a:r>
                        <a:rPr lang="en-US" sz="1200" dirty="0">
                          <a:effectLst/>
                        </a:rPr>
                        <a:t>Credibility Factors</a:t>
                      </a:r>
                      <a:endParaRPr lang="en-US" sz="1100" dirty="0">
                        <a:solidFill>
                          <a:srgbClr val="000000"/>
                        </a:solidFill>
                        <a:effectLst/>
                        <a:latin typeface="Arial"/>
                        <a:ea typeface="Arial"/>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71387">
                <a:tc gridSpan="5">
                  <a:txBody>
                    <a:bodyPr/>
                    <a:lstStyle/>
                    <a:p>
                      <a:pPr marL="0" marR="0" algn="ctr">
                        <a:spcBef>
                          <a:spcPts val="0"/>
                        </a:spcBef>
                        <a:spcAft>
                          <a:spcPts val="0"/>
                        </a:spcAft>
                      </a:pPr>
                      <a:r>
                        <a:rPr lang="en-US" sz="1100">
                          <a:effectLst/>
                        </a:rPr>
                        <a:t>Verification</a:t>
                      </a:r>
                      <a:endParaRPr lang="en-US" sz="1100">
                        <a:solidFill>
                          <a:srgbClr val="000000"/>
                        </a:solidFill>
                        <a:effectLst/>
                        <a:latin typeface="Arial"/>
                        <a:ea typeface="Arial"/>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9">
                  <a:txBody>
                    <a:bodyPr/>
                    <a:lstStyle/>
                    <a:p>
                      <a:pPr marL="0" marR="0" algn="ctr">
                        <a:spcBef>
                          <a:spcPts val="0"/>
                        </a:spcBef>
                        <a:spcAft>
                          <a:spcPts val="0"/>
                        </a:spcAft>
                      </a:pPr>
                      <a:r>
                        <a:rPr lang="en-US" sz="1100">
                          <a:effectLst/>
                        </a:rPr>
                        <a:t>Validation</a:t>
                      </a:r>
                      <a:endParaRPr lang="en-US" sz="1100">
                        <a:solidFill>
                          <a:srgbClr val="000000"/>
                        </a:solidFill>
                        <a:effectLst/>
                        <a:latin typeface="Arial"/>
                        <a:ea typeface="Arial"/>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rowSpan="2" gridSpan="2">
                  <a:txBody>
                    <a:bodyPr/>
                    <a:lstStyle/>
                    <a:p>
                      <a:pPr marL="0" marR="0" algn="ctr">
                        <a:spcBef>
                          <a:spcPts val="0"/>
                        </a:spcBef>
                        <a:spcAft>
                          <a:spcPts val="0"/>
                        </a:spcAft>
                      </a:pPr>
                      <a:r>
                        <a:rPr lang="en-US" sz="1100">
                          <a:effectLst/>
                        </a:rPr>
                        <a:t>Applicability</a:t>
                      </a:r>
                      <a:endParaRPr lang="en-US" sz="1100">
                        <a:solidFill>
                          <a:srgbClr val="000000"/>
                        </a:solidFill>
                        <a:effectLst/>
                        <a:latin typeface="Arial"/>
                        <a:ea typeface="Arial"/>
                      </a:endParaRPr>
                    </a:p>
                  </a:txBody>
                  <a:tcPr marL="68580" marR="68580" marT="0" marB="0" anchor="ctr"/>
                </a:tc>
                <a:tc rowSpan="2" hMerge="1">
                  <a:txBody>
                    <a:bodyPr/>
                    <a:lstStyle/>
                    <a:p>
                      <a:endParaRPr lang="en-US"/>
                    </a:p>
                  </a:txBody>
                  <a:tcPr/>
                </a:tc>
              </a:tr>
              <a:tr h="424042">
                <a:tc gridSpan="2">
                  <a:txBody>
                    <a:bodyPr/>
                    <a:lstStyle/>
                    <a:p>
                      <a:pPr marL="0" marR="0" algn="ctr">
                        <a:lnSpc>
                          <a:spcPct val="115000"/>
                        </a:lnSpc>
                        <a:spcBef>
                          <a:spcPts val="0"/>
                        </a:spcBef>
                        <a:spcAft>
                          <a:spcPts val="0"/>
                        </a:spcAft>
                      </a:pPr>
                      <a:r>
                        <a:rPr lang="en-US" sz="1000">
                          <a:effectLst/>
                        </a:rPr>
                        <a:t>Code</a:t>
                      </a:r>
                      <a:endParaRPr lang="en-US" sz="1100">
                        <a:solidFill>
                          <a:srgbClr val="000000"/>
                        </a:solidFill>
                        <a:effectLst/>
                        <a:latin typeface="Arial"/>
                        <a:ea typeface="Arial"/>
                      </a:endParaRPr>
                    </a:p>
                  </a:txBody>
                  <a:tcPr marL="68580" marR="68580" marT="0" marB="0" anchor="ctr"/>
                </a:tc>
                <a:tc hMerge="1">
                  <a:txBody>
                    <a:bodyPr/>
                    <a:lstStyle/>
                    <a:p>
                      <a:endParaRPr lang="en-US"/>
                    </a:p>
                  </a:txBody>
                  <a:tcPr/>
                </a:tc>
                <a:tc gridSpan="3">
                  <a:txBody>
                    <a:bodyPr/>
                    <a:lstStyle/>
                    <a:p>
                      <a:pPr marL="0" marR="0" algn="ctr">
                        <a:lnSpc>
                          <a:spcPct val="115000"/>
                        </a:lnSpc>
                        <a:spcBef>
                          <a:spcPts val="0"/>
                        </a:spcBef>
                        <a:spcAft>
                          <a:spcPts val="0"/>
                        </a:spcAft>
                      </a:pPr>
                      <a:r>
                        <a:rPr lang="en-US" sz="1000">
                          <a:effectLst/>
                        </a:rPr>
                        <a:t>Solution</a:t>
                      </a:r>
                      <a:endParaRPr lang="en-US" sz="1100">
                        <a:solidFill>
                          <a:srgbClr val="000000"/>
                        </a:solidFill>
                        <a:effectLst/>
                        <a:latin typeface="Arial"/>
                        <a:ea typeface="Arial"/>
                      </a:endParaRPr>
                    </a:p>
                  </a:txBody>
                  <a:tcPr marL="68580" marR="68580" marT="0" marB="0" anchor="ctr"/>
                </a:tc>
                <a:tc hMerge="1">
                  <a:txBody>
                    <a:bodyPr/>
                    <a:lstStyle/>
                    <a:p>
                      <a:endParaRPr lang="en-US"/>
                    </a:p>
                  </a:txBody>
                  <a:tcPr/>
                </a:tc>
                <a:tc hMerge="1">
                  <a:txBody>
                    <a:bodyPr/>
                    <a:lstStyle/>
                    <a:p>
                      <a:endParaRPr lang="en-US"/>
                    </a:p>
                  </a:txBody>
                  <a:tcPr/>
                </a:tc>
                <a:tc gridSpan="4">
                  <a:txBody>
                    <a:bodyPr/>
                    <a:lstStyle/>
                    <a:p>
                      <a:pPr marL="0" marR="0" algn="ctr">
                        <a:spcBef>
                          <a:spcPts val="0"/>
                        </a:spcBef>
                        <a:spcAft>
                          <a:spcPts val="0"/>
                        </a:spcAft>
                      </a:pPr>
                      <a:r>
                        <a:rPr lang="en-US" sz="1000">
                          <a:effectLst/>
                        </a:rPr>
                        <a:t>Model</a:t>
                      </a:r>
                      <a:endParaRPr lang="en-US" sz="1100">
                        <a:solidFill>
                          <a:srgbClr val="000000"/>
                        </a:solidFill>
                        <a:effectLst/>
                        <a:latin typeface="Arial"/>
                        <a:ea typeface="Arial"/>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marL="0" marR="0" algn="ctr">
                        <a:spcBef>
                          <a:spcPts val="0"/>
                        </a:spcBef>
                        <a:spcAft>
                          <a:spcPts val="0"/>
                        </a:spcAft>
                      </a:pPr>
                      <a:r>
                        <a:rPr lang="en-US" sz="1000">
                          <a:effectLst/>
                        </a:rPr>
                        <a:t>Comparator</a:t>
                      </a:r>
                      <a:endParaRPr lang="en-US" sz="1100">
                        <a:solidFill>
                          <a:srgbClr val="000000"/>
                        </a:solidFill>
                        <a:effectLst/>
                        <a:latin typeface="Arial"/>
                        <a:ea typeface="Arial"/>
                      </a:endParaRPr>
                    </a:p>
                  </a:txBody>
                  <a:tcPr marL="68580" marR="68580" marT="0" marB="0" anchor="ctr"/>
                </a:tc>
                <a:tc hMerge="1">
                  <a:txBody>
                    <a:bodyPr/>
                    <a:lstStyle/>
                    <a:p>
                      <a:endParaRPr lang="en-US"/>
                    </a:p>
                  </a:txBody>
                  <a:tcPr/>
                </a:tc>
                <a:tc hMerge="1">
                  <a:txBody>
                    <a:bodyPr/>
                    <a:lstStyle/>
                    <a:p>
                      <a:endParaRPr lang="en-US"/>
                    </a:p>
                  </a:txBody>
                  <a:tcPr/>
                </a:tc>
                <a:tc gridSpan="2">
                  <a:txBody>
                    <a:bodyPr/>
                    <a:lstStyle/>
                    <a:p>
                      <a:pPr marL="0" marR="0" algn="ctr">
                        <a:spcBef>
                          <a:spcPts val="0"/>
                        </a:spcBef>
                        <a:spcAft>
                          <a:spcPts val="0"/>
                        </a:spcAft>
                      </a:pPr>
                      <a:r>
                        <a:rPr lang="en-US" sz="1000" dirty="0">
                          <a:effectLst/>
                        </a:rPr>
                        <a:t>Output</a:t>
                      </a:r>
                      <a:endParaRPr lang="en-US" sz="1100" dirty="0">
                        <a:effectLst/>
                      </a:endParaRPr>
                    </a:p>
                    <a:p>
                      <a:pPr marL="0" marR="0" algn="ctr">
                        <a:lnSpc>
                          <a:spcPct val="115000"/>
                        </a:lnSpc>
                        <a:spcBef>
                          <a:spcPts val="0"/>
                        </a:spcBef>
                        <a:spcAft>
                          <a:spcPts val="0"/>
                        </a:spcAft>
                      </a:pPr>
                      <a:r>
                        <a:rPr lang="en-US" sz="1000" dirty="0">
                          <a:effectLst/>
                        </a:rPr>
                        <a:t>Assessment</a:t>
                      </a:r>
                      <a:endParaRPr lang="en-US" sz="1100" dirty="0">
                        <a:solidFill>
                          <a:srgbClr val="000000"/>
                        </a:solidFill>
                        <a:effectLst/>
                        <a:latin typeface="Arial"/>
                        <a:ea typeface="Arial"/>
                      </a:endParaRPr>
                    </a:p>
                  </a:txBody>
                  <a:tcPr marL="68580" marR="68580" marT="0" marB="0" anchor="ctr"/>
                </a:tc>
                <a:tc hMerge="1">
                  <a:txBody>
                    <a:bodyPr/>
                    <a:lstStyle/>
                    <a:p>
                      <a:endParaRPr lang="en-US"/>
                    </a:p>
                  </a:txBody>
                  <a:tcPr/>
                </a:tc>
                <a:tc gridSpan="2" vMerge="1">
                  <a:txBody>
                    <a:bodyPr/>
                    <a:lstStyle/>
                    <a:p>
                      <a:endParaRPr lang="en-US"/>
                    </a:p>
                  </a:txBody>
                  <a:tcPr/>
                </a:tc>
                <a:tc hMerge="1" vMerge="1">
                  <a:txBody>
                    <a:bodyPr/>
                    <a:lstStyle/>
                    <a:p>
                      <a:endParaRPr lang="en-US"/>
                    </a:p>
                  </a:txBody>
                  <a:tcPr/>
                </a:tc>
              </a:tr>
              <a:tr h="1744840">
                <a:tc>
                  <a:txBody>
                    <a:bodyPr/>
                    <a:lstStyle/>
                    <a:p>
                      <a:pPr marL="0" marR="71755" algn="ctr">
                        <a:spcBef>
                          <a:spcPts val="0"/>
                        </a:spcBef>
                        <a:spcAft>
                          <a:spcPts val="0"/>
                        </a:spcAft>
                      </a:pPr>
                      <a:r>
                        <a:rPr lang="en-US" sz="1000">
                          <a:effectLst/>
                        </a:rPr>
                        <a:t>Software Quality Assurance</a:t>
                      </a:r>
                      <a:endParaRPr lang="en-US" sz="1100">
                        <a:solidFill>
                          <a:srgbClr val="000000"/>
                        </a:solidFill>
                        <a:effectLst/>
                        <a:latin typeface="Arial"/>
                        <a:ea typeface="Arial"/>
                      </a:endParaRPr>
                    </a:p>
                  </a:txBody>
                  <a:tcPr marL="68580" marR="68580" marT="0" marB="0" vert="vert270" anchor="ctr"/>
                </a:tc>
                <a:tc>
                  <a:txBody>
                    <a:bodyPr/>
                    <a:lstStyle/>
                    <a:p>
                      <a:pPr marL="0" marR="71755" algn="ctr">
                        <a:spcBef>
                          <a:spcPts val="0"/>
                        </a:spcBef>
                        <a:spcAft>
                          <a:spcPts val="0"/>
                        </a:spcAft>
                      </a:pPr>
                      <a:r>
                        <a:rPr lang="en-US" sz="1000">
                          <a:effectLst/>
                        </a:rPr>
                        <a:t>Numerical Algorithm Verification</a:t>
                      </a:r>
                      <a:endParaRPr lang="en-US" sz="1100">
                        <a:solidFill>
                          <a:srgbClr val="000000"/>
                        </a:solidFill>
                        <a:effectLst/>
                        <a:latin typeface="Arial"/>
                        <a:ea typeface="Arial"/>
                      </a:endParaRPr>
                    </a:p>
                  </a:txBody>
                  <a:tcPr marL="68580" marR="68580" marT="0" marB="0" vert="vert270" anchor="ctr"/>
                </a:tc>
                <a:tc>
                  <a:txBody>
                    <a:bodyPr/>
                    <a:lstStyle/>
                    <a:p>
                      <a:pPr marL="0" marR="71755" algn="ctr">
                        <a:spcBef>
                          <a:spcPts val="0"/>
                        </a:spcBef>
                        <a:spcAft>
                          <a:spcPts val="0"/>
                        </a:spcAft>
                      </a:pPr>
                      <a:r>
                        <a:rPr lang="en-US" sz="1000">
                          <a:effectLst/>
                        </a:rPr>
                        <a:t>Discretization Error</a:t>
                      </a:r>
                      <a:endParaRPr lang="en-US" sz="1100">
                        <a:solidFill>
                          <a:srgbClr val="000000"/>
                        </a:solidFill>
                        <a:effectLst/>
                        <a:latin typeface="Arial"/>
                        <a:ea typeface="Arial"/>
                      </a:endParaRPr>
                    </a:p>
                  </a:txBody>
                  <a:tcPr marL="68580" marR="68580" marT="0" marB="0" vert="vert270" anchor="ctr"/>
                </a:tc>
                <a:tc>
                  <a:txBody>
                    <a:bodyPr/>
                    <a:lstStyle/>
                    <a:p>
                      <a:pPr marL="0" marR="71755" algn="ctr">
                        <a:spcBef>
                          <a:spcPts val="0"/>
                        </a:spcBef>
                        <a:spcAft>
                          <a:spcPts val="0"/>
                        </a:spcAft>
                      </a:pPr>
                      <a:r>
                        <a:rPr lang="en-US" sz="1000">
                          <a:effectLst/>
                        </a:rPr>
                        <a:t>Use Error</a:t>
                      </a:r>
                      <a:endParaRPr lang="en-US" sz="1100">
                        <a:solidFill>
                          <a:srgbClr val="000000"/>
                        </a:solidFill>
                        <a:effectLst/>
                        <a:latin typeface="Arial"/>
                        <a:ea typeface="Arial"/>
                      </a:endParaRPr>
                    </a:p>
                  </a:txBody>
                  <a:tcPr marL="68580" marR="68580" marT="0" marB="0" vert="vert270" anchor="ctr"/>
                </a:tc>
                <a:tc>
                  <a:txBody>
                    <a:bodyPr/>
                    <a:lstStyle/>
                    <a:p>
                      <a:pPr marL="0" marR="71755" algn="ctr">
                        <a:spcBef>
                          <a:spcPts val="0"/>
                        </a:spcBef>
                        <a:spcAft>
                          <a:spcPts val="0"/>
                        </a:spcAft>
                      </a:pPr>
                      <a:r>
                        <a:rPr lang="en-US" sz="1000">
                          <a:effectLst/>
                        </a:rPr>
                        <a:t>Numerical Solver Error</a:t>
                      </a:r>
                      <a:endParaRPr lang="en-US" sz="1100">
                        <a:solidFill>
                          <a:srgbClr val="000000"/>
                        </a:solidFill>
                        <a:effectLst/>
                        <a:latin typeface="Arial"/>
                        <a:ea typeface="Arial"/>
                      </a:endParaRPr>
                    </a:p>
                  </a:txBody>
                  <a:tcPr marL="68580" marR="68580" marT="0" marB="0" vert="vert270" anchor="ctr"/>
                </a:tc>
                <a:tc>
                  <a:txBody>
                    <a:bodyPr/>
                    <a:lstStyle/>
                    <a:p>
                      <a:pPr marL="0" marR="71755" algn="ctr">
                        <a:spcBef>
                          <a:spcPts val="0"/>
                        </a:spcBef>
                        <a:spcAft>
                          <a:spcPts val="0"/>
                        </a:spcAft>
                      </a:pPr>
                      <a:r>
                        <a:rPr lang="en-US" sz="1000" dirty="0">
                          <a:effectLst/>
                        </a:rPr>
                        <a:t>System Configuration</a:t>
                      </a:r>
                      <a:endParaRPr lang="en-US" sz="1100" dirty="0">
                        <a:solidFill>
                          <a:srgbClr val="000000"/>
                        </a:solidFill>
                        <a:effectLst/>
                        <a:latin typeface="Arial"/>
                        <a:ea typeface="Arial"/>
                      </a:endParaRPr>
                    </a:p>
                  </a:txBody>
                  <a:tcPr marL="68580" marR="68580" marT="0" marB="0" vert="vert270" anchor="ctr"/>
                </a:tc>
                <a:tc>
                  <a:txBody>
                    <a:bodyPr/>
                    <a:lstStyle/>
                    <a:p>
                      <a:pPr marL="0" marR="71755" algn="ctr">
                        <a:spcBef>
                          <a:spcPts val="0"/>
                        </a:spcBef>
                        <a:spcAft>
                          <a:spcPts val="0"/>
                        </a:spcAft>
                      </a:pPr>
                      <a:r>
                        <a:rPr lang="en-US" sz="1000">
                          <a:effectLst/>
                        </a:rPr>
                        <a:t>System Properties </a:t>
                      </a:r>
                      <a:endParaRPr lang="en-US" sz="1100">
                        <a:solidFill>
                          <a:srgbClr val="000000"/>
                        </a:solidFill>
                        <a:effectLst/>
                        <a:latin typeface="Arial"/>
                        <a:ea typeface="Arial"/>
                      </a:endParaRPr>
                    </a:p>
                  </a:txBody>
                  <a:tcPr marL="68580" marR="68580" marT="0" marB="0" vert="vert270" anchor="ctr"/>
                </a:tc>
                <a:tc>
                  <a:txBody>
                    <a:bodyPr/>
                    <a:lstStyle/>
                    <a:p>
                      <a:pPr marL="0" marR="71755" algn="ctr">
                        <a:spcBef>
                          <a:spcPts val="0"/>
                        </a:spcBef>
                        <a:spcAft>
                          <a:spcPts val="0"/>
                        </a:spcAft>
                      </a:pPr>
                      <a:r>
                        <a:rPr lang="en-US" sz="1000">
                          <a:effectLst/>
                        </a:rPr>
                        <a:t>Boundary Conditions</a:t>
                      </a:r>
                      <a:endParaRPr lang="en-US" sz="1100">
                        <a:solidFill>
                          <a:srgbClr val="000000"/>
                        </a:solidFill>
                        <a:effectLst/>
                        <a:latin typeface="Arial"/>
                        <a:ea typeface="Arial"/>
                      </a:endParaRPr>
                    </a:p>
                  </a:txBody>
                  <a:tcPr marL="68580" marR="68580" marT="0" marB="0" vert="vert270" anchor="ctr"/>
                </a:tc>
                <a:tc>
                  <a:txBody>
                    <a:bodyPr/>
                    <a:lstStyle/>
                    <a:p>
                      <a:pPr marL="0" marR="71755" algn="ctr">
                        <a:spcBef>
                          <a:spcPts val="0"/>
                        </a:spcBef>
                        <a:spcAft>
                          <a:spcPts val="0"/>
                        </a:spcAft>
                      </a:pPr>
                      <a:r>
                        <a:rPr lang="en-US" sz="1000">
                          <a:effectLst/>
                        </a:rPr>
                        <a:t>Governing Equations</a:t>
                      </a:r>
                      <a:endParaRPr lang="en-US" sz="1100">
                        <a:solidFill>
                          <a:srgbClr val="000000"/>
                        </a:solidFill>
                        <a:effectLst/>
                        <a:latin typeface="Arial"/>
                        <a:ea typeface="Arial"/>
                      </a:endParaRPr>
                    </a:p>
                  </a:txBody>
                  <a:tcPr marL="68580" marR="68580" marT="0" marB="0" vert="vert270" anchor="ctr"/>
                </a:tc>
                <a:tc>
                  <a:txBody>
                    <a:bodyPr/>
                    <a:lstStyle/>
                    <a:p>
                      <a:pPr marL="0" marR="71755" algn="ctr">
                        <a:spcBef>
                          <a:spcPts val="0"/>
                        </a:spcBef>
                        <a:spcAft>
                          <a:spcPts val="0"/>
                        </a:spcAft>
                      </a:pPr>
                      <a:r>
                        <a:rPr lang="en-US" sz="1000">
                          <a:effectLst/>
                        </a:rPr>
                        <a:t>Sample Characterization</a:t>
                      </a:r>
                      <a:endParaRPr lang="en-US" sz="1100">
                        <a:solidFill>
                          <a:srgbClr val="000000"/>
                        </a:solidFill>
                        <a:effectLst/>
                        <a:latin typeface="Arial"/>
                        <a:ea typeface="Arial"/>
                      </a:endParaRPr>
                    </a:p>
                  </a:txBody>
                  <a:tcPr marL="68580" marR="68580" marT="0" marB="0" vert="vert270"/>
                </a:tc>
                <a:tc>
                  <a:txBody>
                    <a:bodyPr/>
                    <a:lstStyle/>
                    <a:p>
                      <a:pPr marL="0" marR="71755" algn="ctr">
                        <a:spcBef>
                          <a:spcPts val="0"/>
                        </a:spcBef>
                        <a:spcAft>
                          <a:spcPts val="0"/>
                        </a:spcAft>
                      </a:pPr>
                      <a:r>
                        <a:rPr lang="en-US" sz="1000">
                          <a:effectLst/>
                        </a:rPr>
                        <a:t>Control Over Test Conditions</a:t>
                      </a:r>
                      <a:endParaRPr lang="en-US" sz="1100">
                        <a:solidFill>
                          <a:srgbClr val="000000"/>
                        </a:solidFill>
                        <a:effectLst/>
                        <a:latin typeface="Arial"/>
                        <a:ea typeface="Arial"/>
                      </a:endParaRPr>
                    </a:p>
                  </a:txBody>
                  <a:tcPr marL="68580" marR="68580" marT="0" marB="0" vert="vert270"/>
                </a:tc>
                <a:tc>
                  <a:txBody>
                    <a:bodyPr/>
                    <a:lstStyle/>
                    <a:p>
                      <a:pPr marL="0" marR="71755" algn="ctr">
                        <a:spcBef>
                          <a:spcPts val="0"/>
                        </a:spcBef>
                        <a:spcAft>
                          <a:spcPts val="0"/>
                        </a:spcAft>
                      </a:pPr>
                      <a:r>
                        <a:rPr lang="en-US" sz="1000">
                          <a:effectLst/>
                        </a:rPr>
                        <a:t>Measurement Uncertainty</a:t>
                      </a:r>
                      <a:endParaRPr lang="en-US" sz="1100">
                        <a:solidFill>
                          <a:srgbClr val="000000"/>
                        </a:solidFill>
                        <a:effectLst/>
                        <a:latin typeface="Arial"/>
                        <a:ea typeface="Arial"/>
                      </a:endParaRPr>
                    </a:p>
                  </a:txBody>
                  <a:tcPr marL="68580" marR="68580" marT="0" marB="0" vert="vert270" anchor="ctr"/>
                </a:tc>
                <a:tc>
                  <a:txBody>
                    <a:bodyPr/>
                    <a:lstStyle/>
                    <a:p>
                      <a:pPr marL="0" marR="71755" algn="ctr">
                        <a:spcBef>
                          <a:spcPts val="0"/>
                        </a:spcBef>
                        <a:spcAft>
                          <a:spcPts val="0"/>
                        </a:spcAft>
                      </a:pPr>
                      <a:r>
                        <a:rPr lang="en-US" sz="1000" dirty="0">
                          <a:effectLst/>
                        </a:rPr>
                        <a:t>Equivalency of input and output types</a:t>
                      </a:r>
                      <a:endParaRPr lang="en-US" sz="1100" dirty="0">
                        <a:solidFill>
                          <a:srgbClr val="000000"/>
                        </a:solidFill>
                        <a:effectLst/>
                        <a:latin typeface="Arial"/>
                        <a:ea typeface="Arial"/>
                      </a:endParaRPr>
                    </a:p>
                  </a:txBody>
                  <a:tcPr marL="68580" marR="68580" marT="0" marB="0" vert="vert270" anchor="ctr"/>
                </a:tc>
                <a:tc>
                  <a:txBody>
                    <a:bodyPr/>
                    <a:lstStyle/>
                    <a:p>
                      <a:pPr marL="0" marR="71755" algn="ctr">
                        <a:spcBef>
                          <a:spcPts val="0"/>
                        </a:spcBef>
                        <a:spcAft>
                          <a:spcPts val="0"/>
                        </a:spcAft>
                      </a:pPr>
                      <a:r>
                        <a:rPr lang="en-US" sz="1000">
                          <a:effectLst/>
                        </a:rPr>
                        <a:t>Rigor of </a:t>
                      </a:r>
                      <a:endParaRPr lang="en-US" sz="1100">
                        <a:effectLst/>
                      </a:endParaRPr>
                    </a:p>
                    <a:p>
                      <a:pPr marL="0" marR="71755" algn="ctr">
                        <a:spcBef>
                          <a:spcPts val="0"/>
                        </a:spcBef>
                        <a:spcAft>
                          <a:spcPts val="0"/>
                        </a:spcAft>
                      </a:pPr>
                      <a:r>
                        <a:rPr lang="en-US" sz="1000">
                          <a:effectLst/>
                        </a:rPr>
                        <a:t>Output Comparison</a:t>
                      </a:r>
                      <a:endParaRPr lang="en-US" sz="1100">
                        <a:solidFill>
                          <a:srgbClr val="000000"/>
                        </a:solidFill>
                        <a:effectLst/>
                        <a:latin typeface="Arial"/>
                        <a:ea typeface="Arial"/>
                      </a:endParaRPr>
                    </a:p>
                  </a:txBody>
                  <a:tcPr marL="68580" marR="68580" marT="0" marB="0" vert="vert270"/>
                </a:tc>
                <a:tc>
                  <a:txBody>
                    <a:bodyPr/>
                    <a:lstStyle/>
                    <a:p>
                      <a:pPr marL="0" marR="71755" algn="ctr">
                        <a:spcBef>
                          <a:spcPts val="0"/>
                        </a:spcBef>
                        <a:spcAft>
                          <a:spcPts val="0"/>
                        </a:spcAft>
                      </a:pPr>
                      <a:r>
                        <a:rPr lang="en-US" sz="1000">
                          <a:effectLst/>
                        </a:rPr>
                        <a:t>Relevance of the </a:t>
                      </a:r>
                      <a:endParaRPr lang="en-US" sz="1100">
                        <a:effectLst/>
                      </a:endParaRPr>
                    </a:p>
                    <a:p>
                      <a:pPr marL="0" marR="71755" algn="ctr">
                        <a:spcBef>
                          <a:spcPts val="0"/>
                        </a:spcBef>
                        <a:spcAft>
                          <a:spcPts val="0"/>
                        </a:spcAft>
                      </a:pPr>
                      <a:r>
                        <a:rPr lang="en-US" sz="1000">
                          <a:effectLst/>
                        </a:rPr>
                        <a:t>Quantities of Interest</a:t>
                      </a:r>
                      <a:endParaRPr lang="en-US" sz="1100">
                        <a:solidFill>
                          <a:srgbClr val="000000"/>
                        </a:solidFill>
                        <a:effectLst/>
                        <a:latin typeface="Arial"/>
                        <a:ea typeface="Arial"/>
                      </a:endParaRPr>
                    </a:p>
                  </a:txBody>
                  <a:tcPr marL="68580" marR="68580" marT="0" marB="0" vert="vert270" anchor="ctr"/>
                </a:tc>
                <a:tc>
                  <a:txBody>
                    <a:bodyPr/>
                    <a:lstStyle/>
                    <a:p>
                      <a:pPr marL="0" marR="71755" algn="ctr">
                        <a:spcBef>
                          <a:spcPts val="0"/>
                        </a:spcBef>
                        <a:spcAft>
                          <a:spcPts val="0"/>
                        </a:spcAft>
                      </a:pPr>
                      <a:r>
                        <a:rPr lang="en-US" sz="1000" dirty="0">
                          <a:effectLst/>
                        </a:rPr>
                        <a:t>Applicability to </a:t>
                      </a:r>
                      <a:endParaRPr lang="en-US" sz="1100" dirty="0">
                        <a:effectLst/>
                      </a:endParaRPr>
                    </a:p>
                    <a:p>
                      <a:pPr marL="0" marR="71755" algn="ctr">
                        <a:spcBef>
                          <a:spcPts val="0"/>
                        </a:spcBef>
                        <a:spcAft>
                          <a:spcPts val="0"/>
                        </a:spcAft>
                      </a:pPr>
                      <a:r>
                        <a:rPr lang="en-US" sz="1000" dirty="0">
                          <a:effectLst/>
                        </a:rPr>
                        <a:t>the Context of Use</a:t>
                      </a:r>
                      <a:endParaRPr lang="en-US" sz="1100" dirty="0">
                        <a:solidFill>
                          <a:srgbClr val="000000"/>
                        </a:solidFill>
                        <a:effectLst/>
                        <a:latin typeface="Arial"/>
                        <a:ea typeface="Arial"/>
                      </a:endParaRPr>
                    </a:p>
                  </a:txBody>
                  <a:tcPr marL="68580" marR="68580" marT="0" marB="0" vert="vert270" anchor="ctr"/>
                </a:tc>
              </a:tr>
            </a:tbl>
          </a:graphicData>
        </a:graphic>
      </p:graphicFrame>
    </p:spTree>
    <p:extLst>
      <p:ext uri="{BB962C8B-B14F-4D97-AF65-F5344CB8AC3E}">
        <p14:creationId xmlns="" xmlns:p14="http://schemas.microsoft.com/office/powerpoint/2010/main" val="3082766949"/>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a:t>
            </a:r>
            <a:endParaRPr lang="en-US" dirty="0"/>
          </a:p>
        </p:txBody>
      </p:sp>
      <p:sp>
        <p:nvSpPr>
          <p:cNvPr id="4" name="Footer Placeholder 3"/>
          <p:cNvSpPr>
            <a:spLocks noGrp="1"/>
          </p:cNvSpPr>
          <p:nvPr>
            <p:ph type="ftr" sz="quarter" idx="11"/>
          </p:nvPr>
        </p:nvSpPr>
        <p:spPr>
          <a:prstGeom prst="rect">
            <a:avLst/>
          </a:prstGeom>
        </p:spPr>
        <p:txBody>
          <a:bodyPr/>
          <a:lstStyle/>
          <a:p>
            <a:r>
              <a:rPr lang="en-US" smtClean="0"/>
              <a:t>ASME 2016 V&amp;V Symposium</a:t>
            </a:r>
            <a:endParaRPr lang="en-US" dirty="0"/>
          </a:p>
        </p:txBody>
      </p:sp>
      <p:pic>
        <p:nvPicPr>
          <p:cNvPr id="6" name="Picture 5"/>
          <p:cNvPicPr>
            <a:picLocks noChangeAspect="1"/>
          </p:cNvPicPr>
          <p:nvPr/>
        </p:nvPicPr>
        <p:blipFill>
          <a:blip r:embed="rId2" cstate="print"/>
          <a:stretch>
            <a:fillRect/>
          </a:stretch>
        </p:blipFill>
        <p:spPr>
          <a:xfrm>
            <a:off x="265386" y="1143001"/>
            <a:ext cx="6885208" cy="1752599"/>
          </a:xfrm>
          <a:prstGeom prst="rect">
            <a:avLst/>
          </a:prstGeom>
        </p:spPr>
      </p:pic>
      <p:pic>
        <p:nvPicPr>
          <p:cNvPr id="5" name="Picture 4"/>
          <p:cNvPicPr>
            <a:picLocks noChangeAspect="1"/>
          </p:cNvPicPr>
          <p:nvPr/>
        </p:nvPicPr>
        <p:blipFill>
          <a:blip r:embed="rId3" cstate="print"/>
          <a:stretch>
            <a:fillRect/>
          </a:stretch>
        </p:blipFill>
        <p:spPr>
          <a:xfrm>
            <a:off x="4401727" y="2362200"/>
            <a:ext cx="4476888" cy="3505200"/>
          </a:xfrm>
          <a:prstGeom prst="rect">
            <a:avLst/>
          </a:prstGeom>
        </p:spPr>
      </p:pic>
      <p:pic>
        <p:nvPicPr>
          <p:cNvPr id="7" name="Picture 6"/>
          <p:cNvPicPr>
            <a:picLocks noChangeAspect="1"/>
          </p:cNvPicPr>
          <p:nvPr/>
        </p:nvPicPr>
        <p:blipFill>
          <a:blip r:embed="rId4" cstate="print"/>
          <a:stretch>
            <a:fillRect/>
          </a:stretch>
        </p:blipFill>
        <p:spPr>
          <a:xfrm>
            <a:off x="838200" y="3577282"/>
            <a:ext cx="5029200" cy="2731770"/>
          </a:xfrm>
          <a:prstGeom prst="rect">
            <a:avLst/>
          </a:prstGeom>
        </p:spPr>
      </p:pic>
    </p:spTree>
    <p:extLst>
      <p:ext uri="{BB962C8B-B14F-4D97-AF65-F5344CB8AC3E}">
        <p14:creationId xmlns="" xmlns:p14="http://schemas.microsoft.com/office/powerpoint/2010/main" val="41292401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Comparison Summary</a:t>
            </a:r>
            <a:endParaRPr lang="en-US" dirty="0"/>
          </a:p>
        </p:txBody>
      </p:sp>
      <p:graphicFrame>
        <p:nvGraphicFramePr>
          <p:cNvPr id="4" name="Table 3"/>
          <p:cNvGraphicFramePr>
            <a:graphicFrameLocks noGrp="1"/>
          </p:cNvGraphicFramePr>
          <p:nvPr>
            <p:extLst>
              <p:ext uri="{D42A27DB-BD31-4B8C-83A1-F6EECF244321}">
                <p14:modId xmlns="" xmlns:p14="http://schemas.microsoft.com/office/powerpoint/2010/main" val="999927429"/>
              </p:ext>
            </p:extLst>
          </p:nvPr>
        </p:nvGraphicFramePr>
        <p:xfrm>
          <a:off x="-2" y="990600"/>
          <a:ext cx="9144001" cy="5390414"/>
        </p:xfrm>
        <a:graphic>
          <a:graphicData uri="http://schemas.openxmlformats.org/drawingml/2006/table">
            <a:tbl>
              <a:tblPr/>
              <a:tblGrid>
                <a:gridCol w="1371602"/>
                <a:gridCol w="3761857"/>
                <a:gridCol w="4010542"/>
              </a:tblGrid>
              <a:tr h="285943">
                <a:tc>
                  <a:txBody>
                    <a:bodyPr/>
                    <a:lstStyle/>
                    <a:p>
                      <a:pPr marL="0" marR="0">
                        <a:spcBef>
                          <a:spcPts val="0"/>
                        </a:spcBef>
                        <a:spcAft>
                          <a:spcPts val="0"/>
                        </a:spcAft>
                      </a:pPr>
                      <a:endParaRPr lang="en-US" sz="1400" dirty="0">
                        <a:latin typeface="Century Gothic" pitchFamily="34" charset="0"/>
                        <a:ea typeface="Times New Roman"/>
                      </a:endParaRPr>
                    </a:p>
                  </a:txBody>
                  <a:tcPr marL="66872" marR="63913" marT="0" marB="0">
                    <a:lnL>
                      <a:noFill/>
                    </a:lnL>
                    <a:lnR w="12700" cap="flat" cmpd="sng" algn="ctr">
                      <a:solidFill>
                        <a:srgbClr val="00000A"/>
                      </a:solidFill>
                      <a:prstDash val="solid"/>
                      <a:round/>
                      <a:headEnd type="none" w="med" len="med"/>
                      <a:tailEnd type="none" w="med" len="med"/>
                    </a:lnR>
                    <a:lnT>
                      <a:noFill/>
                    </a:lnT>
                    <a:lnB w="12700" cap="flat" cmpd="sng" algn="ctr">
                      <a:solidFill>
                        <a:srgbClr val="00000A"/>
                      </a:solidFill>
                      <a:prstDash val="solid"/>
                      <a:round/>
                      <a:headEnd type="none" w="med" len="med"/>
                      <a:tailEnd type="none" w="med" len="med"/>
                    </a:lnB>
                  </a:tcPr>
                </a:tc>
                <a:tc>
                  <a:txBody>
                    <a:bodyPr/>
                    <a:lstStyle/>
                    <a:p>
                      <a:pPr marL="0" marR="0" algn="ctr">
                        <a:spcBef>
                          <a:spcPts val="0"/>
                        </a:spcBef>
                        <a:spcAft>
                          <a:spcPts val="0"/>
                        </a:spcAft>
                      </a:pPr>
                      <a:r>
                        <a:rPr lang="en-US" sz="1200" b="1">
                          <a:latin typeface="Century Gothic" pitchFamily="34" charset="0"/>
                          <a:ea typeface="Times New Roman"/>
                        </a:rPr>
                        <a:t>CPMS</a:t>
                      </a:r>
                      <a:endParaRPr lang="en-US" sz="1400">
                        <a:latin typeface="Century Gothic" pitchFamily="34" charset="0"/>
                        <a:ea typeface="Times New Roman"/>
                      </a:endParaRPr>
                    </a:p>
                  </a:txBody>
                  <a:tcPr marL="63913" marR="63913" marT="0" marB="0">
                    <a:lnL w="12700" cap="flat" cmpd="sng" algn="ctr">
                      <a:solidFill>
                        <a:srgbClr val="00000A"/>
                      </a:solidFill>
                      <a:prstDash val="solid"/>
                      <a:round/>
                      <a:headEnd type="none" w="med" len="med"/>
                      <a:tailEnd type="none" w="med" len="med"/>
                    </a:lnL>
                    <a:lnR w="12700" cap="flat" cmpd="sng" algn="ctr">
                      <a:solidFill>
                        <a:srgbClr val="00000A"/>
                      </a:solidFill>
                      <a:prstDash val="solid"/>
                      <a:round/>
                      <a:headEnd type="none" w="med" len="med"/>
                      <a:tailEnd type="none" w="med" len="med"/>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tcPr>
                </a:tc>
                <a:tc>
                  <a:txBody>
                    <a:bodyPr/>
                    <a:lstStyle/>
                    <a:p>
                      <a:pPr marL="0" marR="0" algn="ctr">
                        <a:spcBef>
                          <a:spcPts val="0"/>
                        </a:spcBef>
                        <a:spcAft>
                          <a:spcPts val="0"/>
                        </a:spcAft>
                      </a:pPr>
                      <a:r>
                        <a:rPr lang="en-US" sz="1200" b="1">
                          <a:latin typeface="Century Gothic" pitchFamily="34" charset="0"/>
                          <a:ea typeface="Times New Roman"/>
                        </a:rPr>
                        <a:t>V&amp;V40</a:t>
                      </a:r>
                      <a:endParaRPr lang="en-US" sz="1400">
                        <a:latin typeface="Century Gothic" pitchFamily="34" charset="0"/>
                        <a:ea typeface="Times New Roman"/>
                      </a:endParaRPr>
                    </a:p>
                  </a:txBody>
                  <a:tcPr marL="63913" marR="63913" marT="0" marB="0">
                    <a:lnL w="12700" cap="flat" cmpd="sng" algn="ctr">
                      <a:solidFill>
                        <a:srgbClr val="00000A"/>
                      </a:solidFill>
                      <a:prstDash val="solid"/>
                      <a:round/>
                      <a:headEnd type="none" w="med" len="med"/>
                      <a:tailEnd type="none" w="med" len="med"/>
                    </a:lnL>
                    <a:lnR w="12700" cap="flat" cmpd="sng" algn="ctr">
                      <a:solidFill>
                        <a:srgbClr val="00000A"/>
                      </a:solidFill>
                      <a:prstDash val="solid"/>
                      <a:round/>
                      <a:headEnd type="none" w="med" len="med"/>
                      <a:tailEnd type="none" w="med" len="med"/>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tcPr>
                </a:tc>
              </a:tr>
              <a:tr h="1085657">
                <a:tc>
                  <a:txBody>
                    <a:bodyPr/>
                    <a:lstStyle/>
                    <a:p>
                      <a:pPr marL="0" marR="0">
                        <a:spcBef>
                          <a:spcPts val="0"/>
                        </a:spcBef>
                        <a:spcAft>
                          <a:spcPts val="0"/>
                        </a:spcAft>
                      </a:pPr>
                      <a:r>
                        <a:rPr lang="en-US" sz="1200" b="1" i="1" dirty="0">
                          <a:latin typeface="Century Gothic" pitchFamily="34" charset="0"/>
                          <a:ea typeface="Times New Roman"/>
                        </a:rPr>
                        <a:t>Mission </a:t>
                      </a:r>
                      <a:r>
                        <a:rPr lang="en-US" sz="1200" b="1" i="1" dirty="0" smtClean="0">
                          <a:latin typeface="Century Gothic" pitchFamily="34" charset="0"/>
                          <a:ea typeface="Times New Roman"/>
                        </a:rPr>
                        <a:t>Statement</a:t>
                      </a:r>
                      <a:endParaRPr lang="en-US" sz="1400" dirty="0">
                        <a:latin typeface="Century Gothic" pitchFamily="34" charset="0"/>
                        <a:ea typeface="Times New Roman"/>
                      </a:endParaRPr>
                    </a:p>
                  </a:txBody>
                  <a:tcPr marL="63913" marR="63913" marT="0" marB="0">
                    <a:lnL w="12700" cap="flat" cmpd="sng" algn="ctr">
                      <a:solidFill>
                        <a:srgbClr val="00000A"/>
                      </a:solidFill>
                      <a:prstDash val="solid"/>
                      <a:round/>
                      <a:headEnd type="none" w="med" len="med"/>
                      <a:tailEnd type="none" w="med" len="med"/>
                    </a:lnL>
                    <a:lnR w="12700" cap="flat" cmpd="sng" algn="ctr">
                      <a:solidFill>
                        <a:srgbClr val="00000A"/>
                      </a:solidFill>
                      <a:prstDash val="solid"/>
                      <a:round/>
                      <a:headEnd type="none" w="med" len="med"/>
                      <a:tailEnd type="none" w="med" len="med"/>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tcPr>
                </a:tc>
                <a:tc>
                  <a:txBody>
                    <a:bodyPr/>
                    <a:lstStyle/>
                    <a:p>
                      <a:pPr marL="0" marR="0">
                        <a:spcBef>
                          <a:spcPts val="0"/>
                        </a:spcBef>
                        <a:spcAft>
                          <a:spcPts val="0"/>
                        </a:spcAft>
                      </a:pPr>
                      <a:r>
                        <a:rPr lang="en-US" sz="1200" dirty="0">
                          <a:latin typeface="Century Gothic" pitchFamily="34" charset="0"/>
                          <a:ea typeface="Times New Roman"/>
                        </a:rPr>
                        <a:t>To establish credible practice guidelines, consistent terminology and proposed model certification process, as well as to demonstrate workflows and identify new areas of research for reliable development and application of M&amp;S in healthcare practice and research.</a:t>
                      </a:r>
                      <a:endParaRPr lang="en-US" sz="1400" dirty="0">
                        <a:latin typeface="Century Gothic" pitchFamily="34" charset="0"/>
                        <a:ea typeface="Times New Roman"/>
                      </a:endParaRPr>
                    </a:p>
                  </a:txBody>
                  <a:tcPr marL="63913" marR="63913" marT="0" marB="0">
                    <a:lnL w="12700" cap="flat" cmpd="sng" algn="ctr">
                      <a:solidFill>
                        <a:srgbClr val="00000A"/>
                      </a:solidFill>
                      <a:prstDash val="solid"/>
                      <a:round/>
                      <a:headEnd type="none" w="med" len="med"/>
                      <a:tailEnd type="none" w="med" len="med"/>
                    </a:lnL>
                    <a:lnR w="12700" cap="flat" cmpd="sng" algn="ctr">
                      <a:solidFill>
                        <a:srgbClr val="00000A"/>
                      </a:solidFill>
                      <a:prstDash val="solid"/>
                      <a:round/>
                      <a:headEnd type="none" w="med" len="med"/>
                      <a:tailEnd type="none" w="med" len="med"/>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tcPr>
                </a:tc>
                <a:tc>
                  <a:txBody>
                    <a:bodyPr/>
                    <a:lstStyle/>
                    <a:p>
                      <a:pPr marL="0" marR="0">
                        <a:spcBef>
                          <a:spcPts val="0"/>
                        </a:spcBef>
                        <a:spcAft>
                          <a:spcPts val="0"/>
                        </a:spcAft>
                      </a:pPr>
                      <a:r>
                        <a:rPr lang="en-US" sz="1200">
                          <a:latin typeface="Century Gothic" pitchFamily="34" charset="0"/>
                          <a:ea typeface="Times New Roman"/>
                        </a:rPr>
                        <a:t>Provide procedures to standardize verification and validation for computational modeling of medical devices.</a:t>
                      </a:r>
                      <a:endParaRPr lang="en-US" sz="1400">
                        <a:latin typeface="Century Gothic" pitchFamily="34" charset="0"/>
                        <a:ea typeface="Times New Roman"/>
                      </a:endParaRPr>
                    </a:p>
                  </a:txBody>
                  <a:tcPr marL="63913" marR="63913" marT="0" marB="0">
                    <a:lnL w="12700" cap="flat" cmpd="sng" algn="ctr">
                      <a:solidFill>
                        <a:srgbClr val="00000A"/>
                      </a:solidFill>
                      <a:prstDash val="solid"/>
                      <a:round/>
                      <a:headEnd type="none" w="med" len="med"/>
                      <a:tailEnd type="none" w="med" len="med"/>
                    </a:lnL>
                    <a:lnR w="12700" cap="flat" cmpd="sng" algn="ctr">
                      <a:solidFill>
                        <a:srgbClr val="00000A"/>
                      </a:solidFill>
                      <a:prstDash val="solid"/>
                      <a:round/>
                      <a:headEnd type="none" w="med" len="med"/>
                      <a:tailEnd type="none" w="med" len="med"/>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tcPr>
                </a:tc>
              </a:tr>
              <a:tr h="772046">
                <a:tc>
                  <a:txBody>
                    <a:bodyPr/>
                    <a:lstStyle/>
                    <a:p>
                      <a:pPr marL="0" marR="0">
                        <a:spcBef>
                          <a:spcPts val="0"/>
                        </a:spcBef>
                        <a:spcAft>
                          <a:spcPts val="0"/>
                        </a:spcAft>
                      </a:pPr>
                      <a:r>
                        <a:rPr lang="en-US" sz="1200" b="1" i="1" dirty="0">
                          <a:latin typeface="Century Gothic" pitchFamily="34" charset="0"/>
                          <a:ea typeface="Times New Roman"/>
                        </a:rPr>
                        <a:t>Primary stakeholders</a:t>
                      </a:r>
                      <a:endParaRPr lang="en-US" sz="1400" dirty="0">
                        <a:latin typeface="Century Gothic" pitchFamily="34" charset="0"/>
                        <a:ea typeface="Times New Roman"/>
                      </a:endParaRPr>
                    </a:p>
                  </a:txBody>
                  <a:tcPr marL="63913" marR="63913" marT="0" marB="0">
                    <a:lnL w="12700" cap="flat" cmpd="sng" algn="ctr">
                      <a:solidFill>
                        <a:srgbClr val="00000A"/>
                      </a:solidFill>
                      <a:prstDash val="solid"/>
                      <a:round/>
                      <a:headEnd type="none" w="med" len="med"/>
                      <a:tailEnd type="none" w="med" len="med"/>
                    </a:lnL>
                    <a:lnR w="12700" cap="flat" cmpd="sng" algn="ctr">
                      <a:solidFill>
                        <a:srgbClr val="00000A"/>
                      </a:solidFill>
                      <a:prstDash val="solid"/>
                      <a:round/>
                      <a:headEnd type="none" w="med" len="med"/>
                      <a:tailEnd type="none" w="med" len="med"/>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tcPr>
                </a:tc>
                <a:tc>
                  <a:txBody>
                    <a:bodyPr/>
                    <a:lstStyle/>
                    <a:p>
                      <a:pPr marL="0" marR="0">
                        <a:spcBef>
                          <a:spcPts val="0"/>
                        </a:spcBef>
                        <a:spcAft>
                          <a:spcPts val="0"/>
                        </a:spcAft>
                      </a:pPr>
                      <a:r>
                        <a:rPr lang="en-US" sz="1200">
                          <a:latin typeface="Century Gothic" pitchFamily="34" charset="0"/>
                          <a:ea typeface="Times New Roman"/>
                        </a:rPr>
                        <a:t>Computational M&amp;S in healthcare as a whole – mainly driven by research initiatives under the IMAG Multi-scale Modeling Consortium</a:t>
                      </a:r>
                      <a:endParaRPr lang="en-US" sz="1400">
                        <a:latin typeface="Century Gothic" pitchFamily="34" charset="0"/>
                        <a:ea typeface="Times New Roman"/>
                      </a:endParaRPr>
                    </a:p>
                  </a:txBody>
                  <a:tcPr marL="63913" marR="63913" marT="0" marB="0">
                    <a:lnL w="12700" cap="flat" cmpd="sng" algn="ctr">
                      <a:solidFill>
                        <a:srgbClr val="00000A"/>
                      </a:solidFill>
                      <a:prstDash val="solid"/>
                      <a:round/>
                      <a:headEnd type="none" w="med" len="med"/>
                      <a:tailEnd type="none" w="med" len="med"/>
                    </a:lnL>
                    <a:lnR w="12700" cap="flat" cmpd="sng" algn="ctr">
                      <a:solidFill>
                        <a:srgbClr val="00000A"/>
                      </a:solidFill>
                      <a:prstDash val="solid"/>
                      <a:round/>
                      <a:headEnd type="none" w="med" len="med"/>
                      <a:tailEnd type="none" w="med" len="med"/>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tcPr>
                </a:tc>
                <a:tc>
                  <a:txBody>
                    <a:bodyPr/>
                    <a:lstStyle/>
                    <a:p>
                      <a:pPr marL="0" marR="0">
                        <a:spcBef>
                          <a:spcPts val="0"/>
                        </a:spcBef>
                        <a:spcAft>
                          <a:spcPts val="0"/>
                        </a:spcAft>
                      </a:pPr>
                      <a:r>
                        <a:rPr lang="en-US" sz="1200" dirty="0">
                          <a:latin typeface="Century Gothic" pitchFamily="34" charset="0"/>
                          <a:ea typeface="Times New Roman"/>
                        </a:rPr>
                        <a:t>Biomedical device industry, </a:t>
                      </a:r>
                      <a:r>
                        <a:rPr lang="en-US" sz="1200" dirty="0" smtClean="0">
                          <a:latin typeface="Century Gothic" pitchFamily="34" charset="0"/>
                          <a:ea typeface="Times New Roman"/>
                        </a:rPr>
                        <a:t>industry service providers, and </a:t>
                      </a:r>
                      <a:r>
                        <a:rPr lang="en-US" sz="1200" dirty="0">
                          <a:latin typeface="Century Gothic" pitchFamily="34" charset="0"/>
                          <a:ea typeface="Times New Roman"/>
                        </a:rPr>
                        <a:t>regulatory and standards bodies such as the US Food and Drug Administration (FDA) and ASME</a:t>
                      </a:r>
                      <a:endParaRPr lang="en-US" sz="1400" dirty="0">
                        <a:latin typeface="Century Gothic" pitchFamily="34" charset="0"/>
                        <a:ea typeface="Times New Roman"/>
                      </a:endParaRPr>
                    </a:p>
                  </a:txBody>
                  <a:tcPr marL="63913" marR="63913" marT="0" marB="0">
                    <a:lnL w="12700" cap="flat" cmpd="sng" algn="ctr">
                      <a:solidFill>
                        <a:srgbClr val="00000A"/>
                      </a:solidFill>
                      <a:prstDash val="solid"/>
                      <a:round/>
                      <a:headEnd type="none" w="med" len="med"/>
                      <a:tailEnd type="none" w="med" len="med"/>
                    </a:lnL>
                    <a:lnR w="12700" cap="flat" cmpd="sng" algn="ctr">
                      <a:solidFill>
                        <a:srgbClr val="00000A"/>
                      </a:solidFill>
                      <a:prstDash val="solid"/>
                      <a:round/>
                      <a:headEnd type="none" w="med" len="med"/>
                      <a:tailEnd type="none" w="med" len="med"/>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tcPr>
                </a:tc>
              </a:tr>
              <a:tr h="1273731">
                <a:tc>
                  <a:txBody>
                    <a:bodyPr/>
                    <a:lstStyle/>
                    <a:p>
                      <a:pPr marL="0" marR="0">
                        <a:spcBef>
                          <a:spcPts val="0"/>
                        </a:spcBef>
                        <a:spcAft>
                          <a:spcPts val="0"/>
                        </a:spcAft>
                      </a:pPr>
                      <a:r>
                        <a:rPr lang="en-US" sz="1200" b="1" i="1">
                          <a:latin typeface="Century Gothic" pitchFamily="34" charset="0"/>
                          <a:ea typeface="Times New Roman"/>
                        </a:rPr>
                        <a:t>End-product(s)</a:t>
                      </a:r>
                      <a:endParaRPr lang="en-US" sz="1400">
                        <a:latin typeface="Century Gothic" pitchFamily="34" charset="0"/>
                        <a:ea typeface="Times New Roman"/>
                      </a:endParaRPr>
                    </a:p>
                  </a:txBody>
                  <a:tcPr marL="63913" marR="63913" marT="0" marB="0">
                    <a:lnL w="12700" cap="flat" cmpd="sng" algn="ctr">
                      <a:solidFill>
                        <a:srgbClr val="00000A"/>
                      </a:solidFill>
                      <a:prstDash val="solid"/>
                      <a:round/>
                      <a:headEnd type="none" w="med" len="med"/>
                      <a:tailEnd type="none" w="med" len="med"/>
                    </a:lnL>
                    <a:lnR w="12700" cap="flat" cmpd="sng" algn="ctr">
                      <a:solidFill>
                        <a:srgbClr val="00000A"/>
                      </a:solidFill>
                      <a:prstDash val="solid"/>
                      <a:round/>
                      <a:headEnd type="none" w="med" len="med"/>
                      <a:tailEnd type="none" w="med" len="med"/>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tcPr>
                </a:tc>
                <a:tc>
                  <a:txBody>
                    <a:bodyPr/>
                    <a:lstStyle/>
                    <a:p>
                      <a:pPr marL="342900" marR="0" lvl="0" indent="-342900">
                        <a:spcBef>
                          <a:spcPts val="0"/>
                        </a:spcBef>
                        <a:spcAft>
                          <a:spcPts val="0"/>
                        </a:spcAft>
                        <a:buFont typeface="+mj-lt"/>
                        <a:buAutoNum type="romanUcPeriod"/>
                      </a:pPr>
                      <a:r>
                        <a:rPr lang="en-US" sz="1200">
                          <a:latin typeface="Century Gothic" pitchFamily="34" charset="0"/>
                          <a:ea typeface="Times New Roman"/>
                        </a:rPr>
                        <a:t>“Guidelines for Credible Practice of M&amp;S in Healthcare”</a:t>
                      </a:r>
                      <a:endParaRPr lang="en-US" sz="1400">
                        <a:latin typeface="Century Gothic" pitchFamily="34" charset="0"/>
                        <a:ea typeface="Times New Roman"/>
                      </a:endParaRPr>
                    </a:p>
                    <a:p>
                      <a:pPr marL="342900" marR="0" lvl="0" indent="-342900">
                        <a:spcBef>
                          <a:spcPts val="0"/>
                        </a:spcBef>
                        <a:spcAft>
                          <a:spcPts val="0"/>
                        </a:spcAft>
                        <a:buFont typeface="+mj-lt"/>
                        <a:buAutoNum type="romanUcPeriod"/>
                      </a:pPr>
                      <a:r>
                        <a:rPr lang="en-US" sz="1200">
                          <a:latin typeface="Century Gothic" pitchFamily="34" charset="0"/>
                          <a:ea typeface="Times New Roman"/>
                        </a:rPr>
                        <a:t>Proposed model certification process</a:t>
                      </a:r>
                      <a:endParaRPr lang="en-US" sz="1400">
                        <a:latin typeface="Century Gothic" pitchFamily="34" charset="0"/>
                        <a:ea typeface="Times New Roman"/>
                      </a:endParaRPr>
                    </a:p>
                    <a:p>
                      <a:pPr marL="342900" marR="0" lvl="0" indent="-342900">
                        <a:spcBef>
                          <a:spcPts val="0"/>
                        </a:spcBef>
                        <a:spcAft>
                          <a:spcPts val="0"/>
                        </a:spcAft>
                        <a:buFont typeface="+mj-lt"/>
                        <a:buAutoNum type="romanUcPeriod"/>
                      </a:pPr>
                      <a:r>
                        <a:rPr lang="en-US" sz="1200">
                          <a:latin typeface="Century Gothic" pitchFamily="34" charset="0"/>
                          <a:ea typeface="Times New Roman"/>
                        </a:rPr>
                        <a:t>Identify new areas of research to advance I &amp; II</a:t>
                      </a:r>
                      <a:endParaRPr lang="en-US" sz="1400">
                        <a:latin typeface="Century Gothic" pitchFamily="34" charset="0"/>
                        <a:ea typeface="Times New Roman"/>
                      </a:endParaRPr>
                    </a:p>
                  </a:txBody>
                  <a:tcPr marL="63913" marR="63913" marT="0" marB="0">
                    <a:lnL w="12700" cap="flat" cmpd="sng" algn="ctr">
                      <a:solidFill>
                        <a:srgbClr val="00000A"/>
                      </a:solidFill>
                      <a:prstDash val="solid"/>
                      <a:round/>
                      <a:headEnd type="none" w="med" len="med"/>
                      <a:tailEnd type="none" w="med" len="med"/>
                    </a:lnL>
                    <a:lnR w="12700" cap="flat" cmpd="sng" algn="ctr">
                      <a:solidFill>
                        <a:srgbClr val="00000A"/>
                      </a:solidFill>
                      <a:prstDash val="solid"/>
                      <a:round/>
                      <a:headEnd type="none" w="med" len="med"/>
                      <a:tailEnd type="none" w="med" len="med"/>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tcPr>
                </a:tc>
                <a:tc>
                  <a:txBody>
                    <a:bodyPr/>
                    <a:lstStyle/>
                    <a:p>
                      <a:pPr marL="342900" marR="0" lvl="0" indent="-342900">
                        <a:spcBef>
                          <a:spcPts val="0"/>
                        </a:spcBef>
                        <a:spcAft>
                          <a:spcPts val="0"/>
                        </a:spcAft>
                        <a:buFont typeface="+mj-lt"/>
                        <a:buAutoNum type="romanUcPeriod"/>
                      </a:pPr>
                      <a:r>
                        <a:rPr lang="en-US" sz="1200" dirty="0">
                          <a:latin typeface="Century Gothic" pitchFamily="34" charset="0"/>
                          <a:ea typeface="Times New Roman"/>
                        </a:rPr>
                        <a:t>A standard </a:t>
                      </a:r>
                      <a:r>
                        <a:rPr lang="en-US" sz="1200" dirty="0" smtClean="0">
                          <a:latin typeface="Century Gothic" pitchFamily="34" charset="0"/>
                          <a:ea typeface="Times New Roman"/>
                        </a:rPr>
                        <a:t>(or guide) for</a:t>
                      </a:r>
                      <a:r>
                        <a:rPr lang="en-US" sz="1200" dirty="0">
                          <a:latin typeface="Century Gothic" pitchFamily="34" charset="0"/>
                          <a:ea typeface="Times New Roman"/>
                        </a:rPr>
                        <a:t>, “Assessing Credibility of Computational Modeling &amp; Simulation Through Verification &amp; Validation: Application to Medical Devices”</a:t>
                      </a:r>
                      <a:endParaRPr lang="en-US" sz="1400" dirty="0">
                        <a:latin typeface="Century Gothic" pitchFamily="34" charset="0"/>
                        <a:ea typeface="Times New Roman"/>
                      </a:endParaRPr>
                    </a:p>
                    <a:p>
                      <a:pPr marL="342900" marR="0" lvl="0" indent="-342900">
                        <a:spcBef>
                          <a:spcPts val="0"/>
                        </a:spcBef>
                        <a:spcAft>
                          <a:spcPts val="0"/>
                        </a:spcAft>
                        <a:buFont typeface="+mj-lt"/>
                        <a:buAutoNum type="romanUcPeriod"/>
                      </a:pPr>
                      <a:r>
                        <a:rPr lang="en-US" sz="1200" dirty="0">
                          <a:latin typeface="Century Gothic" pitchFamily="34" charset="0"/>
                          <a:ea typeface="Times New Roman"/>
                        </a:rPr>
                        <a:t>Series of examples that demonstrate application of one or more components of the standard</a:t>
                      </a:r>
                      <a:endParaRPr lang="en-US" sz="1400" dirty="0">
                        <a:latin typeface="Century Gothic" pitchFamily="34" charset="0"/>
                        <a:ea typeface="Times New Roman"/>
                      </a:endParaRPr>
                    </a:p>
                  </a:txBody>
                  <a:tcPr marL="63913" marR="63913" marT="0" marB="0">
                    <a:lnL w="12700" cap="flat" cmpd="sng" algn="ctr">
                      <a:solidFill>
                        <a:srgbClr val="00000A"/>
                      </a:solidFill>
                      <a:prstDash val="solid"/>
                      <a:round/>
                      <a:headEnd type="none" w="med" len="med"/>
                      <a:tailEnd type="none" w="med" len="med"/>
                    </a:lnL>
                    <a:lnR w="12700" cap="flat" cmpd="sng" algn="ctr">
                      <a:solidFill>
                        <a:srgbClr val="00000A"/>
                      </a:solidFill>
                      <a:prstDash val="solid"/>
                      <a:round/>
                      <a:headEnd type="none" w="med" len="med"/>
                      <a:tailEnd type="none" w="med" len="med"/>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tcPr>
                </a:tc>
              </a:tr>
              <a:tr h="1075146">
                <a:tc>
                  <a:txBody>
                    <a:bodyPr/>
                    <a:lstStyle/>
                    <a:p>
                      <a:pPr marL="0" marR="0">
                        <a:spcBef>
                          <a:spcPts val="0"/>
                        </a:spcBef>
                        <a:spcAft>
                          <a:spcPts val="0"/>
                        </a:spcAft>
                      </a:pPr>
                      <a:r>
                        <a:rPr lang="en-US" sz="1200" b="1" i="1">
                          <a:latin typeface="Century Gothic" pitchFamily="34" charset="0"/>
                          <a:ea typeface="Times New Roman"/>
                        </a:rPr>
                        <a:t>Approach to developing end-product(s)</a:t>
                      </a:r>
                      <a:endParaRPr lang="en-US" sz="1400">
                        <a:latin typeface="Century Gothic" pitchFamily="34" charset="0"/>
                        <a:ea typeface="Times New Roman"/>
                      </a:endParaRPr>
                    </a:p>
                  </a:txBody>
                  <a:tcPr marL="63913" marR="63913" marT="0" marB="0">
                    <a:lnL w="12700" cap="flat" cmpd="sng" algn="ctr">
                      <a:solidFill>
                        <a:srgbClr val="00000A"/>
                      </a:solidFill>
                      <a:prstDash val="solid"/>
                      <a:round/>
                      <a:headEnd type="none" w="med" len="med"/>
                      <a:tailEnd type="none" w="med" len="med"/>
                    </a:lnL>
                    <a:lnR w="12700" cap="flat" cmpd="sng" algn="ctr">
                      <a:solidFill>
                        <a:srgbClr val="00000A"/>
                      </a:solidFill>
                      <a:prstDash val="solid"/>
                      <a:round/>
                      <a:headEnd type="none" w="med" len="med"/>
                      <a:tailEnd type="none" w="med" len="med"/>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tcPr>
                </a:tc>
                <a:tc>
                  <a:txBody>
                    <a:bodyPr/>
                    <a:lstStyle/>
                    <a:p>
                      <a:pPr marL="342900" marR="0" lvl="0" indent="-342900">
                        <a:spcBef>
                          <a:spcPts val="0"/>
                        </a:spcBef>
                        <a:spcAft>
                          <a:spcPts val="0"/>
                        </a:spcAft>
                        <a:buFont typeface="Symbol"/>
                        <a:buChar char=""/>
                      </a:pPr>
                      <a:r>
                        <a:rPr lang="en-US" sz="1200">
                          <a:latin typeface="Century Gothic" pitchFamily="34" charset="0"/>
                          <a:ea typeface="Times New Roman"/>
                          <a:cs typeface="Symbol"/>
                        </a:rPr>
                        <a:t>Executive Committee (EC) executes mission</a:t>
                      </a:r>
                      <a:endParaRPr lang="en-US" sz="1400">
                        <a:latin typeface="Century Gothic" pitchFamily="34" charset="0"/>
                        <a:ea typeface="Times New Roman"/>
                        <a:cs typeface="Symbol"/>
                      </a:endParaRPr>
                    </a:p>
                    <a:p>
                      <a:pPr marL="342900" marR="0" lvl="0" indent="-342900">
                        <a:spcBef>
                          <a:spcPts val="0"/>
                        </a:spcBef>
                        <a:spcAft>
                          <a:spcPts val="0"/>
                        </a:spcAft>
                        <a:buFont typeface="Symbol"/>
                        <a:buChar char=""/>
                      </a:pPr>
                      <a:r>
                        <a:rPr lang="en-US" sz="1200">
                          <a:latin typeface="Century Gothic" pitchFamily="34" charset="0"/>
                          <a:ea typeface="Times New Roman"/>
                          <a:cs typeface="Symbol"/>
                        </a:rPr>
                        <a:t>Advisory Council provides guidance to the EC</a:t>
                      </a:r>
                      <a:endParaRPr lang="en-US" sz="1400">
                        <a:latin typeface="Century Gothic" pitchFamily="34" charset="0"/>
                        <a:ea typeface="Times New Roman"/>
                        <a:cs typeface="Symbol"/>
                      </a:endParaRPr>
                    </a:p>
                    <a:p>
                      <a:pPr marL="342900" marR="0" lvl="0" indent="-342900">
                        <a:spcBef>
                          <a:spcPts val="0"/>
                        </a:spcBef>
                        <a:spcAft>
                          <a:spcPts val="0"/>
                        </a:spcAft>
                        <a:buFont typeface="Symbol"/>
                        <a:buChar char=""/>
                      </a:pPr>
                      <a:r>
                        <a:rPr lang="en-US" sz="1200">
                          <a:latin typeface="Century Gothic" pitchFamily="34" charset="0"/>
                          <a:ea typeface="Times New Roman"/>
                          <a:cs typeface="Symbol"/>
                        </a:rPr>
                        <a:t>Extensive use of crowd-sourcing of the healthcare and M&amp;S community through surveys, wiki contributions and forum discussions</a:t>
                      </a:r>
                      <a:endParaRPr lang="en-US" sz="1400">
                        <a:latin typeface="Century Gothic" pitchFamily="34" charset="0"/>
                        <a:ea typeface="Times New Roman"/>
                        <a:cs typeface="Symbol"/>
                      </a:endParaRPr>
                    </a:p>
                  </a:txBody>
                  <a:tcPr marL="63913" marR="63913" marT="0" marB="0">
                    <a:lnL w="12700" cap="flat" cmpd="sng" algn="ctr">
                      <a:solidFill>
                        <a:srgbClr val="00000A"/>
                      </a:solidFill>
                      <a:prstDash val="solid"/>
                      <a:round/>
                      <a:headEnd type="none" w="med" len="med"/>
                      <a:tailEnd type="none" w="med" len="med"/>
                    </a:lnL>
                    <a:lnR w="12700" cap="flat" cmpd="sng" algn="ctr">
                      <a:solidFill>
                        <a:srgbClr val="00000A"/>
                      </a:solidFill>
                      <a:prstDash val="solid"/>
                      <a:round/>
                      <a:headEnd type="none" w="med" len="med"/>
                      <a:tailEnd type="none" w="med" len="med"/>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tcPr>
                </a:tc>
                <a:tc>
                  <a:txBody>
                    <a:bodyPr/>
                    <a:lstStyle/>
                    <a:p>
                      <a:pPr marL="342900" marR="0" lvl="0" indent="-342900">
                        <a:spcBef>
                          <a:spcPts val="0"/>
                        </a:spcBef>
                        <a:spcAft>
                          <a:spcPts val="0"/>
                        </a:spcAft>
                        <a:buFont typeface="Symbol"/>
                        <a:buChar char=""/>
                      </a:pPr>
                      <a:r>
                        <a:rPr lang="en-US" sz="1200" dirty="0">
                          <a:latin typeface="Century Gothic" pitchFamily="34" charset="0"/>
                          <a:ea typeface="Times New Roman"/>
                          <a:cs typeface="Symbol"/>
                        </a:rPr>
                        <a:t>V&amp;V40 sub-committee establishes standard direction through consensus</a:t>
                      </a:r>
                      <a:endParaRPr lang="en-US" sz="1400" dirty="0">
                        <a:latin typeface="Century Gothic" pitchFamily="34" charset="0"/>
                        <a:ea typeface="Times New Roman"/>
                        <a:cs typeface="Symbol"/>
                      </a:endParaRPr>
                    </a:p>
                    <a:p>
                      <a:pPr marL="342900" marR="0" lvl="0" indent="-342900">
                        <a:spcBef>
                          <a:spcPts val="0"/>
                        </a:spcBef>
                        <a:spcAft>
                          <a:spcPts val="0"/>
                        </a:spcAft>
                        <a:buFont typeface="Symbol"/>
                        <a:buChar char=""/>
                      </a:pPr>
                      <a:r>
                        <a:rPr lang="en-US" sz="1200" dirty="0">
                          <a:latin typeface="Century Gothic" pitchFamily="34" charset="0"/>
                          <a:ea typeface="Times New Roman"/>
                          <a:cs typeface="Symbol"/>
                        </a:rPr>
                        <a:t>Sub-groups, working groups, and task groups execute tasks related to governing scientific methods, devices, and content writing.</a:t>
                      </a:r>
                      <a:endParaRPr lang="en-US" sz="1400" dirty="0">
                        <a:latin typeface="Century Gothic" pitchFamily="34" charset="0"/>
                        <a:ea typeface="Times New Roman"/>
                        <a:cs typeface="Symbol"/>
                      </a:endParaRPr>
                    </a:p>
                  </a:txBody>
                  <a:tcPr marL="63913" marR="63913" marT="0" marB="0">
                    <a:lnL w="12700" cap="flat" cmpd="sng" algn="ctr">
                      <a:solidFill>
                        <a:srgbClr val="00000A"/>
                      </a:solidFill>
                      <a:prstDash val="solid"/>
                      <a:round/>
                      <a:headEnd type="none" w="med" len="med"/>
                      <a:tailEnd type="none" w="med" len="med"/>
                    </a:lnL>
                    <a:lnR w="12700" cap="flat" cmpd="sng" algn="ctr">
                      <a:solidFill>
                        <a:srgbClr val="00000A"/>
                      </a:solidFill>
                      <a:prstDash val="solid"/>
                      <a:round/>
                      <a:headEnd type="none" w="med" len="med"/>
                      <a:tailEnd type="none" w="med" len="med"/>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tcPr>
                </a:tc>
              </a:tr>
              <a:tr h="674825">
                <a:tc>
                  <a:txBody>
                    <a:bodyPr/>
                    <a:lstStyle/>
                    <a:p>
                      <a:pPr marL="0" marR="0">
                        <a:spcBef>
                          <a:spcPts val="0"/>
                        </a:spcBef>
                        <a:spcAft>
                          <a:spcPts val="0"/>
                        </a:spcAft>
                      </a:pPr>
                      <a:r>
                        <a:rPr lang="en-US" sz="1200" b="1" i="1">
                          <a:latin typeface="Century Gothic" pitchFamily="34" charset="0"/>
                          <a:ea typeface="Times New Roman"/>
                        </a:rPr>
                        <a:t>General credibility workflow</a:t>
                      </a:r>
                      <a:endParaRPr lang="en-US" sz="1400">
                        <a:latin typeface="Century Gothic" pitchFamily="34" charset="0"/>
                        <a:ea typeface="Times New Roman"/>
                      </a:endParaRPr>
                    </a:p>
                  </a:txBody>
                  <a:tcPr marL="63913" marR="63913" marT="0" marB="0">
                    <a:lnL w="12700" cap="flat" cmpd="sng" algn="ctr">
                      <a:solidFill>
                        <a:srgbClr val="00000A"/>
                      </a:solidFill>
                      <a:prstDash val="solid"/>
                      <a:round/>
                      <a:headEnd type="none" w="med" len="med"/>
                      <a:tailEnd type="none" w="med" len="med"/>
                    </a:lnL>
                    <a:lnR w="12700" cap="flat" cmpd="sng" algn="ctr">
                      <a:solidFill>
                        <a:srgbClr val="00000A"/>
                      </a:solidFill>
                      <a:prstDash val="solid"/>
                      <a:round/>
                      <a:headEnd type="none" w="med" len="med"/>
                      <a:tailEnd type="none" w="med" len="med"/>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tcPr>
                </a:tc>
                <a:tc>
                  <a:txBody>
                    <a:bodyPr/>
                    <a:lstStyle/>
                    <a:p>
                      <a:pPr marL="0" marR="0">
                        <a:spcBef>
                          <a:spcPts val="0"/>
                        </a:spcBef>
                        <a:spcAft>
                          <a:spcPts val="0"/>
                        </a:spcAft>
                      </a:pPr>
                      <a:r>
                        <a:rPr lang="en-US" sz="1200" dirty="0">
                          <a:latin typeface="Century Gothic" pitchFamily="34" charset="0"/>
                          <a:ea typeface="Times New Roman"/>
                        </a:rPr>
                        <a:t>Apply the Ten Simple Rules of Credible Practice with appropriate intensity for given context of use </a:t>
                      </a:r>
                      <a:r>
                        <a:rPr lang="en-US" sz="1200" dirty="0" smtClean="0">
                          <a:latin typeface="Century Gothic" pitchFamily="34" charset="0"/>
                          <a:ea typeface="Times New Roman"/>
                        </a:rPr>
                        <a:t>(iterative</a:t>
                      </a:r>
                      <a:r>
                        <a:rPr lang="en-US" sz="1200" dirty="0">
                          <a:latin typeface="Century Gothic" pitchFamily="34" charset="0"/>
                          <a:ea typeface="Times New Roman"/>
                        </a:rPr>
                        <a:t>). </a:t>
                      </a:r>
                      <a:endParaRPr lang="en-US" sz="1400" dirty="0">
                        <a:latin typeface="Century Gothic" pitchFamily="34" charset="0"/>
                        <a:ea typeface="Times New Roman"/>
                      </a:endParaRPr>
                    </a:p>
                  </a:txBody>
                  <a:tcPr marL="63913" marR="63913" marT="0" marB="0">
                    <a:lnL w="12700" cap="flat" cmpd="sng" algn="ctr">
                      <a:solidFill>
                        <a:srgbClr val="00000A"/>
                      </a:solidFill>
                      <a:prstDash val="solid"/>
                      <a:round/>
                      <a:headEnd type="none" w="med" len="med"/>
                      <a:tailEnd type="none" w="med" len="med"/>
                    </a:lnL>
                    <a:lnR w="12700" cap="flat" cmpd="sng" algn="ctr">
                      <a:solidFill>
                        <a:srgbClr val="00000A"/>
                      </a:solidFill>
                      <a:prstDash val="solid"/>
                      <a:round/>
                      <a:headEnd type="none" w="med" len="med"/>
                      <a:tailEnd type="none" w="med" len="med"/>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tcPr>
                </a:tc>
                <a:tc>
                  <a:txBody>
                    <a:bodyPr/>
                    <a:lstStyle/>
                    <a:p>
                      <a:pPr marL="0" marR="0">
                        <a:spcBef>
                          <a:spcPts val="0"/>
                        </a:spcBef>
                        <a:spcAft>
                          <a:spcPts val="0"/>
                        </a:spcAft>
                      </a:pPr>
                      <a:r>
                        <a:rPr lang="en-US" sz="1200" dirty="0">
                          <a:latin typeface="Century Gothic" pitchFamily="34" charset="0"/>
                          <a:ea typeface="Times New Roman"/>
                        </a:rPr>
                        <a:t>Define </a:t>
                      </a:r>
                      <a:r>
                        <a:rPr lang="en-US" sz="1200" dirty="0" smtClean="0">
                          <a:latin typeface="Century Gothic" pitchFamily="34" charset="0"/>
                          <a:ea typeface="Times New Roman"/>
                        </a:rPr>
                        <a:t>Context </a:t>
                      </a:r>
                      <a:r>
                        <a:rPr lang="en-US" sz="1200" dirty="0">
                          <a:latin typeface="Century Gothic" pitchFamily="34" charset="0"/>
                          <a:ea typeface="Times New Roman"/>
                        </a:rPr>
                        <a:t>of </a:t>
                      </a:r>
                      <a:r>
                        <a:rPr lang="en-US" sz="1200" dirty="0" smtClean="0">
                          <a:latin typeface="Century Gothic" pitchFamily="34" charset="0"/>
                          <a:ea typeface="Times New Roman"/>
                        </a:rPr>
                        <a:t>Use </a:t>
                      </a:r>
                      <a:r>
                        <a:rPr lang="en-US" sz="1200" dirty="0">
                          <a:latin typeface="Century Gothic" pitchFamily="34" charset="0"/>
                          <a:ea typeface="Times New Roman"/>
                        </a:rPr>
                        <a:t>→ Assess Model Risk → </a:t>
                      </a:r>
                      <a:r>
                        <a:rPr lang="en-US" sz="1200" dirty="0" smtClean="0">
                          <a:latin typeface="Century Gothic" pitchFamily="34" charset="0"/>
                          <a:ea typeface="Times New Roman"/>
                        </a:rPr>
                        <a:t>Establish Credibility Goals </a:t>
                      </a:r>
                      <a:r>
                        <a:rPr lang="en-US" sz="1200" dirty="0">
                          <a:latin typeface="Century Gothic" pitchFamily="34" charset="0"/>
                          <a:ea typeface="Times New Roman"/>
                        </a:rPr>
                        <a:t>→ </a:t>
                      </a:r>
                      <a:r>
                        <a:rPr lang="en-US" sz="1200" dirty="0" smtClean="0">
                          <a:latin typeface="Century Gothic" pitchFamily="34" charset="0"/>
                          <a:ea typeface="Times New Roman"/>
                        </a:rPr>
                        <a:t>Establish &amp;</a:t>
                      </a:r>
                      <a:r>
                        <a:rPr lang="en-US" sz="1200" baseline="0" dirty="0" smtClean="0">
                          <a:latin typeface="Century Gothic" pitchFamily="34" charset="0"/>
                          <a:ea typeface="Times New Roman"/>
                        </a:rPr>
                        <a:t> </a:t>
                      </a:r>
                      <a:r>
                        <a:rPr lang="en-US" sz="1200" dirty="0" smtClean="0">
                          <a:latin typeface="Century Gothic" pitchFamily="34" charset="0"/>
                          <a:ea typeface="Times New Roman"/>
                        </a:rPr>
                        <a:t>Execute V&amp;V </a:t>
                      </a:r>
                      <a:r>
                        <a:rPr lang="en-US" sz="1200" dirty="0">
                          <a:latin typeface="Century Gothic" pitchFamily="34" charset="0"/>
                          <a:ea typeface="Times New Roman"/>
                        </a:rPr>
                        <a:t>Plan </a:t>
                      </a:r>
                      <a:r>
                        <a:rPr lang="en-US" sz="1200" dirty="0" smtClean="0">
                          <a:latin typeface="Century Gothic" pitchFamily="34" charset="0"/>
                          <a:ea typeface="Times New Roman"/>
                        </a:rPr>
                        <a:t>(iterative</a:t>
                      </a:r>
                      <a:r>
                        <a:rPr lang="en-US" sz="1200" dirty="0">
                          <a:latin typeface="Century Gothic" pitchFamily="34" charset="0"/>
                          <a:ea typeface="Times New Roman"/>
                        </a:rPr>
                        <a:t>) → </a:t>
                      </a:r>
                      <a:r>
                        <a:rPr lang="en-US" sz="1200" dirty="0" smtClean="0">
                          <a:latin typeface="Century Gothic" pitchFamily="34" charset="0"/>
                          <a:ea typeface="Times New Roman"/>
                        </a:rPr>
                        <a:t>Assess</a:t>
                      </a:r>
                      <a:r>
                        <a:rPr lang="en-US" sz="1200" baseline="0" dirty="0" smtClean="0">
                          <a:latin typeface="Century Gothic" pitchFamily="34" charset="0"/>
                          <a:ea typeface="Times New Roman"/>
                        </a:rPr>
                        <a:t> Credibility </a:t>
                      </a:r>
                      <a:r>
                        <a:rPr lang="en-US" sz="1200" dirty="0" smtClean="0">
                          <a:latin typeface="Century Gothic" pitchFamily="34" charset="0"/>
                          <a:ea typeface="Times New Roman"/>
                        </a:rPr>
                        <a:t>→ Document</a:t>
                      </a:r>
                      <a:endParaRPr lang="en-US" sz="1400" dirty="0">
                        <a:latin typeface="Century Gothic" pitchFamily="34" charset="0"/>
                        <a:ea typeface="Times New Roman"/>
                      </a:endParaRPr>
                    </a:p>
                  </a:txBody>
                  <a:tcPr marL="63913" marR="63913" marT="0" marB="0">
                    <a:lnL w="12700" cap="flat" cmpd="sng" algn="ctr">
                      <a:solidFill>
                        <a:srgbClr val="00000A"/>
                      </a:solidFill>
                      <a:prstDash val="solid"/>
                      <a:round/>
                      <a:headEnd type="none" w="med" len="med"/>
                      <a:tailEnd type="none" w="med" len="med"/>
                    </a:lnL>
                    <a:lnR w="12700" cap="flat" cmpd="sng" algn="ctr">
                      <a:solidFill>
                        <a:srgbClr val="00000A"/>
                      </a:solidFill>
                      <a:prstDash val="solid"/>
                      <a:round/>
                      <a:headEnd type="none" w="med" len="med"/>
                      <a:tailEnd type="none" w="med" len="med"/>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tcPr>
                </a:tc>
              </a:tr>
            </a:tbl>
          </a:graphicData>
        </a:graphic>
      </p:graphicFrame>
      <p:sp>
        <p:nvSpPr>
          <p:cNvPr id="5" name="Footer Placeholder 1"/>
          <p:cNvSpPr>
            <a:spLocks noGrp="1"/>
          </p:cNvSpPr>
          <p:nvPr>
            <p:ph type="ftr" sz="quarter" idx="4294967295"/>
          </p:nvPr>
        </p:nvSpPr>
        <p:spPr>
          <a:xfrm>
            <a:off x="3124200" y="6356350"/>
            <a:ext cx="2895600" cy="365125"/>
          </a:xfrm>
          <a:prstGeom prst="rect">
            <a:avLst/>
          </a:prstGeom>
        </p:spPr>
        <p:txBody>
          <a:bodyPr/>
          <a:lstStyle/>
          <a:p>
            <a:r>
              <a:rPr lang="en-US" dirty="0" smtClean="0"/>
              <a:t>ASME 2016 V&amp;V Symposium</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Questions?</a:t>
            </a:r>
            <a:endParaRPr lang="en-US" dirty="0"/>
          </a:p>
        </p:txBody>
      </p:sp>
      <p:sp>
        <p:nvSpPr>
          <p:cNvPr id="5" name="Footer Placeholder 1"/>
          <p:cNvSpPr txBox="1">
            <a:spLocks/>
          </p:cNvSpPr>
          <p:nvPr/>
        </p:nvSpPr>
        <p:spPr>
          <a:xfrm>
            <a:off x="3124200" y="6356350"/>
            <a:ext cx="28956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mtClean="0"/>
              <a:t>ASME 2016 V&amp;V Symposium</a:t>
            </a:r>
            <a:endParaRPr lang="en-US" dirty="0"/>
          </a:p>
        </p:txBody>
      </p:sp>
      <p:pic>
        <p:nvPicPr>
          <p:cNvPr id="6" name="Picture 3"/>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71450" y="3450020"/>
            <a:ext cx="8801100" cy="58102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3" name="TextBox 2">
            <a:hlinkClick r:id="rId3"/>
          </p:cNvPr>
          <p:cNvSpPr txBox="1"/>
          <p:nvPr/>
        </p:nvSpPr>
        <p:spPr>
          <a:xfrm>
            <a:off x="171450" y="4038600"/>
            <a:ext cx="6164636" cy="307777"/>
          </a:xfrm>
          <a:prstGeom prst="rect">
            <a:avLst/>
          </a:prstGeom>
          <a:noFill/>
        </p:spPr>
        <p:txBody>
          <a:bodyPr wrap="none" rtlCol="0">
            <a:spAutoFit/>
          </a:bodyPr>
          <a:lstStyle/>
          <a:p>
            <a:r>
              <a:rPr lang="en-US" sz="1400" i="1" dirty="0"/>
              <a:t>https://cstools.asme.org/csconnect/CommitteePages.cfm?Committee=100108782</a:t>
            </a:r>
          </a:p>
        </p:txBody>
      </p:sp>
    </p:spTree>
    <p:extLst>
      <p:ext uri="{BB962C8B-B14F-4D97-AF65-F5344CB8AC3E}">
        <p14:creationId xmlns="" xmlns:p14="http://schemas.microsoft.com/office/powerpoint/2010/main" val="221062588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Definitions</a:t>
            </a:r>
            <a:endParaRPr lang="en-US" dirty="0"/>
          </a:p>
        </p:txBody>
      </p:sp>
      <p:sp>
        <p:nvSpPr>
          <p:cNvPr id="4" name="TextBox 3"/>
          <p:cNvSpPr txBox="1"/>
          <p:nvPr/>
        </p:nvSpPr>
        <p:spPr>
          <a:xfrm>
            <a:off x="121135" y="1341586"/>
            <a:ext cx="8916842" cy="531128"/>
          </a:xfrm>
          <a:prstGeom prst="rect">
            <a:avLst/>
          </a:prstGeom>
          <a:noFill/>
          <a:ln>
            <a:noFill/>
          </a:ln>
        </p:spPr>
        <p:txBody>
          <a:bodyPr vert="horz" wrap="none" lIns="90000" tIns="45000" rIns="90000" bIns="45000" compatLnSpc="0">
            <a:spAutoFit/>
          </a:bodyPr>
          <a:lstStyle/>
          <a:p>
            <a:pPr marL="0" marR="0" lvl="0" indent="0" algn="ctr" rtl="0" hangingPunct="0">
              <a:lnSpc>
                <a:spcPct val="100000"/>
              </a:lnSpc>
              <a:spcBef>
                <a:spcPts val="0"/>
              </a:spcBef>
              <a:spcAft>
                <a:spcPts val="0"/>
              </a:spcAft>
              <a:buNone/>
              <a:tabLst/>
            </a:pPr>
            <a:r>
              <a:rPr lang="en-US" sz="2800" b="1" i="0" u="sng" strike="noStrike" kern="1200" dirty="0">
                <a:ln>
                  <a:noFill/>
                </a:ln>
                <a:solidFill>
                  <a:schemeClr val="accent2">
                    <a:lumMod val="75000"/>
                  </a:schemeClr>
                </a:solidFill>
                <a:latin typeface="Century Gothic" panose="020B0502020202020204" pitchFamily="34" charset="0"/>
                <a:ea typeface="DejaVu Sans" pitchFamily="2"/>
                <a:cs typeface="DejaVu Sans" pitchFamily="2"/>
              </a:rPr>
              <a:t>Credible</a:t>
            </a:r>
            <a:r>
              <a:rPr lang="en-US" sz="2400" b="1" i="0" strike="noStrike" kern="1200" dirty="0">
                <a:ln>
                  <a:noFill/>
                </a:ln>
                <a:solidFill>
                  <a:schemeClr val="accent2">
                    <a:lumMod val="75000"/>
                  </a:schemeClr>
                </a:solidFill>
                <a:latin typeface="Century Gothic" panose="020B0502020202020204" pitchFamily="34" charset="0"/>
                <a:ea typeface="DejaVu Sans" pitchFamily="2"/>
                <a:cs typeface="DejaVu Sans" pitchFamily="2"/>
              </a:rPr>
              <a:t> </a:t>
            </a:r>
            <a:r>
              <a:rPr lang="en-US" sz="2400" b="0" i="0" u="none" strike="noStrike" kern="1200" dirty="0">
                <a:ln>
                  <a:noFill/>
                </a:ln>
                <a:solidFill>
                  <a:srgbClr val="000000"/>
                </a:solidFill>
                <a:latin typeface="Century Gothic" panose="020B0502020202020204" pitchFamily="34" charset="0"/>
                <a:ea typeface="DejaVu Sans" pitchFamily="2"/>
                <a:cs typeface="DejaVu Sans" pitchFamily="2"/>
              </a:rPr>
              <a:t>Practice of Modeling &amp; Simulation in Healthcare</a:t>
            </a:r>
          </a:p>
        </p:txBody>
      </p:sp>
      <p:sp>
        <p:nvSpPr>
          <p:cNvPr id="5" name="TextBox 4"/>
          <p:cNvSpPr txBox="1"/>
          <p:nvPr/>
        </p:nvSpPr>
        <p:spPr>
          <a:xfrm>
            <a:off x="764000" y="2667000"/>
            <a:ext cx="7631112" cy="1600266"/>
          </a:xfrm>
          <a:prstGeom prst="rect">
            <a:avLst/>
          </a:prstGeom>
          <a:noFill/>
          <a:ln>
            <a:noFill/>
          </a:ln>
        </p:spPr>
        <p:txBody>
          <a:bodyPr vert="horz" wrap="square" lIns="90000" tIns="45000" rIns="90000" bIns="45000" anchorCtr="0" compatLnSpc="0">
            <a:spAutoFit/>
          </a:bodyPr>
          <a:lstStyle/>
          <a:p>
            <a:pPr marL="0" marR="0" lvl="0" indent="0" algn="ctr" rtl="0" hangingPunct="0">
              <a:lnSpc>
                <a:spcPct val="100000"/>
              </a:lnSpc>
              <a:spcBef>
                <a:spcPts val="0"/>
              </a:spcBef>
              <a:spcAft>
                <a:spcPts val="0"/>
              </a:spcAft>
              <a:buNone/>
              <a:tabLst/>
            </a:pPr>
            <a:r>
              <a:rPr lang="en-US" sz="2400" b="1" i="1" u="none" strike="noStrike" kern="1200" dirty="0">
                <a:ln>
                  <a:noFill/>
                </a:ln>
                <a:solidFill>
                  <a:srgbClr val="000000"/>
                </a:solidFill>
                <a:latin typeface="Century Gothic" panose="020B0502020202020204" pitchFamily="34" charset="0"/>
                <a:ea typeface="DejaVu Sans" pitchFamily="2"/>
                <a:cs typeface="DejaVu Sans" pitchFamily="2"/>
              </a:rPr>
              <a:t>dependable</a:t>
            </a:r>
            <a:r>
              <a:rPr lang="en-US" sz="2400" b="0" i="1" u="none" strike="noStrike" kern="1200" dirty="0">
                <a:ln>
                  <a:noFill/>
                </a:ln>
                <a:solidFill>
                  <a:srgbClr val="000000"/>
                </a:solidFill>
                <a:latin typeface="Century Gothic" panose="020B0502020202020204" pitchFamily="34" charset="0"/>
                <a:ea typeface="DejaVu Sans" pitchFamily="2"/>
                <a:cs typeface="DejaVu Sans" pitchFamily="2"/>
              </a:rPr>
              <a:t> with a </a:t>
            </a:r>
            <a:r>
              <a:rPr lang="en-US" sz="2400" b="1" i="1" u="none" strike="noStrike" kern="1200" dirty="0">
                <a:ln>
                  <a:noFill/>
                </a:ln>
                <a:solidFill>
                  <a:srgbClr val="000000"/>
                </a:solidFill>
                <a:latin typeface="Century Gothic" panose="020B0502020202020204" pitchFamily="34" charset="0"/>
                <a:ea typeface="DejaVu Sans" pitchFamily="2"/>
                <a:cs typeface="DejaVu Sans" pitchFamily="2"/>
              </a:rPr>
              <a:t>desired certainty level </a:t>
            </a:r>
            <a:r>
              <a:rPr lang="en-US" sz="2400" b="0" i="1" u="none" strike="noStrike" kern="1200" dirty="0">
                <a:ln>
                  <a:noFill/>
                </a:ln>
                <a:solidFill>
                  <a:srgbClr val="000000"/>
                </a:solidFill>
                <a:latin typeface="Century Gothic" panose="020B0502020202020204" pitchFamily="34" charset="0"/>
                <a:ea typeface="DejaVu Sans" pitchFamily="2"/>
                <a:cs typeface="DejaVu Sans" pitchFamily="2"/>
              </a:rPr>
              <a:t>to guide research or support decision making within a prescribed application domain and intended use; establishing </a:t>
            </a:r>
            <a:r>
              <a:rPr lang="en-US" sz="2400" b="1" i="1" u="none" strike="noStrike" kern="1200" dirty="0">
                <a:ln>
                  <a:noFill/>
                </a:ln>
                <a:solidFill>
                  <a:srgbClr val="000000"/>
                </a:solidFill>
                <a:latin typeface="Century Gothic" panose="020B0502020202020204" pitchFamily="34" charset="0"/>
                <a:ea typeface="DejaVu Sans" pitchFamily="2"/>
                <a:cs typeface="DejaVu Sans" pitchFamily="2"/>
              </a:rPr>
              <a:t>reproducibility</a:t>
            </a:r>
            <a:r>
              <a:rPr lang="en-US" sz="2400" b="0" i="1" u="none" strike="noStrike" kern="1200" dirty="0">
                <a:ln>
                  <a:noFill/>
                </a:ln>
                <a:solidFill>
                  <a:srgbClr val="000000"/>
                </a:solidFill>
                <a:latin typeface="Century Gothic" panose="020B0502020202020204" pitchFamily="34" charset="0"/>
                <a:ea typeface="DejaVu Sans" pitchFamily="2"/>
                <a:cs typeface="DejaVu Sans" pitchFamily="2"/>
              </a:rPr>
              <a:t> &amp; </a:t>
            </a:r>
            <a:r>
              <a:rPr lang="en-US" sz="2400" b="1" i="1" strike="noStrike" kern="1200" dirty="0">
                <a:ln>
                  <a:noFill/>
                </a:ln>
                <a:solidFill>
                  <a:srgbClr val="000000"/>
                </a:solidFill>
                <a:latin typeface="Century Gothic" panose="020B0502020202020204" pitchFamily="34" charset="0"/>
                <a:ea typeface="DejaVu Sans" pitchFamily="2"/>
                <a:cs typeface="DejaVu Sans" pitchFamily="2"/>
              </a:rPr>
              <a:t>accountability</a:t>
            </a:r>
          </a:p>
        </p:txBody>
      </p:sp>
      <p:sp>
        <p:nvSpPr>
          <p:cNvPr id="3" name="Footer Placeholder 2"/>
          <p:cNvSpPr>
            <a:spLocks noGrp="1"/>
          </p:cNvSpPr>
          <p:nvPr>
            <p:ph type="ftr" sz="quarter" idx="11"/>
          </p:nvPr>
        </p:nvSpPr>
        <p:spPr/>
        <p:txBody>
          <a:bodyPr/>
          <a:lstStyle/>
          <a:p>
            <a:r>
              <a:rPr lang="en-US" smtClean="0"/>
              <a:t>ASME 2014 V&amp;V Symposium</a:t>
            </a:r>
            <a:endParaRPr lang="en-US"/>
          </a:p>
        </p:txBody>
      </p:sp>
      <p:sp>
        <p:nvSpPr>
          <p:cNvPr id="6" name="Slide Number Placeholder 5"/>
          <p:cNvSpPr>
            <a:spLocks noGrp="1"/>
          </p:cNvSpPr>
          <p:nvPr>
            <p:ph type="sldNum" sz="quarter" idx="12"/>
          </p:nvPr>
        </p:nvSpPr>
        <p:spPr/>
        <p:txBody>
          <a:bodyPr/>
          <a:lstStyle/>
          <a:p>
            <a:fld id="{88FCE147-5BD1-4085-8955-F9248228F1AD}" type="slidenum">
              <a:rPr lang="en-US" smtClean="0"/>
              <a:pPr/>
              <a:t>29</a:t>
            </a:fld>
            <a:endParaRPr lang="en-US"/>
          </a:p>
        </p:txBody>
      </p:sp>
    </p:spTree>
    <p:extLst>
      <p:ext uri="{BB962C8B-B14F-4D97-AF65-F5344CB8AC3E}">
        <p14:creationId xmlns="" xmlns:p14="http://schemas.microsoft.com/office/powerpoint/2010/main" val="324069910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Definitions</a:t>
            </a:r>
            <a:endParaRPr lang="en-US" dirty="0"/>
          </a:p>
        </p:txBody>
      </p:sp>
      <p:sp>
        <p:nvSpPr>
          <p:cNvPr id="4" name="TextBox 3"/>
          <p:cNvSpPr txBox="1"/>
          <p:nvPr/>
        </p:nvSpPr>
        <p:spPr>
          <a:xfrm>
            <a:off x="134568" y="1341586"/>
            <a:ext cx="8889976" cy="531128"/>
          </a:xfrm>
          <a:prstGeom prst="rect">
            <a:avLst/>
          </a:prstGeom>
          <a:noFill/>
          <a:ln>
            <a:noFill/>
          </a:ln>
        </p:spPr>
        <p:txBody>
          <a:bodyPr vert="horz" wrap="none" lIns="90000" tIns="45000" rIns="90000" bIns="45000" compatLnSpc="0">
            <a:spAutoFit/>
          </a:bodyPr>
          <a:lstStyle/>
          <a:p>
            <a:pPr marL="0" marR="0" lvl="0" indent="0" algn="ctr" rtl="0" hangingPunct="0">
              <a:lnSpc>
                <a:spcPct val="100000"/>
              </a:lnSpc>
              <a:spcBef>
                <a:spcPts val="0"/>
              </a:spcBef>
              <a:spcAft>
                <a:spcPts val="0"/>
              </a:spcAft>
              <a:buNone/>
              <a:tabLst/>
            </a:pPr>
            <a:r>
              <a:rPr lang="en-US" sz="2400" i="0" strike="noStrike" kern="1200" dirty="0">
                <a:ln>
                  <a:noFill/>
                </a:ln>
                <a:latin typeface="Century Gothic" panose="020B0502020202020204" pitchFamily="34" charset="0"/>
                <a:ea typeface="DejaVu Sans" pitchFamily="2"/>
                <a:cs typeface="DejaVu Sans" pitchFamily="2"/>
              </a:rPr>
              <a:t>Credible</a:t>
            </a:r>
            <a:r>
              <a:rPr lang="en-US" sz="2400" b="1" i="0" strike="noStrike" kern="1200" dirty="0">
                <a:ln>
                  <a:noFill/>
                </a:ln>
                <a:solidFill>
                  <a:schemeClr val="accent2">
                    <a:lumMod val="75000"/>
                  </a:schemeClr>
                </a:solidFill>
                <a:latin typeface="Century Gothic" panose="020B0502020202020204" pitchFamily="34" charset="0"/>
                <a:ea typeface="DejaVu Sans" pitchFamily="2"/>
                <a:cs typeface="DejaVu Sans" pitchFamily="2"/>
              </a:rPr>
              <a:t> </a:t>
            </a:r>
            <a:r>
              <a:rPr lang="en-US" sz="2800" b="1" i="0" u="sng" strike="noStrike" kern="1200" dirty="0">
                <a:ln>
                  <a:noFill/>
                </a:ln>
                <a:solidFill>
                  <a:schemeClr val="accent2">
                    <a:lumMod val="75000"/>
                  </a:schemeClr>
                </a:solidFill>
                <a:latin typeface="Century Gothic" panose="020B0502020202020204" pitchFamily="34" charset="0"/>
                <a:ea typeface="DejaVu Sans" pitchFamily="2"/>
                <a:cs typeface="DejaVu Sans" pitchFamily="2"/>
              </a:rPr>
              <a:t>Practice</a:t>
            </a:r>
            <a:r>
              <a:rPr lang="en-US" sz="2400" b="0" i="0" u="none" strike="noStrike" kern="1200" dirty="0">
                <a:ln>
                  <a:noFill/>
                </a:ln>
                <a:solidFill>
                  <a:srgbClr val="000000"/>
                </a:solidFill>
                <a:latin typeface="Century Gothic" panose="020B0502020202020204" pitchFamily="34" charset="0"/>
                <a:ea typeface="DejaVu Sans" pitchFamily="2"/>
                <a:cs typeface="DejaVu Sans" pitchFamily="2"/>
              </a:rPr>
              <a:t> of Modeling &amp; Simulation in Healthcare</a:t>
            </a:r>
          </a:p>
        </p:txBody>
      </p:sp>
      <p:sp>
        <p:nvSpPr>
          <p:cNvPr id="5" name="TextBox 4"/>
          <p:cNvSpPr txBox="1"/>
          <p:nvPr/>
        </p:nvSpPr>
        <p:spPr>
          <a:xfrm>
            <a:off x="764000" y="2667000"/>
            <a:ext cx="7631112" cy="1600266"/>
          </a:xfrm>
          <a:prstGeom prst="rect">
            <a:avLst/>
          </a:prstGeom>
          <a:noFill/>
          <a:ln>
            <a:noFill/>
          </a:ln>
        </p:spPr>
        <p:txBody>
          <a:bodyPr vert="horz" wrap="square" lIns="90000" tIns="45000" rIns="90000" bIns="45000" anchorCtr="0" compatLnSpc="0">
            <a:spAutoFit/>
          </a:bodyPr>
          <a:lstStyle/>
          <a:p>
            <a:pPr lvl="0" algn="ctr" hangingPunct="0"/>
            <a:r>
              <a:rPr lang="en-US" sz="2400" i="1" dirty="0">
                <a:solidFill>
                  <a:srgbClr val="000000"/>
                </a:solidFill>
                <a:latin typeface="Century Gothic" panose="020B0502020202020204" pitchFamily="34" charset="0"/>
                <a:ea typeface="DejaVu Sans" pitchFamily="2"/>
                <a:cs typeface="DejaVu Sans" pitchFamily="2"/>
              </a:rPr>
              <a:t>any activity involving </a:t>
            </a:r>
            <a:r>
              <a:rPr lang="en-US" sz="2400" b="1" i="1" dirty="0">
                <a:solidFill>
                  <a:srgbClr val="000000"/>
                </a:solidFill>
                <a:latin typeface="Century Gothic" panose="020B0502020202020204" pitchFamily="34" charset="0"/>
                <a:ea typeface="DejaVu Sans" pitchFamily="2"/>
                <a:cs typeface="DejaVu Sans" pitchFamily="2"/>
              </a:rPr>
              <a:t>development</a:t>
            </a:r>
            <a:r>
              <a:rPr lang="en-US" sz="2400" i="1" dirty="0">
                <a:solidFill>
                  <a:srgbClr val="000000"/>
                </a:solidFill>
                <a:latin typeface="Century Gothic" panose="020B0502020202020204" pitchFamily="34" charset="0"/>
                <a:ea typeface="DejaVu Sans" pitchFamily="2"/>
                <a:cs typeface="DejaVu Sans" pitchFamily="2"/>
              </a:rPr>
              <a:t>, </a:t>
            </a:r>
            <a:r>
              <a:rPr lang="en-US" sz="2400" b="1" i="1" dirty="0">
                <a:solidFill>
                  <a:srgbClr val="000000"/>
                </a:solidFill>
                <a:latin typeface="Century Gothic" panose="020B0502020202020204" pitchFamily="34" charset="0"/>
                <a:ea typeface="DejaVu Sans" pitchFamily="2"/>
                <a:cs typeface="DejaVu Sans" pitchFamily="2"/>
              </a:rPr>
              <a:t>solution</a:t>
            </a:r>
            <a:r>
              <a:rPr lang="en-US" sz="2400" i="1" dirty="0">
                <a:solidFill>
                  <a:srgbClr val="000000"/>
                </a:solidFill>
                <a:latin typeface="Century Gothic" panose="020B0502020202020204" pitchFamily="34" charset="0"/>
                <a:ea typeface="DejaVu Sans" pitchFamily="2"/>
                <a:cs typeface="DejaVu Sans" pitchFamily="2"/>
              </a:rPr>
              <a:t>, </a:t>
            </a:r>
            <a:r>
              <a:rPr lang="en-US" sz="2400" b="1" i="1" dirty="0">
                <a:solidFill>
                  <a:srgbClr val="000000"/>
                </a:solidFill>
                <a:latin typeface="Century Gothic" panose="020B0502020202020204" pitchFamily="34" charset="0"/>
                <a:ea typeface="DejaVu Sans" pitchFamily="2"/>
                <a:cs typeface="DejaVu Sans" pitchFamily="2"/>
              </a:rPr>
              <a:t>interpretation</a:t>
            </a:r>
            <a:r>
              <a:rPr lang="en-US" sz="2400" i="1" dirty="0">
                <a:solidFill>
                  <a:srgbClr val="000000"/>
                </a:solidFill>
                <a:latin typeface="Century Gothic" panose="020B0502020202020204" pitchFamily="34" charset="0"/>
                <a:ea typeface="DejaVu Sans" pitchFamily="2"/>
                <a:cs typeface="DejaVu Sans" pitchFamily="2"/>
              </a:rPr>
              <a:t> and </a:t>
            </a:r>
            <a:r>
              <a:rPr lang="en-US" sz="2400" b="1" i="1" dirty="0">
                <a:solidFill>
                  <a:srgbClr val="000000"/>
                </a:solidFill>
                <a:latin typeface="Century Gothic" panose="020B0502020202020204" pitchFamily="34" charset="0"/>
                <a:ea typeface="DejaVu Sans" pitchFamily="2"/>
                <a:cs typeface="DejaVu Sans" pitchFamily="2"/>
              </a:rPr>
              <a:t>application</a:t>
            </a:r>
            <a:r>
              <a:rPr lang="en-US" sz="2400" i="1" dirty="0">
                <a:solidFill>
                  <a:srgbClr val="000000"/>
                </a:solidFill>
                <a:latin typeface="Century Gothic" panose="020B0502020202020204" pitchFamily="34" charset="0"/>
                <a:ea typeface="DejaVu Sans" pitchFamily="2"/>
                <a:cs typeface="DejaVu Sans" pitchFamily="2"/>
              </a:rPr>
              <a:t> of computational representation of biological, environmental and man-made systems and their interaction thereof</a:t>
            </a:r>
          </a:p>
        </p:txBody>
      </p:sp>
      <p:sp>
        <p:nvSpPr>
          <p:cNvPr id="3" name="Footer Placeholder 2"/>
          <p:cNvSpPr>
            <a:spLocks noGrp="1"/>
          </p:cNvSpPr>
          <p:nvPr>
            <p:ph type="ftr" sz="quarter" idx="11"/>
          </p:nvPr>
        </p:nvSpPr>
        <p:spPr/>
        <p:txBody>
          <a:bodyPr/>
          <a:lstStyle/>
          <a:p>
            <a:r>
              <a:rPr lang="en-US" smtClean="0"/>
              <a:t>ASME 2014 V&amp;V Symposium</a:t>
            </a:r>
            <a:endParaRPr lang="en-US"/>
          </a:p>
        </p:txBody>
      </p:sp>
      <p:sp>
        <p:nvSpPr>
          <p:cNvPr id="6" name="Slide Number Placeholder 5"/>
          <p:cNvSpPr>
            <a:spLocks noGrp="1"/>
          </p:cNvSpPr>
          <p:nvPr>
            <p:ph type="sldNum" sz="quarter" idx="12"/>
          </p:nvPr>
        </p:nvSpPr>
        <p:spPr/>
        <p:txBody>
          <a:bodyPr/>
          <a:lstStyle/>
          <a:p>
            <a:fld id="{88FCE147-5BD1-4085-8955-F9248228F1AD}" type="slidenum">
              <a:rPr lang="en-US" smtClean="0"/>
              <a:pPr/>
              <a:t>30</a:t>
            </a:fld>
            <a:endParaRPr lang="en-US"/>
          </a:p>
        </p:txBody>
      </p:sp>
    </p:spTree>
    <p:extLst>
      <p:ext uri="{BB962C8B-B14F-4D97-AF65-F5344CB8AC3E}">
        <p14:creationId xmlns="" xmlns:p14="http://schemas.microsoft.com/office/powerpoint/2010/main" val="413135816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Definitions</a:t>
            </a:r>
            <a:endParaRPr lang="en-US" dirty="0"/>
          </a:p>
        </p:txBody>
      </p:sp>
      <p:sp>
        <p:nvSpPr>
          <p:cNvPr id="4" name="TextBox 3"/>
          <p:cNvSpPr txBox="1"/>
          <p:nvPr/>
        </p:nvSpPr>
        <p:spPr>
          <a:xfrm>
            <a:off x="18863" y="1341586"/>
            <a:ext cx="9121386" cy="531128"/>
          </a:xfrm>
          <a:prstGeom prst="rect">
            <a:avLst/>
          </a:prstGeom>
          <a:noFill/>
          <a:ln>
            <a:noFill/>
          </a:ln>
        </p:spPr>
        <p:txBody>
          <a:bodyPr vert="horz" wrap="none" lIns="90000" tIns="45000" rIns="90000" bIns="45000" compatLnSpc="0">
            <a:spAutoFit/>
          </a:bodyPr>
          <a:lstStyle/>
          <a:p>
            <a:pPr marL="0" marR="0" lvl="0" indent="0" algn="ctr" rtl="0" hangingPunct="0">
              <a:lnSpc>
                <a:spcPct val="100000"/>
              </a:lnSpc>
              <a:spcBef>
                <a:spcPts val="0"/>
              </a:spcBef>
              <a:spcAft>
                <a:spcPts val="0"/>
              </a:spcAft>
              <a:buNone/>
              <a:tabLst/>
            </a:pPr>
            <a:r>
              <a:rPr lang="en-US" sz="2400" i="0" strike="noStrike" kern="1200" dirty="0">
                <a:ln>
                  <a:noFill/>
                </a:ln>
                <a:latin typeface="Century Gothic" panose="020B0502020202020204" pitchFamily="34" charset="0"/>
                <a:ea typeface="DejaVu Sans" pitchFamily="2"/>
                <a:cs typeface="DejaVu Sans" pitchFamily="2"/>
              </a:rPr>
              <a:t>Credible</a:t>
            </a:r>
            <a:r>
              <a:rPr lang="en-US" sz="2400" b="1" i="0" strike="noStrike" kern="1200" dirty="0">
                <a:ln>
                  <a:noFill/>
                </a:ln>
                <a:solidFill>
                  <a:schemeClr val="accent2">
                    <a:lumMod val="75000"/>
                  </a:schemeClr>
                </a:solidFill>
                <a:latin typeface="Century Gothic" panose="020B0502020202020204" pitchFamily="34" charset="0"/>
                <a:ea typeface="DejaVu Sans" pitchFamily="2"/>
                <a:cs typeface="DejaVu Sans" pitchFamily="2"/>
              </a:rPr>
              <a:t> </a:t>
            </a:r>
            <a:r>
              <a:rPr lang="en-US" sz="2400" i="0" strike="noStrike" kern="1200" dirty="0">
                <a:ln>
                  <a:noFill/>
                </a:ln>
                <a:latin typeface="Century Gothic" panose="020B0502020202020204" pitchFamily="34" charset="0"/>
                <a:ea typeface="DejaVu Sans" pitchFamily="2"/>
                <a:cs typeface="DejaVu Sans" pitchFamily="2"/>
              </a:rPr>
              <a:t>Practice </a:t>
            </a:r>
            <a:r>
              <a:rPr lang="en-US" sz="2400" b="0" i="0" u="none" strike="noStrike" kern="1200" dirty="0">
                <a:ln>
                  <a:noFill/>
                </a:ln>
                <a:solidFill>
                  <a:srgbClr val="000000"/>
                </a:solidFill>
                <a:latin typeface="Century Gothic" panose="020B0502020202020204" pitchFamily="34" charset="0"/>
                <a:ea typeface="DejaVu Sans" pitchFamily="2"/>
                <a:cs typeface="DejaVu Sans" pitchFamily="2"/>
              </a:rPr>
              <a:t>of </a:t>
            </a:r>
            <a:r>
              <a:rPr lang="en-US" sz="2800" b="1" i="0" u="sng" strike="noStrike" kern="1200" dirty="0">
                <a:ln>
                  <a:noFill/>
                </a:ln>
                <a:solidFill>
                  <a:schemeClr val="accent2">
                    <a:lumMod val="75000"/>
                  </a:schemeClr>
                </a:solidFill>
                <a:latin typeface="Century Gothic" panose="020B0502020202020204" pitchFamily="34" charset="0"/>
                <a:ea typeface="DejaVu Sans" pitchFamily="2"/>
                <a:cs typeface="DejaVu Sans" pitchFamily="2"/>
              </a:rPr>
              <a:t>Modeling</a:t>
            </a:r>
            <a:r>
              <a:rPr lang="en-US" sz="2400" b="0" i="0" u="none" strike="noStrike" kern="1200" dirty="0">
                <a:ln>
                  <a:noFill/>
                </a:ln>
                <a:solidFill>
                  <a:srgbClr val="000000"/>
                </a:solidFill>
                <a:latin typeface="Century Gothic" panose="020B0502020202020204" pitchFamily="34" charset="0"/>
                <a:ea typeface="DejaVu Sans" pitchFamily="2"/>
                <a:cs typeface="DejaVu Sans" pitchFamily="2"/>
              </a:rPr>
              <a:t> &amp; Simulation in Healthcare</a:t>
            </a:r>
          </a:p>
        </p:txBody>
      </p:sp>
      <p:sp>
        <p:nvSpPr>
          <p:cNvPr id="5" name="TextBox 4"/>
          <p:cNvSpPr txBox="1"/>
          <p:nvPr/>
        </p:nvSpPr>
        <p:spPr>
          <a:xfrm>
            <a:off x="764000" y="2667000"/>
            <a:ext cx="7631112" cy="1977614"/>
          </a:xfrm>
          <a:prstGeom prst="rect">
            <a:avLst/>
          </a:prstGeom>
          <a:noFill/>
          <a:ln>
            <a:noFill/>
          </a:ln>
        </p:spPr>
        <p:txBody>
          <a:bodyPr vert="horz" wrap="square" lIns="90000" tIns="45000" rIns="90000" bIns="45000" anchorCtr="0" compatLnSpc="0">
            <a:spAutoFit/>
          </a:bodyPr>
          <a:lstStyle/>
          <a:p>
            <a:pPr lvl="0" algn="ctr" hangingPunct="0"/>
            <a:r>
              <a:rPr lang="en-US" sz="2400" i="1" dirty="0">
                <a:solidFill>
                  <a:srgbClr val="000000"/>
                </a:solidFill>
                <a:latin typeface="Century Gothic" panose="020B0502020202020204" pitchFamily="34" charset="0"/>
                <a:ea typeface="DejaVu Sans" pitchFamily="2"/>
                <a:cs typeface="DejaVu Sans" pitchFamily="2"/>
              </a:rPr>
              <a:t>specifically </a:t>
            </a:r>
            <a:r>
              <a:rPr lang="en-US" sz="2400" b="1" i="1" dirty="0">
                <a:solidFill>
                  <a:srgbClr val="000000"/>
                </a:solidFill>
                <a:latin typeface="Century Gothic" panose="020B0502020202020204" pitchFamily="34" charset="0"/>
                <a:ea typeface="DejaVu Sans" pitchFamily="2"/>
                <a:cs typeface="DejaVu Sans" pitchFamily="2"/>
              </a:rPr>
              <a:t>computational modeling</a:t>
            </a:r>
            <a:r>
              <a:rPr lang="en-US" sz="2400" i="1" dirty="0">
                <a:solidFill>
                  <a:srgbClr val="000000"/>
                </a:solidFill>
                <a:latin typeface="Century Gothic" panose="020B0502020202020204" pitchFamily="34" charset="0"/>
                <a:ea typeface="DejaVu Sans" pitchFamily="2"/>
                <a:cs typeface="DejaVu Sans" pitchFamily="2"/>
              </a:rPr>
              <a:t>; </a:t>
            </a:r>
            <a:r>
              <a:rPr lang="en-US" sz="2400" b="1" i="1" dirty="0">
                <a:solidFill>
                  <a:srgbClr val="000000"/>
                </a:solidFill>
                <a:latin typeface="Century Gothic" panose="020B0502020202020204" pitchFamily="34" charset="0"/>
                <a:ea typeface="DejaVu Sans" pitchFamily="2"/>
                <a:cs typeface="DejaVu Sans" pitchFamily="2"/>
              </a:rPr>
              <a:t>virtual representation</a:t>
            </a:r>
            <a:r>
              <a:rPr lang="en-US" sz="2400" i="1" dirty="0">
                <a:solidFill>
                  <a:srgbClr val="000000"/>
                </a:solidFill>
                <a:latin typeface="Century Gothic" panose="020B0502020202020204" pitchFamily="34" charset="0"/>
                <a:ea typeface="DejaVu Sans" pitchFamily="2"/>
                <a:cs typeface="DejaVu Sans" pitchFamily="2"/>
              </a:rPr>
              <a:t> of system(s) of interest in a usable form in order to provide </a:t>
            </a:r>
            <a:r>
              <a:rPr lang="en-US" sz="2400" b="1" i="1" dirty="0">
                <a:solidFill>
                  <a:srgbClr val="000000"/>
                </a:solidFill>
                <a:latin typeface="Century Gothic" panose="020B0502020202020204" pitchFamily="34" charset="0"/>
                <a:ea typeface="DejaVu Sans" pitchFamily="2"/>
                <a:cs typeface="DejaVu Sans" pitchFamily="2"/>
              </a:rPr>
              <a:t>descriptive</a:t>
            </a:r>
            <a:r>
              <a:rPr lang="en-US" sz="2400" i="1" dirty="0">
                <a:solidFill>
                  <a:srgbClr val="000000"/>
                </a:solidFill>
                <a:latin typeface="Century Gothic" panose="020B0502020202020204" pitchFamily="34" charset="0"/>
                <a:ea typeface="DejaVu Sans" pitchFamily="2"/>
                <a:cs typeface="DejaVu Sans" pitchFamily="2"/>
              </a:rPr>
              <a:t> and </a:t>
            </a:r>
            <a:r>
              <a:rPr lang="en-US" sz="2400" b="1" i="1" dirty="0">
                <a:solidFill>
                  <a:srgbClr val="000000"/>
                </a:solidFill>
                <a:latin typeface="Century Gothic" panose="020B0502020202020204" pitchFamily="34" charset="0"/>
                <a:ea typeface="DejaVu Sans" pitchFamily="2"/>
                <a:cs typeface="DejaVu Sans" pitchFamily="2"/>
              </a:rPr>
              <a:t>predictive</a:t>
            </a:r>
            <a:r>
              <a:rPr lang="en-US" sz="2400" i="1" dirty="0">
                <a:solidFill>
                  <a:srgbClr val="000000"/>
                </a:solidFill>
                <a:latin typeface="Century Gothic" panose="020B0502020202020204" pitchFamily="34" charset="0"/>
                <a:ea typeface="DejaVu Sans" pitchFamily="2"/>
                <a:cs typeface="DejaVu Sans" pitchFamily="2"/>
              </a:rPr>
              <a:t> metrics for timely and systematic exploration of the system(s)</a:t>
            </a:r>
          </a:p>
        </p:txBody>
      </p:sp>
      <p:sp>
        <p:nvSpPr>
          <p:cNvPr id="3" name="Footer Placeholder 2"/>
          <p:cNvSpPr>
            <a:spLocks noGrp="1"/>
          </p:cNvSpPr>
          <p:nvPr>
            <p:ph type="ftr" sz="quarter" idx="11"/>
          </p:nvPr>
        </p:nvSpPr>
        <p:spPr/>
        <p:txBody>
          <a:bodyPr/>
          <a:lstStyle/>
          <a:p>
            <a:r>
              <a:rPr lang="en-US" smtClean="0"/>
              <a:t>ASME 2014 V&amp;V Symposium</a:t>
            </a:r>
            <a:endParaRPr lang="en-US"/>
          </a:p>
        </p:txBody>
      </p:sp>
      <p:sp>
        <p:nvSpPr>
          <p:cNvPr id="6" name="Slide Number Placeholder 5"/>
          <p:cNvSpPr>
            <a:spLocks noGrp="1"/>
          </p:cNvSpPr>
          <p:nvPr>
            <p:ph type="sldNum" sz="quarter" idx="12"/>
          </p:nvPr>
        </p:nvSpPr>
        <p:spPr/>
        <p:txBody>
          <a:bodyPr/>
          <a:lstStyle/>
          <a:p>
            <a:fld id="{88FCE147-5BD1-4085-8955-F9248228F1AD}" type="slidenum">
              <a:rPr lang="en-US" smtClean="0"/>
              <a:pPr/>
              <a:t>31</a:t>
            </a:fld>
            <a:endParaRPr lang="en-US"/>
          </a:p>
        </p:txBody>
      </p:sp>
    </p:spTree>
    <p:extLst>
      <p:ext uri="{BB962C8B-B14F-4D97-AF65-F5344CB8AC3E}">
        <p14:creationId xmlns="" xmlns:p14="http://schemas.microsoft.com/office/powerpoint/2010/main" val="8114702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Definition of Simulation</a:t>
            </a:r>
            <a:endParaRPr lang="en-US" dirty="0"/>
          </a:p>
        </p:txBody>
      </p:sp>
      <p:sp>
        <p:nvSpPr>
          <p:cNvPr id="4" name="TextBox 3"/>
          <p:cNvSpPr txBox="1"/>
          <p:nvPr/>
        </p:nvSpPr>
        <p:spPr>
          <a:xfrm>
            <a:off x="92922" y="1341586"/>
            <a:ext cx="8973268" cy="531128"/>
          </a:xfrm>
          <a:prstGeom prst="rect">
            <a:avLst/>
          </a:prstGeom>
          <a:noFill/>
          <a:ln>
            <a:noFill/>
          </a:ln>
        </p:spPr>
        <p:txBody>
          <a:bodyPr vert="horz" wrap="none" lIns="90000" tIns="45000" rIns="90000" bIns="45000" compatLnSpc="0">
            <a:spAutoFit/>
          </a:bodyPr>
          <a:lstStyle/>
          <a:p>
            <a:pPr marL="0" marR="0" lvl="0" indent="0" algn="ctr" rtl="0" hangingPunct="0">
              <a:lnSpc>
                <a:spcPct val="100000"/>
              </a:lnSpc>
              <a:spcBef>
                <a:spcPts val="0"/>
              </a:spcBef>
              <a:spcAft>
                <a:spcPts val="0"/>
              </a:spcAft>
              <a:buNone/>
              <a:tabLst/>
            </a:pPr>
            <a:r>
              <a:rPr lang="en-US" sz="2400" i="0" strike="noStrike" kern="1200" dirty="0">
                <a:ln>
                  <a:noFill/>
                </a:ln>
                <a:latin typeface="Century Gothic" panose="020B0502020202020204" pitchFamily="34" charset="0"/>
                <a:ea typeface="DejaVu Sans" pitchFamily="2"/>
                <a:cs typeface="DejaVu Sans" pitchFamily="2"/>
              </a:rPr>
              <a:t>Credible</a:t>
            </a:r>
            <a:r>
              <a:rPr lang="en-US" sz="2400" b="1" i="0" strike="noStrike" kern="1200" dirty="0">
                <a:ln>
                  <a:noFill/>
                </a:ln>
                <a:solidFill>
                  <a:schemeClr val="accent2">
                    <a:lumMod val="75000"/>
                  </a:schemeClr>
                </a:solidFill>
                <a:latin typeface="Century Gothic" panose="020B0502020202020204" pitchFamily="34" charset="0"/>
                <a:ea typeface="DejaVu Sans" pitchFamily="2"/>
                <a:cs typeface="DejaVu Sans" pitchFamily="2"/>
              </a:rPr>
              <a:t> </a:t>
            </a:r>
            <a:r>
              <a:rPr lang="en-US" sz="2400" i="0" strike="noStrike" kern="1200" dirty="0">
                <a:ln>
                  <a:noFill/>
                </a:ln>
                <a:latin typeface="Century Gothic" panose="020B0502020202020204" pitchFamily="34" charset="0"/>
                <a:ea typeface="DejaVu Sans" pitchFamily="2"/>
                <a:cs typeface="DejaVu Sans" pitchFamily="2"/>
              </a:rPr>
              <a:t>Practice </a:t>
            </a:r>
            <a:r>
              <a:rPr lang="en-US" sz="2400" b="0" i="0" u="none" strike="noStrike" kern="1200" dirty="0">
                <a:ln>
                  <a:noFill/>
                </a:ln>
                <a:solidFill>
                  <a:srgbClr val="000000"/>
                </a:solidFill>
                <a:latin typeface="Century Gothic" panose="020B0502020202020204" pitchFamily="34" charset="0"/>
                <a:ea typeface="DejaVu Sans" pitchFamily="2"/>
                <a:cs typeface="DejaVu Sans" pitchFamily="2"/>
              </a:rPr>
              <a:t>of Modeling &amp; </a:t>
            </a:r>
            <a:r>
              <a:rPr lang="en-US" sz="2800" b="1" i="0" u="sng" strike="noStrike" kern="1200" dirty="0">
                <a:ln>
                  <a:noFill/>
                </a:ln>
                <a:solidFill>
                  <a:schemeClr val="accent2">
                    <a:lumMod val="75000"/>
                  </a:schemeClr>
                </a:solidFill>
                <a:latin typeface="Century Gothic" panose="020B0502020202020204" pitchFamily="34" charset="0"/>
                <a:ea typeface="DejaVu Sans" pitchFamily="2"/>
                <a:cs typeface="DejaVu Sans" pitchFamily="2"/>
              </a:rPr>
              <a:t>Simulation</a:t>
            </a:r>
            <a:r>
              <a:rPr lang="en-US" sz="2400" b="0" i="0" u="none" strike="noStrike" kern="1200" dirty="0">
                <a:ln>
                  <a:noFill/>
                </a:ln>
                <a:solidFill>
                  <a:srgbClr val="000000"/>
                </a:solidFill>
                <a:latin typeface="Century Gothic" panose="020B0502020202020204" pitchFamily="34" charset="0"/>
                <a:ea typeface="DejaVu Sans" pitchFamily="2"/>
                <a:cs typeface="DejaVu Sans" pitchFamily="2"/>
              </a:rPr>
              <a:t> in Healthcare</a:t>
            </a:r>
          </a:p>
        </p:txBody>
      </p:sp>
      <p:sp>
        <p:nvSpPr>
          <p:cNvPr id="5" name="TextBox 4"/>
          <p:cNvSpPr txBox="1"/>
          <p:nvPr/>
        </p:nvSpPr>
        <p:spPr>
          <a:xfrm>
            <a:off x="764000" y="2667000"/>
            <a:ext cx="7631112" cy="1600266"/>
          </a:xfrm>
          <a:prstGeom prst="rect">
            <a:avLst/>
          </a:prstGeom>
          <a:noFill/>
          <a:ln>
            <a:noFill/>
          </a:ln>
        </p:spPr>
        <p:txBody>
          <a:bodyPr vert="horz" wrap="square" lIns="90000" tIns="45000" rIns="90000" bIns="45000" anchorCtr="0" compatLnSpc="0">
            <a:spAutoFit/>
          </a:bodyPr>
          <a:lstStyle/>
          <a:p>
            <a:pPr lvl="0" algn="ctr" hangingPunct="0"/>
            <a:r>
              <a:rPr lang="en-US" sz="2400" b="1" i="1" dirty="0">
                <a:solidFill>
                  <a:srgbClr val="000000"/>
                </a:solidFill>
                <a:latin typeface="Century Gothic" panose="020B0502020202020204" pitchFamily="34" charset="0"/>
                <a:ea typeface="DejaVu Sans" pitchFamily="2"/>
                <a:cs typeface="DejaVu Sans" pitchFamily="2"/>
              </a:rPr>
              <a:t>computational solution of models </a:t>
            </a:r>
            <a:r>
              <a:rPr lang="en-US" sz="2400" i="1" dirty="0">
                <a:solidFill>
                  <a:srgbClr val="000000"/>
                </a:solidFill>
                <a:latin typeface="Century Gothic" panose="020B0502020202020204" pitchFamily="34" charset="0"/>
                <a:ea typeface="DejaVu Sans" pitchFamily="2"/>
                <a:cs typeface="DejaVu Sans" pitchFamily="2"/>
              </a:rPr>
              <a:t>to quantify descriptive and predictive metrics of system(s) of interest; including related post-processing efforts to calculate these metrics from raw analysis results</a:t>
            </a:r>
          </a:p>
        </p:txBody>
      </p:sp>
      <p:sp>
        <p:nvSpPr>
          <p:cNvPr id="3" name="Footer Placeholder 2"/>
          <p:cNvSpPr>
            <a:spLocks noGrp="1"/>
          </p:cNvSpPr>
          <p:nvPr>
            <p:ph type="ftr" sz="quarter" idx="11"/>
          </p:nvPr>
        </p:nvSpPr>
        <p:spPr/>
        <p:txBody>
          <a:bodyPr/>
          <a:lstStyle/>
          <a:p>
            <a:r>
              <a:rPr lang="en-US" smtClean="0"/>
              <a:t>ASME 2014 V&amp;V Symposium</a:t>
            </a:r>
            <a:endParaRPr lang="en-US"/>
          </a:p>
        </p:txBody>
      </p:sp>
      <p:sp>
        <p:nvSpPr>
          <p:cNvPr id="6" name="Slide Number Placeholder 5"/>
          <p:cNvSpPr>
            <a:spLocks noGrp="1"/>
          </p:cNvSpPr>
          <p:nvPr>
            <p:ph type="sldNum" sz="quarter" idx="12"/>
          </p:nvPr>
        </p:nvSpPr>
        <p:spPr/>
        <p:txBody>
          <a:bodyPr/>
          <a:lstStyle/>
          <a:p>
            <a:fld id="{88FCE147-5BD1-4085-8955-F9248228F1AD}" type="slidenum">
              <a:rPr lang="en-US" smtClean="0"/>
              <a:pPr/>
              <a:t>32</a:t>
            </a:fld>
            <a:endParaRPr lang="en-US"/>
          </a:p>
        </p:txBody>
      </p:sp>
    </p:spTree>
    <p:extLst>
      <p:ext uri="{BB962C8B-B14F-4D97-AF65-F5344CB8AC3E}">
        <p14:creationId xmlns="" xmlns:p14="http://schemas.microsoft.com/office/powerpoint/2010/main" val="302397049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Definitions</a:t>
            </a:r>
            <a:endParaRPr lang="en-US" dirty="0"/>
          </a:p>
        </p:txBody>
      </p:sp>
      <p:sp>
        <p:nvSpPr>
          <p:cNvPr id="4" name="TextBox 3"/>
          <p:cNvSpPr txBox="1"/>
          <p:nvPr/>
        </p:nvSpPr>
        <p:spPr>
          <a:xfrm>
            <a:off x="100200" y="1341586"/>
            <a:ext cx="8958712" cy="531128"/>
          </a:xfrm>
          <a:prstGeom prst="rect">
            <a:avLst/>
          </a:prstGeom>
          <a:noFill/>
          <a:ln>
            <a:noFill/>
          </a:ln>
        </p:spPr>
        <p:txBody>
          <a:bodyPr vert="horz" wrap="none" lIns="90000" tIns="45000" rIns="90000" bIns="45000" compatLnSpc="0">
            <a:spAutoFit/>
          </a:bodyPr>
          <a:lstStyle/>
          <a:p>
            <a:pPr marL="0" marR="0" lvl="0" indent="0" algn="ctr" rtl="0" hangingPunct="0">
              <a:lnSpc>
                <a:spcPct val="100000"/>
              </a:lnSpc>
              <a:spcBef>
                <a:spcPts val="0"/>
              </a:spcBef>
              <a:spcAft>
                <a:spcPts val="0"/>
              </a:spcAft>
              <a:buNone/>
              <a:tabLst/>
            </a:pPr>
            <a:r>
              <a:rPr lang="en-US" sz="2400" i="0" strike="noStrike" kern="1200" dirty="0">
                <a:ln>
                  <a:noFill/>
                </a:ln>
                <a:latin typeface="Century Gothic" panose="020B0502020202020204" pitchFamily="34" charset="0"/>
                <a:ea typeface="DejaVu Sans" pitchFamily="2"/>
                <a:cs typeface="DejaVu Sans" pitchFamily="2"/>
              </a:rPr>
              <a:t>Credible</a:t>
            </a:r>
            <a:r>
              <a:rPr lang="en-US" sz="2400" b="1" i="0" strike="noStrike" kern="1200" dirty="0">
                <a:ln>
                  <a:noFill/>
                </a:ln>
                <a:solidFill>
                  <a:schemeClr val="accent2">
                    <a:lumMod val="75000"/>
                  </a:schemeClr>
                </a:solidFill>
                <a:latin typeface="Century Gothic" panose="020B0502020202020204" pitchFamily="34" charset="0"/>
                <a:ea typeface="DejaVu Sans" pitchFamily="2"/>
                <a:cs typeface="DejaVu Sans" pitchFamily="2"/>
              </a:rPr>
              <a:t> </a:t>
            </a:r>
            <a:r>
              <a:rPr lang="en-US" sz="2400" i="0" strike="noStrike" kern="1200" dirty="0">
                <a:ln>
                  <a:noFill/>
                </a:ln>
                <a:latin typeface="Century Gothic" panose="020B0502020202020204" pitchFamily="34" charset="0"/>
                <a:ea typeface="DejaVu Sans" pitchFamily="2"/>
                <a:cs typeface="DejaVu Sans" pitchFamily="2"/>
              </a:rPr>
              <a:t>Practice </a:t>
            </a:r>
            <a:r>
              <a:rPr lang="en-US" sz="2400" b="0" i="0" u="none" strike="noStrike" kern="1200" dirty="0">
                <a:ln>
                  <a:noFill/>
                </a:ln>
                <a:solidFill>
                  <a:srgbClr val="000000"/>
                </a:solidFill>
                <a:latin typeface="Century Gothic" panose="020B0502020202020204" pitchFamily="34" charset="0"/>
                <a:ea typeface="DejaVu Sans" pitchFamily="2"/>
                <a:cs typeface="DejaVu Sans" pitchFamily="2"/>
              </a:rPr>
              <a:t>of Modeling &amp; Simulation in </a:t>
            </a:r>
            <a:r>
              <a:rPr lang="en-US" sz="2800" b="1" i="0" u="sng" strike="noStrike" kern="1200" dirty="0">
                <a:ln>
                  <a:noFill/>
                </a:ln>
                <a:solidFill>
                  <a:schemeClr val="accent2">
                    <a:lumMod val="75000"/>
                  </a:schemeClr>
                </a:solidFill>
                <a:latin typeface="Century Gothic" panose="020B0502020202020204" pitchFamily="34" charset="0"/>
                <a:ea typeface="DejaVu Sans" pitchFamily="2"/>
                <a:cs typeface="DejaVu Sans" pitchFamily="2"/>
              </a:rPr>
              <a:t>Healthcare</a:t>
            </a:r>
          </a:p>
        </p:txBody>
      </p:sp>
      <p:sp>
        <p:nvSpPr>
          <p:cNvPr id="5" name="TextBox 4"/>
          <p:cNvSpPr txBox="1"/>
          <p:nvPr/>
        </p:nvSpPr>
        <p:spPr>
          <a:xfrm>
            <a:off x="764000" y="2667000"/>
            <a:ext cx="7631112" cy="1977614"/>
          </a:xfrm>
          <a:prstGeom prst="rect">
            <a:avLst/>
          </a:prstGeom>
          <a:noFill/>
          <a:ln>
            <a:noFill/>
          </a:ln>
        </p:spPr>
        <p:txBody>
          <a:bodyPr vert="horz" wrap="square" lIns="90000" tIns="45000" rIns="90000" bIns="45000" anchorCtr="0" compatLnSpc="0">
            <a:spAutoFit/>
          </a:bodyPr>
          <a:lstStyle/>
          <a:p>
            <a:pPr lvl="0" algn="ctr" hangingPunct="0"/>
            <a:r>
              <a:rPr lang="en-US" sz="2400" i="1" dirty="0">
                <a:solidFill>
                  <a:srgbClr val="000000"/>
                </a:solidFill>
                <a:latin typeface="Century Gothic" panose="020B0502020202020204" pitchFamily="34" charset="0"/>
                <a:ea typeface="DejaVu Sans" pitchFamily="2"/>
                <a:cs typeface="DejaVu Sans" pitchFamily="2"/>
              </a:rPr>
              <a:t>any activity involving </a:t>
            </a:r>
            <a:r>
              <a:rPr lang="en-US" sz="2400" b="1" i="1" dirty="0">
                <a:solidFill>
                  <a:srgbClr val="000000"/>
                </a:solidFill>
                <a:latin typeface="Century Gothic" panose="020B0502020202020204" pitchFamily="34" charset="0"/>
                <a:ea typeface="DejaVu Sans" pitchFamily="2"/>
                <a:cs typeface="DejaVu Sans" pitchFamily="2"/>
              </a:rPr>
              <a:t>development</a:t>
            </a:r>
            <a:r>
              <a:rPr lang="en-US" sz="2400" i="1" dirty="0">
                <a:solidFill>
                  <a:srgbClr val="000000"/>
                </a:solidFill>
                <a:latin typeface="Century Gothic" panose="020B0502020202020204" pitchFamily="34" charset="0"/>
                <a:ea typeface="DejaVu Sans" pitchFamily="2"/>
                <a:cs typeface="DejaVu Sans" pitchFamily="2"/>
              </a:rPr>
              <a:t>, </a:t>
            </a:r>
            <a:r>
              <a:rPr lang="en-US" sz="2400" b="1" i="1" dirty="0">
                <a:solidFill>
                  <a:srgbClr val="000000"/>
                </a:solidFill>
                <a:latin typeface="Century Gothic" panose="020B0502020202020204" pitchFamily="34" charset="0"/>
                <a:ea typeface="DejaVu Sans" pitchFamily="2"/>
                <a:cs typeface="DejaVu Sans" pitchFamily="2"/>
              </a:rPr>
              <a:t>maintenance</a:t>
            </a:r>
            <a:r>
              <a:rPr lang="en-US" sz="2400" i="1" dirty="0">
                <a:solidFill>
                  <a:srgbClr val="000000"/>
                </a:solidFill>
                <a:latin typeface="Century Gothic" panose="020B0502020202020204" pitchFamily="34" charset="0"/>
                <a:ea typeface="DejaVu Sans" pitchFamily="2"/>
                <a:cs typeface="DejaVu Sans" pitchFamily="2"/>
              </a:rPr>
              <a:t>, </a:t>
            </a:r>
            <a:r>
              <a:rPr lang="en-US" sz="2400" b="1" i="1" dirty="0">
                <a:solidFill>
                  <a:srgbClr val="000000"/>
                </a:solidFill>
                <a:latin typeface="Century Gothic" panose="020B0502020202020204" pitchFamily="34" charset="0"/>
                <a:ea typeface="DejaVu Sans" pitchFamily="2"/>
                <a:cs typeface="DejaVu Sans" pitchFamily="2"/>
              </a:rPr>
              <a:t>advancement</a:t>
            </a:r>
            <a:r>
              <a:rPr lang="en-US" sz="2400" i="1" dirty="0">
                <a:solidFill>
                  <a:srgbClr val="000000"/>
                </a:solidFill>
                <a:latin typeface="Century Gothic" panose="020B0502020202020204" pitchFamily="34" charset="0"/>
                <a:ea typeface="DejaVu Sans" pitchFamily="2"/>
                <a:cs typeface="DejaVu Sans" pitchFamily="2"/>
              </a:rPr>
              <a:t>, or </a:t>
            </a:r>
            <a:r>
              <a:rPr lang="en-US" sz="2400" b="1" i="1" dirty="0">
                <a:solidFill>
                  <a:srgbClr val="000000"/>
                </a:solidFill>
                <a:latin typeface="Century Gothic" panose="020B0502020202020204" pitchFamily="34" charset="0"/>
                <a:ea typeface="DejaVu Sans" pitchFamily="2"/>
                <a:cs typeface="DejaVu Sans" pitchFamily="2"/>
              </a:rPr>
              <a:t>administration </a:t>
            </a:r>
            <a:r>
              <a:rPr lang="en-US" sz="2400" i="1" dirty="0">
                <a:solidFill>
                  <a:srgbClr val="000000"/>
                </a:solidFill>
                <a:latin typeface="Century Gothic" panose="020B0502020202020204" pitchFamily="34" charset="0"/>
                <a:ea typeface="DejaVu Sans" pitchFamily="2"/>
                <a:cs typeface="DejaVu Sans" pitchFamily="2"/>
              </a:rPr>
              <a:t>of </a:t>
            </a:r>
            <a:r>
              <a:rPr lang="en-US" sz="2400" b="1" i="1" dirty="0">
                <a:solidFill>
                  <a:srgbClr val="000000"/>
                </a:solidFill>
                <a:latin typeface="Century Gothic" panose="020B0502020202020204" pitchFamily="34" charset="0"/>
                <a:ea typeface="DejaVu Sans" pitchFamily="2"/>
                <a:cs typeface="DejaVu Sans" pitchFamily="2"/>
              </a:rPr>
              <a:t>medical care</a:t>
            </a:r>
            <a:r>
              <a:rPr lang="en-US" sz="2400" i="1" dirty="0">
                <a:solidFill>
                  <a:srgbClr val="000000"/>
                </a:solidFill>
                <a:latin typeface="Century Gothic" panose="020B0502020202020204" pitchFamily="34" charset="0"/>
                <a:ea typeface="DejaVu Sans" pitchFamily="2"/>
                <a:cs typeface="DejaVu Sans" pitchFamily="2"/>
              </a:rPr>
              <a:t>; including research, diagnosis, risk assessment, prevention, therapy, rehabilitation, surgery, intervention design, and regulation</a:t>
            </a:r>
          </a:p>
        </p:txBody>
      </p:sp>
      <p:sp>
        <p:nvSpPr>
          <p:cNvPr id="3" name="Footer Placeholder 2"/>
          <p:cNvSpPr>
            <a:spLocks noGrp="1"/>
          </p:cNvSpPr>
          <p:nvPr>
            <p:ph type="ftr" sz="quarter" idx="11"/>
          </p:nvPr>
        </p:nvSpPr>
        <p:spPr/>
        <p:txBody>
          <a:bodyPr/>
          <a:lstStyle/>
          <a:p>
            <a:r>
              <a:rPr lang="en-US" smtClean="0"/>
              <a:t>ASME 2014 V&amp;V Symposium</a:t>
            </a:r>
            <a:endParaRPr lang="en-US"/>
          </a:p>
        </p:txBody>
      </p:sp>
      <p:sp>
        <p:nvSpPr>
          <p:cNvPr id="6" name="Slide Number Placeholder 5"/>
          <p:cNvSpPr>
            <a:spLocks noGrp="1"/>
          </p:cNvSpPr>
          <p:nvPr>
            <p:ph type="sldNum" sz="quarter" idx="12"/>
          </p:nvPr>
        </p:nvSpPr>
        <p:spPr/>
        <p:txBody>
          <a:bodyPr/>
          <a:lstStyle/>
          <a:p>
            <a:fld id="{88FCE147-5BD1-4085-8955-F9248228F1AD}" type="slidenum">
              <a:rPr lang="en-US" smtClean="0"/>
              <a:pPr/>
              <a:t>33</a:t>
            </a:fld>
            <a:endParaRPr lang="en-US"/>
          </a:p>
        </p:txBody>
      </p:sp>
    </p:spTree>
    <p:extLst>
      <p:ext uri="{BB962C8B-B14F-4D97-AF65-F5344CB8AC3E}">
        <p14:creationId xmlns="" xmlns:p14="http://schemas.microsoft.com/office/powerpoint/2010/main" val="234442707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Upcoming:</a:t>
            </a:r>
            <a:r>
              <a:rPr lang="en-US" dirty="0" smtClean="0"/>
              <a:t> Ten Simple Rules, Guidelines &amp; Cert.</a:t>
            </a:r>
            <a:endParaRPr lang="en-US" b="1" dirty="0"/>
          </a:p>
        </p:txBody>
      </p:sp>
      <p:grpSp>
        <p:nvGrpSpPr>
          <p:cNvPr id="5" name="Group 4"/>
          <p:cNvGrpSpPr/>
          <p:nvPr/>
        </p:nvGrpSpPr>
        <p:grpSpPr>
          <a:xfrm>
            <a:off x="1066800" y="834790"/>
            <a:ext cx="7239000" cy="5718410"/>
            <a:chOff x="3856" y="-174994"/>
            <a:chExt cx="9385459" cy="7413994"/>
          </a:xfrm>
        </p:grpSpPr>
        <p:grpSp>
          <p:nvGrpSpPr>
            <p:cNvPr id="6" name="Group 5"/>
            <p:cNvGrpSpPr/>
            <p:nvPr/>
          </p:nvGrpSpPr>
          <p:grpSpPr>
            <a:xfrm>
              <a:off x="3219180" y="5029200"/>
              <a:ext cx="3181620" cy="999990"/>
              <a:chOff x="7989981" y="2429418"/>
              <a:chExt cx="1443088" cy="999990"/>
            </a:xfrm>
          </p:grpSpPr>
          <p:cxnSp>
            <p:nvCxnSpPr>
              <p:cNvPr id="33" name="Straight Connector 32"/>
              <p:cNvCxnSpPr/>
              <p:nvPr/>
            </p:nvCxnSpPr>
            <p:spPr>
              <a:xfrm>
                <a:off x="8696863" y="2429418"/>
                <a:ext cx="0" cy="542383"/>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7989981" y="2971800"/>
                <a:ext cx="1443088"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8007384" y="2968466"/>
                <a:ext cx="0" cy="445092"/>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9415304" y="2984316"/>
                <a:ext cx="0" cy="445092"/>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 name="Rectangle 6"/>
            <p:cNvSpPr/>
            <p:nvPr/>
          </p:nvSpPr>
          <p:spPr>
            <a:xfrm>
              <a:off x="1981200" y="5991224"/>
              <a:ext cx="2536611" cy="1247776"/>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600" b="1" cap="small" dirty="0">
                  <a:latin typeface="Century Gothic" panose="020B0502020202020204" pitchFamily="34" charset="0"/>
                  <a:cs typeface="Times New Roman" panose="02020603050405020304" pitchFamily="18" charset="0"/>
                </a:rPr>
                <a:t>“Guidelines for Credible Practice of M&amp;S in Healthcare”</a:t>
              </a:r>
            </a:p>
          </p:txBody>
        </p:sp>
        <p:sp>
          <p:nvSpPr>
            <p:cNvPr id="8" name="Rectangle 7"/>
            <p:cNvSpPr/>
            <p:nvPr/>
          </p:nvSpPr>
          <p:spPr>
            <a:xfrm>
              <a:off x="3856" y="-174994"/>
              <a:ext cx="9385459" cy="500190"/>
            </a:xfrm>
            <a:prstGeom prst="rect">
              <a:avLst/>
            </a:prstGeom>
            <a:no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sz="2400" b="1" cap="small" dirty="0" smtClean="0">
                  <a:latin typeface="Times New Roman" panose="02020603050405020304" pitchFamily="18" charset="0"/>
                  <a:cs typeface="Times New Roman" panose="02020603050405020304" pitchFamily="18" charset="0"/>
                </a:rPr>
                <a:t>Community Generated Ten Simple Rules</a:t>
              </a:r>
              <a:endParaRPr lang="en-US" sz="2400" b="1" cap="small" dirty="0">
                <a:latin typeface="Times New Roman" panose="02020603050405020304" pitchFamily="18" charset="0"/>
                <a:cs typeface="Times New Roman" panose="02020603050405020304" pitchFamily="18" charset="0"/>
              </a:endParaRPr>
            </a:p>
          </p:txBody>
        </p:sp>
        <p:sp>
          <p:nvSpPr>
            <p:cNvPr id="9" name="Rectangle 8"/>
            <p:cNvSpPr/>
            <p:nvPr/>
          </p:nvSpPr>
          <p:spPr>
            <a:xfrm>
              <a:off x="5083389" y="5991224"/>
              <a:ext cx="2536611" cy="1247776"/>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600" b="1" cap="small" dirty="0">
                  <a:solidFill>
                    <a:schemeClr val="tx1"/>
                  </a:solidFill>
                  <a:latin typeface="Century Gothic" panose="020B0502020202020204" pitchFamily="34" charset="0"/>
                  <a:cs typeface="Times New Roman" panose="02020603050405020304" pitchFamily="18" charset="0"/>
                </a:rPr>
                <a:t>Proposed model certification process </a:t>
              </a:r>
            </a:p>
          </p:txBody>
        </p:sp>
        <p:grpSp>
          <p:nvGrpSpPr>
            <p:cNvPr id="10" name="Group 9"/>
            <p:cNvGrpSpPr/>
            <p:nvPr/>
          </p:nvGrpSpPr>
          <p:grpSpPr>
            <a:xfrm>
              <a:off x="1847580" y="423989"/>
              <a:ext cx="5845929" cy="4722834"/>
              <a:chOff x="1862608" y="674077"/>
              <a:chExt cx="5845929" cy="4722834"/>
            </a:xfrm>
          </p:grpSpPr>
          <p:grpSp>
            <p:nvGrpSpPr>
              <p:cNvPr id="11" name="Group 10"/>
              <p:cNvGrpSpPr/>
              <p:nvPr/>
            </p:nvGrpSpPr>
            <p:grpSpPr>
              <a:xfrm>
                <a:off x="1862608" y="674077"/>
                <a:ext cx="2907937" cy="4711111"/>
                <a:chOff x="914400" y="685800"/>
                <a:chExt cx="2907937" cy="4711111"/>
              </a:xfrm>
            </p:grpSpPr>
            <p:pic>
              <p:nvPicPr>
                <p:cNvPr id="23" name="Picture 22"/>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914400" y="685800"/>
                  <a:ext cx="2907937" cy="4711111"/>
                </a:xfrm>
                <a:prstGeom prst="rect">
                  <a:avLst/>
                </a:prstGeom>
              </p:spPr>
            </p:pic>
            <p:sp>
              <p:nvSpPr>
                <p:cNvPr id="24" name="TextBox 23"/>
                <p:cNvSpPr txBox="1"/>
                <p:nvPr/>
              </p:nvSpPr>
              <p:spPr>
                <a:xfrm>
                  <a:off x="2186267" y="1411070"/>
                  <a:ext cx="447253" cy="758169"/>
                </a:xfrm>
                <a:prstGeom prst="rect">
                  <a:avLst/>
                </a:prstGeom>
                <a:noFill/>
              </p:spPr>
              <p:txBody>
                <a:bodyPr wrap="none" rtlCol="0">
                  <a:spAutoFit/>
                </a:bodyPr>
                <a:lstStyle/>
                <a:p>
                  <a:r>
                    <a:rPr lang="en-US" sz="3200" b="1" dirty="0" smtClean="0">
                      <a:latin typeface="Times New Roman" panose="02020603050405020304" pitchFamily="18" charset="0"/>
                      <a:cs typeface="Times New Roman" panose="02020603050405020304" pitchFamily="18" charset="0"/>
                    </a:rPr>
                    <a:t>I</a:t>
                  </a:r>
                  <a:endParaRPr lang="en-US" sz="3200" b="1" dirty="0">
                    <a:latin typeface="Times New Roman" panose="02020603050405020304" pitchFamily="18" charset="0"/>
                    <a:cs typeface="Times New Roman" panose="02020603050405020304" pitchFamily="18" charset="0"/>
                  </a:endParaRPr>
                </a:p>
              </p:txBody>
            </p:sp>
            <p:sp>
              <p:nvSpPr>
                <p:cNvPr id="25" name="TextBox 24"/>
                <p:cNvSpPr txBox="1"/>
                <p:nvPr/>
              </p:nvSpPr>
              <p:spPr>
                <a:xfrm>
                  <a:off x="2096497" y="2060138"/>
                  <a:ext cx="655085" cy="758169"/>
                </a:xfrm>
                <a:prstGeom prst="rect">
                  <a:avLst/>
                </a:prstGeom>
                <a:noFill/>
              </p:spPr>
              <p:txBody>
                <a:bodyPr wrap="none" rtlCol="0">
                  <a:spAutoFit/>
                </a:bodyPr>
                <a:lstStyle/>
                <a:p>
                  <a:r>
                    <a:rPr lang="en-US" sz="3200" b="1" dirty="0" smtClean="0">
                      <a:latin typeface="Times New Roman" panose="02020603050405020304" pitchFamily="18" charset="0"/>
                      <a:cs typeface="Times New Roman" panose="02020603050405020304" pitchFamily="18" charset="0"/>
                    </a:rPr>
                    <a:t>II</a:t>
                  </a:r>
                  <a:endParaRPr lang="en-US" sz="3200" b="1" dirty="0">
                    <a:latin typeface="Times New Roman" panose="02020603050405020304" pitchFamily="18" charset="0"/>
                    <a:cs typeface="Times New Roman" panose="02020603050405020304" pitchFamily="18" charset="0"/>
                  </a:endParaRPr>
                </a:p>
              </p:txBody>
            </p:sp>
            <p:sp>
              <p:nvSpPr>
                <p:cNvPr id="26" name="TextBox 25"/>
                <p:cNvSpPr txBox="1"/>
                <p:nvPr/>
              </p:nvSpPr>
              <p:spPr>
                <a:xfrm>
                  <a:off x="2019925" y="2706469"/>
                  <a:ext cx="862917" cy="758169"/>
                </a:xfrm>
                <a:prstGeom prst="rect">
                  <a:avLst/>
                </a:prstGeom>
                <a:noFill/>
              </p:spPr>
              <p:txBody>
                <a:bodyPr wrap="none" rtlCol="0">
                  <a:spAutoFit/>
                </a:bodyPr>
                <a:lstStyle/>
                <a:p>
                  <a:r>
                    <a:rPr lang="en-US" sz="3200" b="1" dirty="0" smtClean="0">
                      <a:latin typeface="Times New Roman" panose="02020603050405020304" pitchFamily="18" charset="0"/>
                      <a:cs typeface="Times New Roman" panose="02020603050405020304" pitchFamily="18" charset="0"/>
                    </a:rPr>
                    <a:t>III</a:t>
                  </a:r>
                  <a:endParaRPr lang="en-US" sz="3200" b="1" dirty="0">
                    <a:latin typeface="Times New Roman" panose="02020603050405020304" pitchFamily="18" charset="0"/>
                    <a:cs typeface="Times New Roman" panose="02020603050405020304" pitchFamily="18" charset="0"/>
                  </a:endParaRPr>
                </a:p>
              </p:txBody>
            </p:sp>
            <p:sp>
              <p:nvSpPr>
                <p:cNvPr id="27" name="TextBox 26"/>
                <p:cNvSpPr txBox="1"/>
                <p:nvPr/>
              </p:nvSpPr>
              <p:spPr>
                <a:xfrm>
                  <a:off x="2057400" y="3355538"/>
                  <a:ext cx="831742" cy="758169"/>
                </a:xfrm>
                <a:prstGeom prst="rect">
                  <a:avLst/>
                </a:prstGeom>
                <a:noFill/>
              </p:spPr>
              <p:txBody>
                <a:bodyPr wrap="none" rtlCol="0">
                  <a:spAutoFit/>
                </a:bodyPr>
                <a:lstStyle/>
                <a:p>
                  <a:r>
                    <a:rPr lang="en-US" sz="3200" b="1" dirty="0" smtClean="0">
                      <a:latin typeface="Times New Roman" panose="02020603050405020304" pitchFamily="18" charset="0"/>
                      <a:cs typeface="Times New Roman" panose="02020603050405020304" pitchFamily="18" charset="0"/>
                    </a:rPr>
                    <a:t>IV</a:t>
                  </a:r>
                  <a:endParaRPr lang="en-US" sz="3200" b="1" dirty="0">
                    <a:latin typeface="Times New Roman" panose="02020603050405020304" pitchFamily="18" charset="0"/>
                    <a:cs typeface="Times New Roman" panose="02020603050405020304" pitchFamily="18" charset="0"/>
                  </a:endParaRPr>
                </a:p>
              </p:txBody>
            </p:sp>
            <p:sp>
              <p:nvSpPr>
                <p:cNvPr id="28" name="TextBox 27"/>
                <p:cNvSpPr txBox="1"/>
                <p:nvPr/>
              </p:nvSpPr>
              <p:spPr>
                <a:xfrm>
                  <a:off x="2148909" y="4001869"/>
                  <a:ext cx="623911" cy="758169"/>
                </a:xfrm>
                <a:prstGeom prst="rect">
                  <a:avLst/>
                </a:prstGeom>
                <a:noFill/>
              </p:spPr>
              <p:txBody>
                <a:bodyPr wrap="none" rtlCol="0">
                  <a:spAutoFit/>
                </a:bodyPr>
                <a:lstStyle/>
                <a:p>
                  <a:r>
                    <a:rPr lang="en-US" sz="3200" b="1" dirty="0" smtClean="0">
                      <a:latin typeface="Times New Roman" panose="02020603050405020304" pitchFamily="18" charset="0"/>
                      <a:cs typeface="Times New Roman" panose="02020603050405020304" pitchFamily="18" charset="0"/>
                    </a:rPr>
                    <a:t>V</a:t>
                  </a:r>
                  <a:endParaRPr lang="en-US" sz="3200" b="1" dirty="0">
                    <a:latin typeface="Times New Roman" panose="02020603050405020304" pitchFamily="18" charset="0"/>
                    <a:cs typeface="Times New Roman" panose="02020603050405020304" pitchFamily="18" charset="0"/>
                  </a:endParaRPr>
                </a:p>
              </p:txBody>
            </p:sp>
            <p:cxnSp>
              <p:nvCxnSpPr>
                <p:cNvPr id="29" name="Straight Connector 28"/>
                <p:cNvCxnSpPr/>
                <p:nvPr/>
              </p:nvCxnSpPr>
              <p:spPr>
                <a:xfrm>
                  <a:off x="1834968" y="2057400"/>
                  <a:ext cx="1066800" cy="0"/>
                </a:xfrm>
                <a:prstGeom prst="line">
                  <a:avLst/>
                </a:prstGeom>
                <a:ln w="76200" cmpd="tri">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1839263" y="2706469"/>
                  <a:ext cx="1066800" cy="0"/>
                </a:xfrm>
                <a:prstGeom prst="line">
                  <a:avLst/>
                </a:prstGeom>
                <a:ln w="76200" cmpd="tri">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1862608" y="3352800"/>
                  <a:ext cx="1066800" cy="0"/>
                </a:xfrm>
                <a:prstGeom prst="line">
                  <a:avLst/>
                </a:prstGeom>
                <a:ln w="76200" cmpd="tri">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1872813" y="4001869"/>
                  <a:ext cx="1066800" cy="0"/>
                </a:xfrm>
                <a:prstGeom prst="line">
                  <a:avLst/>
                </a:prstGeom>
                <a:ln w="76200" cmpd="tri">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12" name="Group 11"/>
              <p:cNvGrpSpPr/>
              <p:nvPr/>
            </p:nvGrpSpPr>
            <p:grpSpPr>
              <a:xfrm>
                <a:off x="4800600" y="685800"/>
                <a:ext cx="2907937" cy="4711111"/>
                <a:chOff x="4800600" y="685800"/>
                <a:chExt cx="2907937" cy="4711111"/>
              </a:xfrm>
            </p:grpSpPr>
            <p:pic>
              <p:nvPicPr>
                <p:cNvPr id="13" name="Picture 12"/>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800600" y="685800"/>
                  <a:ext cx="2907937" cy="4711111"/>
                </a:xfrm>
                <a:prstGeom prst="rect">
                  <a:avLst/>
                </a:prstGeom>
              </p:spPr>
            </p:pic>
            <p:sp>
              <p:nvSpPr>
                <p:cNvPr id="14" name="TextBox 13"/>
                <p:cNvSpPr txBox="1"/>
                <p:nvPr/>
              </p:nvSpPr>
              <p:spPr>
                <a:xfrm>
                  <a:off x="5867400" y="1411068"/>
                  <a:ext cx="831742" cy="758169"/>
                </a:xfrm>
                <a:prstGeom prst="rect">
                  <a:avLst/>
                </a:prstGeom>
                <a:noFill/>
              </p:spPr>
              <p:txBody>
                <a:bodyPr wrap="none" rtlCol="0">
                  <a:spAutoFit/>
                </a:bodyPr>
                <a:lstStyle/>
                <a:p>
                  <a:r>
                    <a:rPr lang="en-US" sz="3200" b="1" dirty="0" smtClean="0">
                      <a:latin typeface="Times New Roman" panose="02020603050405020304" pitchFamily="18" charset="0"/>
                      <a:cs typeface="Times New Roman" panose="02020603050405020304" pitchFamily="18" charset="0"/>
                    </a:rPr>
                    <a:t>VI</a:t>
                  </a:r>
                  <a:endParaRPr lang="en-US" sz="3200" b="1" dirty="0">
                    <a:latin typeface="Times New Roman" panose="02020603050405020304" pitchFamily="18" charset="0"/>
                    <a:cs typeface="Times New Roman" panose="02020603050405020304" pitchFamily="18" charset="0"/>
                  </a:endParaRPr>
                </a:p>
              </p:txBody>
            </p:sp>
            <p:sp>
              <p:nvSpPr>
                <p:cNvPr id="15" name="TextBox 14"/>
                <p:cNvSpPr txBox="1"/>
                <p:nvPr/>
              </p:nvSpPr>
              <p:spPr>
                <a:xfrm>
                  <a:off x="5791200" y="2060137"/>
                  <a:ext cx="1039574" cy="758169"/>
                </a:xfrm>
                <a:prstGeom prst="rect">
                  <a:avLst/>
                </a:prstGeom>
                <a:noFill/>
              </p:spPr>
              <p:txBody>
                <a:bodyPr wrap="none" rtlCol="0">
                  <a:spAutoFit/>
                </a:bodyPr>
                <a:lstStyle/>
                <a:p>
                  <a:r>
                    <a:rPr lang="en-US" sz="3200" b="1" dirty="0" smtClean="0">
                      <a:latin typeface="Times New Roman" panose="02020603050405020304" pitchFamily="18" charset="0"/>
                      <a:cs typeface="Times New Roman" panose="02020603050405020304" pitchFamily="18" charset="0"/>
                    </a:rPr>
                    <a:t>VII</a:t>
                  </a:r>
                  <a:endParaRPr lang="en-US" sz="3200" b="1" dirty="0">
                    <a:latin typeface="Times New Roman" panose="02020603050405020304" pitchFamily="18" charset="0"/>
                    <a:cs typeface="Times New Roman" panose="02020603050405020304" pitchFamily="18" charset="0"/>
                  </a:endParaRPr>
                </a:p>
              </p:txBody>
            </p:sp>
            <p:sp>
              <p:nvSpPr>
                <p:cNvPr id="16" name="TextBox 15"/>
                <p:cNvSpPr txBox="1"/>
                <p:nvPr/>
              </p:nvSpPr>
              <p:spPr>
                <a:xfrm>
                  <a:off x="5715000" y="2706468"/>
                  <a:ext cx="1247405" cy="758169"/>
                </a:xfrm>
                <a:prstGeom prst="rect">
                  <a:avLst/>
                </a:prstGeom>
                <a:noFill/>
              </p:spPr>
              <p:txBody>
                <a:bodyPr wrap="none" rtlCol="0">
                  <a:spAutoFit/>
                </a:bodyPr>
                <a:lstStyle/>
                <a:p>
                  <a:r>
                    <a:rPr lang="en-US" sz="3200" b="1" dirty="0" smtClean="0">
                      <a:latin typeface="Times New Roman" panose="02020603050405020304" pitchFamily="18" charset="0"/>
                      <a:cs typeface="Times New Roman" panose="02020603050405020304" pitchFamily="18" charset="0"/>
                    </a:rPr>
                    <a:t>VIII</a:t>
                  </a:r>
                  <a:endParaRPr lang="en-US" sz="3200" b="1" dirty="0">
                    <a:latin typeface="Times New Roman" panose="02020603050405020304" pitchFamily="18" charset="0"/>
                    <a:cs typeface="Times New Roman" panose="02020603050405020304" pitchFamily="18" charset="0"/>
                  </a:endParaRPr>
                </a:p>
              </p:txBody>
            </p:sp>
            <p:sp>
              <p:nvSpPr>
                <p:cNvPr id="17" name="TextBox 16"/>
                <p:cNvSpPr txBox="1"/>
                <p:nvPr/>
              </p:nvSpPr>
              <p:spPr>
                <a:xfrm>
                  <a:off x="5917581" y="3355536"/>
                  <a:ext cx="831742" cy="758169"/>
                </a:xfrm>
                <a:prstGeom prst="rect">
                  <a:avLst/>
                </a:prstGeom>
                <a:noFill/>
              </p:spPr>
              <p:txBody>
                <a:bodyPr wrap="none" rtlCol="0">
                  <a:spAutoFit/>
                </a:bodyPr>
                <a:lstStyle/>
                <a:p>
                  <a:r>
                    <a:rPr lang="en-US" sz="3200" b="1" dirty="0" smtClean="0">
                      <a:latin typeface="Times New Roman" panose="02020603050405020304" pitchFamily="18" charset="0"/>
                      <a:cs typeface="Times New Roman" panose="02020603050405020304" pitchFamily="18" charset="0"/>
                    </a:rPr>
                    <a:t>IX</a:t>
                  </a:r>
                  <a:endParaRPr lang="en-US" sz="3200" b="1" dirty="0">
                    <a:latin typeface="Times New Roman" panose="02020603050405020304" pitchFamily="18" charset="0"/>
                    <a:cs typeface="Times New Roman" panose="02020603050405020304" pitchFamily="18" charset="0"/>
                  </a:endParaRPr>
                </a:p>
              </p:txBody>
            </p:sp>
            <p:sp>
              <p:nvSpPr>
                <p:cNvPr id="18" name="TextBox 17"/>
                <p:cNvSpPr txBox="1"/>
                <p:nvPr/>
              </p:nvSpPr>
              <p:spPr>
                <a:xfrm>
                  <a:off x="6019800" y="4001868"/>
                  <a:ext cx="623911" cy="758169"/>
                </a:xfrm>
                <a:prstGeom prst="rect">
                  <a:avLst/>
                </a:prstGeom>
                <a:noFill/>
              </p:spPr>
              <p:txBody>
                <a:bodyPr wrap="none" rtlCol="0">
                  <a:spAutoFit/>
                </a:bodyPr>
                <a:lstStyle/>
                <a:p>
                  <a:r>
                    <a:rPr lang="en-US" sz="3200" b="1" dirty="0" smtClean="0">
                      <a:latin typeface="Times New Roman" panose="02020603050405020304" pitchFamily="18" charset="0"/>
                      <a:cs typeface="Times New Roman" panose="02020603050405020304" pitchFamily="18" charset="0"/>
                    </a:rPr>
                    <a:t>X</a:t>
                  </a:r>
                  <a:endParaRPr lang="en-US" sz="3200" b="1" dirty="0">
                    <a:latin typeface="Times New Roman" panose="02020603050405020304" pitchFamily="18" charset="0"/>
                    <a:cs typeface="Times New Roman" panose="02020603050405020304" pitchFamily="18" charset="0"/>
                  </a:endParaRPr>
                </a:p>
              </p:txBody>
            </p:sp>
            <p:cxnSp>
              <p:nvCxnSpPr>
                <p:cNvPr id="19" name="Straight Connector 18"/>
                <p:cNvCxnSpPr/>
                <p:nvPr/>
              </p:nvCxnSpPr>
              <p:spPr>
                <a:xfrm>
                  <a:off x="5695149" y="2057399"/>
                  <a:ext cx="1066800" cy="0"/>
                </a:xfrm>
                <a:prstGeom prst="line">
                  <a:avLst/>
                </a:prstGeom>
                <a:ln w="76200" cmpd="tri">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5699444" y="2706468"/>
                  <a:ext cx="1066800" cy="0"/>
                </a:xfrm>
                <a:prstGeom prst="line">
                  <a:avLst/>
                </a:prstGeom>
                <a:ln w="76200" cmpd="tri">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5722789" y="3352799"/>
                  <a:ext cx="1066800" cy="0"/>
                </a:xfrm>
                <a:prstGeom prst="line">
                  <a:avLst/>
                </a:prstGeom>
                <a:ln w="76200" cmpd="tri">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5732994" y="4001868"/>
                  <a:ext cx="1066800" cy="0"/>
                </a:xfrm>
                <a:prstGeom prst="line">
                  <a:avLst/>
                </a:prstGeom>
                <a:ln w="76200" cmpd="tri">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grpSp>
      <p:sp>
        <p:nvSpPr>
          <p:cNvPr id="3" name="Footer Placeholder 2"/>
          <p:cNvSpPr>
            <a:spLocks noGrp="1"/>
          </p:cNvSpPr>
          <p:nvPr>
            <p:ph type="ftr" sz="quarter" idx="11"/>
          </p:nvPr>
        </p:nvSpPr>
        <p:spPr/>
        <p:txBody>
          <a:bodyPr/>
          <a:lstStyle/>
          <a:p>
            <a:r>
              <a:rPr lang="en-US" smtClean="0"/>
              <a:t>ASME 2014 V&amp;V Symposium</a:t>
            </a:r>
            <a:endParaRPr lang="en-US"/>
          </a:p>
        </p:txBody>
      </p:sp>
      <p:sp>
        <p:nvSpPr>
          <p:cNvPr id="4" name="Slide Number Placeholder 3"/>
          <p:cNvSpPr>
            <a:spLocks noGrp="1"/>
          </p:cNvSpPr>
          <p:nvPr>
            <p:ph type="sldNum" sz="quarter" idx="12"/>
          </p:nvPr>
        </p:nvSpPr>
        <p:spPr/>
        <p:txBody>
          <a:bodyPr/>
          <a:lstStyle/>
          <a:p>
            <a:fld id="{88FCE147-5BD1-4085-8955-F9248228F1AD}" type="slidenum">
              <a:rPr lang="en-US" smtClean="0"/>
              <a:pPr/>
              <a:t>34</a:t>
            </a:fld>
            <a:endParaRPr lang="en-US"/>
          </a:p>
        </p:txBody>
      </p:sp>
    </p:spTree>
    <p:extLst>
      <p:ext uri="{BB962C8B-B14F-4D97-AF65-F5344CB8AC3E}">
        <p14:creationId xmlns="" xmlns:p14="http://schemas.microsoft.com/office/powerpoint/2010/main" val="14412126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9067800" cy="533400"/>
          </a:xfrm>
        </p:spPr>
        <p:txBody>
          <a:bodyPr>
            <a:noAutofit/>
          </a:bodyPr>
          <a:lstStyle/>
          <a:p>
            <a:r>
              <a:rPr lang="en-US" sz="3200" b="1" dirty="0" smtClean="0"/>
              <a:t>Goal</a:t>
            </a:r>
            <a:r>
              <a:rPr lang="en-US" sz="3200" b="1" dirty="0"/>
              <a:t>:</a:t>
            </a:r>
            <a:r>
              <a:rPr lang="en-US" sz="3200" dirty="0"/>
              <a:t> A Common Language Across Disciplines</a:t>
            </a:r>
          </a:p>
        </p:txBody>
      </p:sp>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210355" y="4204398"/>
            <a:ext cx="2781019" cy="1981200"/>
          </a:xfrm>
          <a:prstGeom prst="rect">
            <a:avLst/>
          </a:prstGeom>
        </p:spPr>
      </p:pic>
      <p:sp>
        <p:nvSpPr>
          <p:cNvPr id="4" name="Rectangle 3"/>
          <p:cNvSpPr/>
          <p:nvPr/>
        </p:nvSpPr>
        <p:spPr>
          <a:xfrm>
            <a:off x="228600" y="1066800"/>
            <a:ext cx="8604983" cy="2246769"/>
          </a:xfrm>
          <a:prstGeom prst="rect">
            <a:avLst/>
          </a:prstGeom>
        </p:spPr>
        <p:txBody>
          <a:bodyPr wrap="square">
            <a:spAutoFit/>
          </a:bodyPr>
          <a:lstStyle/>
          <a:p>
            <a:r>
              <a:rPr lang="en-US" sz="2000" b="1" dirty="0" smtClean="0">
                <a:latin typeface="Century Gothic" panose="020B0502020202020204" pitchFamily="34" charset="0"/>
                <a:cs typeface="Times New Roman" panose="02020603050405020304" pitchFamily="18" charset="0"/>
              </a:rPr>
              <a:t>Goal Oriented Activity: </a:t>
            </a:r>
            <a:r>
              <a:rPr lang="en-US" sz="2000" dirty="0" smtClean="0">
                <a:latin typeface="Century Gothic" panose="020B0502020202020204" pitchFamily="34" charset="0"/>
                <a:cs typeface="Times New Roman" panose="02020603050405020304" pitchFamily="18" charset="0"/>
              </a:rPr>
              <a:t>A </a:t>
            </a:r>
            <a:r>
              <a:rPr lang="en-US" sz="2000" dirty="0">
                <a:latin typeface="Century Gothic" panose="020B0502020202020204" pitchFamily="34" charset="0"/>
                <a:cs typeface="Times New Roman" panose="02020603050405020304" pitchFamily="18" charset="0"/>
              </a:rPr>
              <a:t>glossary of terms is </a:t>
            </a:r>
            <a:r>
              <a:rPr lang="en-US" sz="2000" dirty="0" smtClean="0">
                <a:latin typeface="Century Gothic" panose="020B0502020202020204" pitchFamily="34" charset="0"/>
                <a:cs typeface="Times New Roman" panose="02020603050405020304" pitchFamily="18" charset="0"/>
              </a:rPr>
              <a:t>being </a:t>
            </a:r>
            <a:r>
              <a:rPr lang="en-US" sz="2000" dirty="0">
                <a:latin typeface="Century Gothic" panose="020B0502020202020204" pitchFamily="34" charset="0"/>
                <a:cs typeface="Times New Roman" panose="02020603050405020304" pitchFamily="18" charset="0"/>
              </a:rPr>
              <a:t>generated on the Committee’s </a:t>
            </a:r>
            <a:r>
              <a:rPr lang="en-US" sz="2000" dirty="0" smtClean="0">
                <a:latin typeface="Century Gothic" panose="020B0502020202020204" pitchFamily="34" charset="0"/>
                <a:cs typeface="Times New Roman" panose="02020603050405020304" pitchFamily="18" charset="0"/>
              </a:rPr>
              <a:t>to help unify </a:t>
            </a:r>
            <a:r>
              <a:rPr lang="en-US" sz="2000" dirty="0">
                <a:latin typeface="Century Gothic" panose="020B0502020202020204" pitchFamily="34" charset="0"/>
                <a:cs typeface="Times New Roman" panose="02020603050405020304" pitchFamily="18" charset="0"/>
              </a:rPr>
              <a:t>the use of M&amp;S vocabulary </a:t>
            </a:r>
            <a:r>
              <a:rPr lang="en-US" sz="2000" dirty="0" smtClean="0">
                <a:latin typeface="Century Gothic" panose="020B0502020202020204" pitchFamily="34" charset="0"/>
                <a:cs typeface="Times New Roman" panose="02020603050405020304" pitchFamily="18" charset="0"/>
              </a:rPr>
              <a:t>across </a:t>
            </a:r>
            <a:r>
              <a:rPr lang="en-US" sz="2000" dirty="0">
                <a:latin typeface="Century Gothic" panose="020B0502020202020204" pitchFamily="34" charset="0"/>
                <a:cs typeface="Times New Roman" panose="02020603050405020304" pitchFamily="18" charset="0"/>
              </a:rPr>
              <a:t>a variety of disciplines and stakeholders in the </a:t>
            </a:r>
            <a:r>
              <a:rPr lang="en-US" sz="2000" dirty="0" smtClean="0">
                <a:latin typeface="Century Gothic" panose="020B0502020202020204" pitchFamily="34" charset="0"/>
                <a:cs typeface="Times New Roman" panose="02020603050405020304" pitchFamily="18" charset="0"/>
              </a:rPr>
              <a:t>field</a:t>
            </a:r>
          </a:p>
          <a:p>
            <a:endParaRPr lang="en-US" sz="2000" dirty="0">
              <a:latin typeface="Century Gothic" panose="020B0502020202020204" pitchFamily="34" charset="0"/>
              <a:cs typeface="Times New Roman" panose="02020603050405020304" pitchFamily="18" charset="0"/>
            </a:endParaRPr>
          </a:p>
          <a:p>
            <a:r>
              <a:rPr lang="en-US" sz="2000" dirty="0" smtClean="0">
                <a:latin typeface="Century Gothic" panose="020B0502020202020204" pitchFamily="34" charset="0"/>
                <a:cs typeface="Times New Roman" panose="02020603050405020304" pitchFamily="18" charset="0"/>
              </a:rPr>
              <a:t>We strongly encourages all stakeholders (e.g. SSH community) to help establish these terms and definitions by visiting: </a:t>
            </a:r>
            <a:r>
              <a:rPr lang="en-US" sz="2000" i="1" dirty="0">
                <a:latin typeface="Century Gothic" panose="020B0502020202020204" pitchFamily="34" charset="0"/>
                <a:hlinkClick r:id="rId3"/>
              </a:rPr>
              <a:t>http://</a:t>
            </a:r>
            <a:r>
              <a:rPr lang="en-US" sz="2000" i="1" dirty="0" smtClean="0">
                <a:latin typeface="Century Gothic" panose="020B0502020202020204" pitchFamily="34" charset="0"/>
                <a:hlinkClick r:id="rId3"/>
              </a:rPr>
              <a:t>wiki.simtk.org/cpms/Glossary_and_Definitions</a:t>
            </a:r>
            <a:r>
              <a:rPr lang="en-US" sz="2000" i="1" dirty="0" smtClean="0">
                <a:latin typeface="Century Gothic" panose="020B0502020202020204" pitchFamily="34" charset="0"/>
              </a:rPr>
              <a:t> </a:t>
            </a:r>
            <a:endParaRPr lang="en-US" sz="2000" i="1" dirty="0">
              <a:latin typeface="Century Gothic" panose="020B0502020202020204" pitchFamily="34" charset="0"/>
            </a:endParaRPr>
          </a:p>
        </p:txBody>
      </p:sp>
      <p:grpSp>
        <p:nvGrpSpPr>
          <p:cNvPr id="8" name="Group 7"/>
          <p:cNvGrpSpPr/>
          <p:nvPr/>
        </p:nvGrpSpPr>
        <p:grpSpPr>
          <a:xfrm>
            <a:off x="3086100" y="3440668"/>
            <a:ext cx="5785583" cy="3188732"/>
            <a:chOff x="3086100" y="3440668"/>
            <a:chExt cx="5785583" cy="3188732"/>
          </a:xfrm>
        </p:grpSpPr>
        <p:sp>
          <p:nvSpPr>
            <p:cNvPr id="7" name="TextBox 6"/>
            <p:cNvSpPr txBox="1"/>
            <p:nvPr/>
          </p:nvSpPr>
          <p:spPr>
            <a:xfrm>
              <a:off x="3086100" y="3440668"/>
              <a:ext cx="5785583" cy="369332"/>
            </a:xfrm>
            <a:prstGeom prst="rect">
              <a:avLst/>
            </a:prstGeom>
            <a:solidFill>
              <a:schemeClr val="accent2">
                <a:lumMod val="40000"/>
                <a:lumOff val="60000"/>
              </a:schemeClr>
            </a:solidFill>
          </p:spPr>
          <p:txBody>
            <a:bodyPr wrap="square" rtlCol="0">
              <a:spAutoFit/>
            </a:bodyPr>
            <a:lstStyle/>
            <a:p>
              <a:r>
                <a:rPr lang="en-US" b="1" i="1" dirty="0" smtClean="0">
                  <a:latin typeface="Century Gothic" panose="020B0502020202020204" pitchFamily="34" charset="0"/>
                </a:rPr>
                <a:t>Example</a:t>
              </a:r>
              <a:endParaRPr lang="en-US" b="1" i="1" dirty="0">
                <a:latin typeface="Century Gothic" panose="020B0502020202020204" pitchFamily="34" charset="0"/>
              </a:endParaRPr>
            </a:p>
          </p:txBody>
        </p:sp>
        <p:pic>
          <p:nvPicPr>
            <p:cNvPr id="2050"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3119272" y="3829284"/>
              <a:ext cx="5714311" cy="2800116"/>
            </a:xfrm>
            <a:prstGeom prst="rect">
              <a:avLst/>
            </a:prstGeom>
            <a:noFill/>
            <a:ln w="38100">
              <a:solidFill>
                <a:schemeClr val="bg1">
                  <a:lumMod val="50000"/>
                </a:schemeClr>
              </a:solidFill>
              <a:miter lim="800000"/>
              <a:headEnd/>
              <a:tailEnd/>
            </a:ln>
            <a:extLst>
              <a:ext uri="{909E8E84-426E-40DD-AFC4-6F175D3DCCD1}">
                <a14:hiddenFill xmlns="" xmlns:a14="http://schemas.microsoft.com/office/drawing/2010/main">
                  <a:solidFill>
                    <a:schemeClr val="accent1"/>
                  </a:solidFill>
                </a14:hiddenFill>
              </a:ext>
            </a:extLst>
          </p:spPr>
        </p:pic>
      </p:grpSp>
      <p:sp>
        <p:nvSpPr>
          <p:cNvPr id="3" name="Footer Placeholder 2"/>
          <p:cNvSpPr>
            <a:spLocks noGrp="1"/>
          </p:cNvSpPr>
          <p:nvPr>
            <p:ph type="ftr" sz="quarter" idx="11"/>
          </p:nvPr>
        </p:nvSpPr>
        <p:spPr/>
        <p:txBody>
          <a:bodyPr/>
          <a:lstStyle/>
          <a:p>
            <a:r>
              <a:rPr lang="en-US" smtClean="0"/>
              <a:t>ASME 2014 V&amp;V Symposium</a:t>
            </a:r>
            <a:endParaRPr lang="en-US"/>
          </a:p>
        </p:txBody>
      </p:sp>
      <p:sp>
        <p:nvSpPr>
          <p:cNvPr id="6" name="Slide Number Placeholder 5"/>
          <p:cNvSpPr>
            <a:spLocks noGrp="1"/>
          </p:cNvSpPr>
          <p:nvPr>
            <p:ph type="sldNum" sz="quarter" idx="12"/>
          </p:nvPr>
        </p:nvSpPr>
        <p:spPr/>
        <p:txBody>
          <a:bodyPr/>
          <a:lstStyle/>
          <a:p>
            <a:fld id="{88FCE147-5BD1-4085-8955-F9248228F1AD}" type="slidenum">
              <a:rPr lang="en-US" smtClean="0"/>
              <a:pPr/>
              <a:t>35</a:t>
            </a:fld>
            <a:endParaRPr lang="en-US"/>
          </a:p>
        </p:txBody>
      </p:sp>
    </p:spTree>
    <p:extLst>
      <p:ext uri="{BB962C8B-B14F-4D97-AF65-F5344CB8AC3E}">
        <p14:creationId xmlns="" xmlns:p14="http://schemas.microsoft.com/office/powerpoint/2010/main" val="264548801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91600" cy="533400"/>
          </a:xfrm>
        </p:spPr>
        <p:txBody>
          <a:bodyPr>
            <a:noAutofit/>
          </a:bodyPr>
          <a:lstStyle/>
          <a:p>
            <a:r>
              <a:rPr lang="en-US" sz="3200" b="1" dirty="0" smtClean="0"/>
              <a:t>Goal</a:t>
            </a:r>
            <a:r>
              <a:rPr lang="en-US" sz="3200" b="1" dirty="0"/>
              <a:t>: </a:t>
            </a:r>
            <a:r>
              <a:rPr lang="en-US" sz="3200" dirty="0" smtClean="0"/>
              <a:t>Adoption of Guidelines by Stakeholders</a:t>
            </a:r>
            <a:endParaRPr lang="en-US" sz="3200" dirty="0"/>
          </a:p>
        </p:txBody>
      </p:sp>
      <p:sp>
        <p:nvSpPr>
          <p:cNvPr id="4" name="Rectangle 3"/>
          <p:cNvSpPr/>
          <p:nvPr/>
        </p:nvSpPr>
        <p:spPr>
          <a:xfrm>
            <a:off x="228600" y="1066800"/>
            <a:ext cx="8604983" cy="1323439"/>
          </a:xfrm>
          <a:prstGeom prst="rect">
            <a:avLst/>
          </a:prstGeom>
        </p:spPr>
        <p:txBody>
          <a:bodyPr wrap="square">
            <a:spAutoFit/>
          </a:bodyPr>
          <a:lstStyle/>
          <a:p>
            <a:r>
              <a:rPr lang="en-US" sz="2000" b="1" dirty="0" smtClean="0">
                <a:latin typeface="Century Gothic" panose="020B0502020202020204" pitchFamily="34" charset="0"/>
                <a:cs typeface="Times New Roman" panose="02020603050405020304" pitchFamily="18" charset="0"/>
              </a:rPr>
              <a:t>Goal Oriented Activity:</a:t>
            </a:r>
            <a:r>
              <a:rPr lang="en-US" sz="2000" dirty="0">
                <a:latin typeface="Century Gothic" panose="020B0502020202020204" pitchFamily="34" charset="0"/>
                <a:cs typeface="Times New Roman" panose="02020603050405020304" pitchFamily="18" charset="0"/>
              </a:rPr>
              <a:t> </a:t>
            </a:r>
            <a:r>
              <a:rPr lang="en-US" sz="2000" dirty="0" smtClean="0">
                <a:latin typeface="Century Gothic" panose="020B0502020202020204" pitchFamily="34" charset="0"/>
                <a:cs typeface="Times New Roman" panose="02020603050405020304" pitchFamily="18" charset="0"/>
              </a:rPr>
              <a:t>Active engagement of the </a:t>
            </a:r>
            <a:r>
              <a:rPr lang="en-US" sz="2000" dirty="0">
                <a:latin typeface="Century Gothic" panose="020B0502020202020204" pitchFamily="34" charset="0"/>
                <a:cs typeface="Times New Roman" panose="02020603050405020304" pitchFamily="18" charset="0"/>
              </a:rPr>
              <a:t>global stakeholder </a:t>
            </a:r>
            <a:r>
              <a:rPr lang="en-US" sz="2000" dirty="0" smtClean="0">
                <a:latin typeface="Century Gothic" panose="020B0502020202020204" pitchFamily="34" charset="0"/>
                <a:cs typeface="Times New Roman" panose="02020603050405020304" pitchFamily="18" charset="0"/>
              </a:rPr>
              <a:t>community to </a:t>
            </a:r>
            <a:r>
              <a:rPr lang="en-US" sz="2000" dirty="0">
                <a:latin typeface="Century Gothic" panose="020B0502020202020204" pitchFamily="34" charset="0"/>
                <a:cs typeface="Times New Roman" panose="02020603050405020304" pitchFamily="18" charset="0"/>
              </a:rPr>
              <a:t>ensure that the guidelines established capture the primary interests of the computational medicine </a:t>
            </a:r>
            <a:r>
              <a:rPr lang="en-US" sz="2000" dirty="0" smtClean="0">
                <a:latin typeface="Century Gothic" panose="020B0502020202020204" pitchFamily="34" charset="0"/>
                <a:cs typeface="Times New Roman" panose="02020603050405020304" pitchFamily="18" charset="0"/>
              </a:rPr>
              <a:t>community, and are widely adopted</a:t>
            </a:r>
            <a:endParaRPr lang="en-US" sz="2000" i="1" dirty="0">
              <a:latin typeface="Century Gothic" panose="020B0502020202020204" pitchFamily="34" charset="0"/>
            </a:endParaRPr>
          </a:p>
        </p:txBody>
      </p:sp>
      <p:grpSp>
        <p:nvGrpSpPr>
          <p:cNvPr id="6" name="Group 5"/>
          <p:cNvGrpSpPr/>
          <p:nvPr/>
        </p:nvGrpSpPr>
        <p:grpSpPr>
          <a:xfrm>
            <a:off x="3429000" y="2831068"/>
            <a:ext cx="5497780" cy="3722132"/>
            <a:chOff x="3183403" y="2831068"/>
            <a:chExt cx="5650180" cy="3807018"/>
          </a:xfrm>
        </p:grpSpPr>
        <p:sp>
          <p:nvSpPr>
            <p:cNvPr id="5" name="Rectangle 4"/>
            <p:cNvSpPr/>
            <p:nvPr/>
          </p:nvSpPr>
          <p:spPr>
            <a:xfrm>
              <a:off x="3183403" y="2831068"/>
              <a:ext cx="5650180" cy="369332"/>
            </a:xfrm>
            <a:prstGeom prst="rect">
              <a:avLst/>
            </a:prstGeom>
            <a:solidFill>
              <a:schemeClr val="accent2">
                <a:lumMod val="60000"/>
                <a:lumOff val="40000"/>
              </a:schemeClr>
            </a:solidFill>
            <a:ln w="28575">
              <a:solidFill>
                <a:schemeClr val="accent2">
                  <a:lumMod val="60000"/>
                  <a:lumOff val="40000"/>
                </a:schemeClr>
              </a:solidFill>
            </a:ln>
          </p:spPr>
          <p:txBody>
            <a:bodyPr wrap="square">
              <a:spAutoFit/>
            </a:bodyPr>
            <a:lstStyle/>
            <a:p>
              <a:r>
                <a:rPr lang="en-US" b="1" i="1" dirty="0" smtClean="0">
                  <a:latin typeface="Century Gothic" panose="020B0502020202020204" pitchFamily="34" charset="0"/>
                </a:rPr>
                <a:t>URL: </a:t>
              </a:r>
              <a:r>
                <a:rPr lang="en-US" b="1" i="1" dirty="0" smtClean="0">
                  <a:latin typeface="Century Gothic" panose="020B0502020202020204" pitchFamily="34" charset="0"/>
                  <a:hlinkClick r:id="rId2"/>
                </a:rPr>
                <a:t>https</a:t>
              </a:r>
              <a:r>
                <a:rPr lang="en-US" b="1" i="1" dirty="0">
                  <a:latin typeface="Century Gothic" panose="020B0502020202020204" pitchFamily="34" charset="0"/>
                  <a:hlinkClick r:id="rId2"/>
                </a:rPr>
                <a:t>://</a:t>
              </a:r>
              <a:r>
                <a:rPr lang="en-US" b="1" i="1" dirty="0" smtClean="0">
                  <a:latin typeface="Century Gothic" panose="020B0502020202020204" pitchFamily="34" charset="0"/>
                  <a:hlinkClick r:id="rId2"/>
                </a:rPr>
                <a:t>simtk.org/home/cpms</a:t>
              </a:r>
              <a:r>
                <a:rPr lang="en-US" b="1" i="1" dirty="0" smtClean="0">
                  <a:latin typeface="Century Gothic" panose="020B0502020202020204" pitchFamily="34" charset="0"/>
                </a:rPr>
                <a:t>  </a:t>
              </a:r>
              <a:endParaRPr lang="en-US" b="1" i="1" dirty="0">
                <a:latin typeface="Century Gothic" panose="020B0502020202020204" pitchFamily="34" charset="0"/>
              </a:endParaRPr>
            </a:p>
          </p:txBody>
        </p:sp>
        <p:pic>
          <p:nvPicPr>
            <p:cNvPr id="3074" name="Picture 2"/>
            <p:cNvPicPr>
              <a:picLocks noChangeAspect="1" noChangeArrowheads="1"/>
            </p:cNvPicPr>
            <p:nvPr/>
          </p:nvPicPr>
          <p:blipFill rotWithShape="1">
            <a:blip r:embed="rId3" cstate="print">
              <a:extLst>
                <a:ext uri="{28A0092B-C50C-407E-A947-70E740481C1C}">
                  <a14:useLocalDpi xmlns="" xmlns:a14="http://schemas.microsoft.com/office/drawing/2010/main" val="0"/>
                </a:ext>
              </a:extLst>
            </a:blip>
            <a:srcRect b="16667"/>
            <a:stretch/>
          </p:blipFill>
          <p:spPr bwMode="auto">
            <a:xfrm>
              <a:off x="3196103" y="3225800"/>
              <a:ext cx="5637480" cy="3412286"/>
            </a:xfrm>
            <a:prstGeom prst="rect">
              <a:avLst/>
            </a:prstGeom>
            <a:noFill/>
            <a:ln w="28575">
              <a:solidFill>
                <a:schemeClr val="bg1">
                  <a:lumMod val="50000"/>
                </a:schemeClr>
              </a:solidFill>
              <a:miter lim="800000"/>
              <a:headEnd/>
              <a:tailEnd/>
            </a:ln>
            <a:extLst>
              <a:ext uri="{909E8E84-426E-40DD-AFC4-6F175D3DCCD1}">
                <a14:hiddenFill xmlns="" xmlns:a14="http://schemas.microsoft.com/office/drawing/2010/main">
                  <a:solidFill>
                    <a:schemeClr val="accent1"/>
                  </a:solidFill>
                </a14:hiddenFill>
              </a:ext>
            </a:extLst>
          </p:spPr>
        </p:pic>
      </p:grpSp>
      <p:sp>
        <p:nvSpPr>
          <p:cNvPr id="8" name="Rectangle 7"/>
          <p:cNvSpPr/>
          <p:nvPr/>
        </p:nvSpPr>
        <p:spPr>
          <a:xfrm>
            <a:off x="228600" y="2846725"/>
            <a:ext cx="3200400" cy="3477875"/>
          </a:xfrm>
          <a:prstGeom prst="rect">
            <a:avLst/>
          </a:prstGeom>
        </p:spPr>
        <p:txBody>
          <a:bodyPr wrap="square">
            <a:spAutoFit/>
          </a:bodyPr>
          <a:lstStyle/>
          <a:p>
            <a:r>
              <a:rPr lang="en-US" sz="2000" dirty="0" smtClean="0">
                <a:latin typeface="Century Gothic" panose="020B0502020202020204" pitchFamily="34" charset="0"/>
                <a:cs typeface="Times New Roman" panose="02020603050405020304" pitchFamily="18" charset="0"/>
              </a:rPr>
              <a:t>Open discussions and contribution to activities:</a:t>
            </a:r>
          </a:p>
          <a:p>
            <a:pPr marL="342900" indent="-342900">
              <a:spcAft>
                <a:spcPts val="600"/>
              </a:spcAft>
              <a:buFont typeface="Arial" panose="020B0604020202020204" pitchFamily="34" charset="0"/>
              <a:buChar char="•"/>
            </a:pPr>
            <a:r>
              <a:rPr lang="en-US" sz="2000" dirty="0" smtClean="0">
                <a:latin typeface="Century Gothic" panose="020B0502020202020204" pitchFamily="34" charset="0"/>
                <a:cs typeface="Times New Roman" panose="02020603050405020304" pitchFamily="18" charset="0"/>
              </a:rPr>
              <a:t>Wiki pages</a:t>
            </a:r>
          </a:p>
          <a:p>
            <a:pPr marL="342900" indent="-342900">
              <a:spcAft>
                <a:spcPts val="600"/>
              </a:spcAft>
              <a:buFont typeface="Arial" panose="020B0604020202020204" pitchFamily="34" charset="0"/>
              <a:buChar char="•"/>
            </a:pPr>
            <a:r>
              <a:rPr lang="en-US" sz="2000" dirty="0" smtClean="0">
                <a:latin typeface="Century Gothic" panose="020B0502020202020204" pitchFamily="34" charset="0"/>
                <a:cs typeface="Times New Roman" panose="02020603050405020304" pitchFamily="18" charset="0"/>
              </a:rPr>
              <a:t>Discussion forum</a:t>
            </a:r>
          </a:p>
          <a:p>
            <a:pPr marL="342900" indent="-342900">
              <a:spcAft>
                <a:spcPts val="600"/>
              </a:spcAft>
              <a:buFont typeface="Arial" panose="020B0604020202020204" pitchFamily="34" charset="0"/>
              <a:buChar char="•"/>
            </a:pPr>
            <a:r>
              <a:rPr lang="en-US" sz="2000" dirty="0" smtClean="0">
                <a:latin typeface="Century Gothic" panose="020B0502020202020204" pitchFamily="34" charset="0"/>
                <a:cs typeface="Times New Roman" panose="02020603050405020304" pitchFamily="18" charset="0"/>
              </a:rPr>
              <a:t>Meeting minutes</a:t>
            </a:r>
          </a:p>
          <a:p>
            <a:pPr marL="342900" indent="-342900">
              <a:spcAft>
                <a:spcPts val="600"/>
              </a:spcAft>
              <a:buFont typeface="Arial" panose="020B0604020202020204" pitchFamily="34" charset="0"/>
              <a:buChar char="•"/>
            </a:pPr>
            <a:r>
              <a:rPr lang="en-US" sz="2000" dirty="0" smtClean="0">
                <a:latin typeface="Century Gothic" panose="020B0502020202020204" pitchFamily="34" charset="0"/>
                <a:cs typeface="Times New Roman" panose="02020603050405020304" pitchFamily="18" charset="0"/>
              </a:rPr>
              <a:t>Subversion repository access of all presentations, abstracts and posters</a:t>
            </a:r>
          </a:p>
          <a:p>
            <a:pPr marL="342900" indent="-342900">
              <a:buFontTx/>
              <a:buChar char="-"/>
            </a:pPr>
            <a:endParaRPr lang="en-US" sz="2000" dirty="0" smtClean="0">
              <a:latin typeface="Century Gothic" panose="020B0502020202020204" pitchFamily="34" charset="0"/>
              <a:cs typeface="Times New Roman" panose="02020603050405020304" pitchFamily="18" charset="0"/>
            </a:endParaRPr>
          </a:p>
        </p:txBody>
      </p:sp>
      <p:sp>
        <p:nvSpPr>
          <p:cNvPr id="3" name="Footer Placeholder 2"/>
          <p:cNvSpPr>
            <a:spLocks noGrp="1"/>
          </p:cNvSpPr>
          <p:nvPr>
            <p:ph type="ftr" sz="quarter" idx="11"/>
          </p:nvPr>
        </p:nvSpPr>
        <p:spPr/>
        <p:txBody>
          <a:bodyPr/>
          <a:lstStyle/>
          <a:p>
            <a:r>
              <a:rPr lang="en-US" smtClean="0"/>
              <a:t>ASME 2014 V&amp;V Symposium</a:t>
            </a:r>
            <a:endParaRPr lang="en-US"/>
          </a:p>
        </p:txBody>
      </p:sp>
      <p:sp>
        <p:nvSpPr>
          <p:cNvPr id="7" name="Slide Number Placeholder 6"/>
          <p:cNvSpPr>
            <a:spLocks noGrp="1"/>
          </p:cNvSpPr>
          <p:nvPr>
            <p:ph type="sldNum" sz="quarter" idx="12"/>
          </p:nvPr>
        </p:nvSpPr>
        <p:spPr/>
        <p:txBody>
          <a:bodyPr/>
          <a:lstStyle/>
          <a:p>
            <a:fld id="{88FCE147-5BD1-4085-8955-F9248228F1AD}" type="slidenum">
              <a:rPr lang="en-US" smtClean="0"/>
              <a:pPr/>
              <a:t>36</a:t>
            </a:fld>
            <a:endParaRPr lang="en-US"/>
          </a:p>
        </p:txBody>
      </p:sp>
    </p:spTree>
    <p:extLst>
      <p:ext uri="{BB962C8B-B14F-4D97-AF65-F5344CB8AC3E}">
        <p14:creationId xmlns="" xmlns:p14="http://schemas.microsoft.com/office/powerpoint/2010/main" val="388755111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ASME Dim Room Template">
  <a:themeElements>
    <a:clrScheme name="ASME Dim Room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ASME Dim Room Template">
      <a:majorFont>
        <a:latin typeface="Times New Roman"/>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07"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07" charset="0"/>
          </a:defRPr>
        </a:defPPr>
      </a:lstStyle>
    </a:lnDef>
  </a:objectDefaults>
  <a:extraClrSchemeLst>
    <a:extraClrScheme>
      <a:clrScheme name="ASME Dim Room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ASME Dim Room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ASME Dim Room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ASME Dim Room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ASME Dim Room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ASME Dim Room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ASME Dim Room Templat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ASME Dim Room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ASME Dim Room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ASME Dim Room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ASME Dim Room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ASME Dim Room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3186</TotalTime>
  <Words>5513</Words>
  <Application>Microsoft Office PowerPoint</Application>
  <PresentationFormat>On-screen Show (4:3)</PresentationFormat>
  <Paragraphs>653</Paragraphs>
  <Slides>36</Slides>
  <Notes>22</Notes>
  <HiddenSlides>3</HiddenSlides>
  <MMClips>0</MMClips>
  <ScaleCrop>false</ScaleCrop>
  <HeadingPairs>
    <vt:vector size="4" baseType="variant">
      <vt:variant>
        <vt:lpstr>Theme</vt:lpstr>
      </vt:variant>
      <vt:variant>
        <vt:i4>2</vt:i4>
      </vt:variant>
      <vt:variant>
        <vt:lpstr>Slide Titles</vt:lpstr>
      </vt:variant>
      <vt:variant>
        <vt:i4>36</vt:i4>
      </vt:variant>
    </vt:vector>
  </HeadingPairs>
  <TitlesOfParts>
    <vt:vector size="38" baseType="lpstr">
      <vt:lpstr>Office Theme</vt:lpstr>
      <vt:lpstr>2_ASME Dim Room Template</vt:lpstr>
      <vt:lpstr>Credibility of Computational Methods in Healthcare: A Comparison of Community-based Standards and Guidelines</vt:lpstr>
      <vt:lpstr>Background</vt:lpstr>
      <vt:lpstr>The Challenge</vt:lpstr>
      <vt:lpstr>Solution Pathway</vt:lpstr>
      <vt:lpstr>What Makes the Committee Unique?</vt:lpstr>
      <vt:lpstr>Committee Implementation Strategy</vt:lpstr>
      <vt:lpstr>Committee Implementation Strategy</vt:lpstr>
      <vt:lpstr>Committee Implementation Strategy</vt:lpstr>
      <vt:lpstr>Functional Team Structure</vt:lpstr>
      <vt:lpstr>Committee’s Charge</vt:lpstr>
      <vt:lpstr>Ten Simple Rules of Credible Practice</vt:lpstr>
      <vt:lpstr>Initial Survey to Identify the “Ten Simple Rules”</vt:lpstr>
      <vt:lpstr>Committee’s Perspective on TSR of Credible Practice</vt:lpstr>
      <vt:lpstr>Status of the Ten Simple Rules (TSR) Activity</vt:lpstr>
      <vt:lpstr>Publicly Surveyed Proposed Rules</vt:lpstr>
      <vt:lpstr>Current Status of Survey Analysis</vt:lpstr>
      <vt:lpstr>Future Work</vt:lpstr>
      <vt:lpstr>ASME Committee on V&amp;V in Computational Modeling and Simulation</vt:lpstr>
      <vt:lpstr>ASME V&amp;V 40</vt:lpstr>
      <vt:lpstr>V&amp;V 40 Subcommittee Membership</vt:lpstr>
      <vt:lpstr>V&amp;V 40 Activities</vt:lpstr>
      <vt:lpstr>Risk-Informed Credibility Assessment Method</vt:lpstr>
      <vt:lpstr>Risk Assessment &amp; Credibility Assessment</vt:lpstr>
      <vt:lpstr>Risk Assessment</vt:lpstr>
      <vt:lpstr>Credibility Assessment</vt:lpstr>
      <vt:lpstr>Examples</vt:lpstr>
      <vt:lpstr>Comparison Summary</vt:lpstr>
      <vt:lpstr>Questions?</vt:lpstr>
      <vt:lpstr>Definitions</vt:lpstr>
      <vt:lpstr>Definitions</vt:lpstr>
      <vt:lpstr>Definitions</vt:lpstr>
      <vt:lpstr>Definition of Simulation</vt:lpstr>
      <vt:lpstr>Definitions</vt:lpstr>
      <vt:lpstr>Upcoming: Ten Simple Rules, Guidelines &amp; Cert.</vt:lpstr>
      <vt:lpstr>Goal: A Common Language Across Disciplines</vt:lpstr>
      <vt:lpstr>Goal: Adoption of Guidelines by Stakeholders</vt:lpstr>
    </vt:vector>
  </TitlesOfParts>
  <Company>USRA Houston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Establishing Credible Practice Guidelines for Simulation-Based Medicine</dc:title>
  <dc:creator>Mulugeta, Lealem</dc:creator>
  <cp:lastModifiedBy>Lealem</cp:lastModifiedBy>
  <cp:revision>424</cp:revision>
  <dcterms:created xsi:type="dcterms:W3CDTF">2014-01-19T21:14:00Z</dcterms:created>
  <dcterms:modified xsi:type="dcterms:W3CDTF">2016-05-22T04:18:26Z</dcterms:modified>
</cp:coreProperties>
</file>