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sldIdLst>
    <p:sldId id="256" r:id="rId2"/>
    <p:sldId id="325" r:id="rId3"/>
    <p:sldId id="315" r:id="rId4"/>
    <p:sldId id="321" r:id="rId5"/>
    <p:sldId id="259" r:id="rId6"/>
    <p:sldId id="322" r:id="rId7"/>
    <p:sldId id="267" r:id="rId8"/>
    <p:sldId id="272" r:id="rId9"/>
    <p:sldId id="314" r:id="rId10"/>
    <p:sldId id="276" r:id="rId11"/>
    <p:sldId id="288" r:id="rId12"/>
    <p:sldId id="326" r:id="rId13"/>
    <p:sldId id="327" r:id="rId14"/>
    <p:sldId id="328" r:id="rId15"/>
    <p:sldId id="324" r:id="rId16"/>
    <p:sldId id="330" r:id="rId17"/>
    <p:sldId id="291" r:id="rId18"/>
    <p:sldId id="282" r:id="rId19"/>
    <p:sldId id="293" r:id="rId20"/>
    <p:sldId id="323" r:id="rId21"/>
    <p:sldId id="294" r:id="rId22"/>
    <p:sldId id="295" r:id="rId23"/>
    <p:sldId id="296" r:id="rId24"/>
    <p:sldId id="306" r:id="rId25"/>
    <p:sldId id="297" r:id="rId26"/>
    <p:sldId id="317" r:id="rId27"/>
    <p:sldId id="318" r:id="rId28"/>
    <p:sldId id="319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600" autoAdjust="0"/>
  </p:normalViewPr>
  <p:slideViewPr>
    <p:cSldViewPr>
      <p:cViewPr varScale="1">
        <p:scale>
          <a:sx n="96" d="100"/>
          <a:sy n="96" d="100"/>
        </p:scale>
        <p:origin x="-196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43601B-3D58-4329-847D-DD041423E025}" type="datetimeFigureOut">
              <a:rPr lang="en-US" smtClean="0"/>
              <a:t>5/3/2014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740B2-F181-4FF9-A7C0-0741234CF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553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 photos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740B2-F181-4FF9-A7C0-0741234CF9B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Make into bullets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740B2-F181-4FF9-A7C0-0741234CF9B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561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740B2-F181-4FF9-A7C0-0741234CF9B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126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740B2-F181-4FF9-A7C0-0741234CF9B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126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740B2-F181-4FF9-A7C0-0741234CF9B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126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740B2-F181-4FF9-A7C0-0741234CF9B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126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740B2-F181-4FF9-A7C0-0741234CF9B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1267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Bullets?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740B2-F181-4FF9-A7C0-0741234CF9B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709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simtk.org/home/cpms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999720"/>
            <a:ext cx="9144000" cy="2200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80"/>
          </a:solidFill>
          <a:ln>
            <a:noFill/>
            <a:prstDash val="solid"/>
          </a:ln>
        </p:spPr>
        <p:txBody>
          <a:bodyPr vert="horz" wrap="none" lIns="89640" tIns="44640" rIns="89640" bIns="4464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solidFill>
                <a:schemeClr val="bg1"/>
              </a:solidFill>
              <a:latin typeface="Century Gothic" panose="020B0502020202020204" pitchFamily="34" charset="0"/>
              <a:ea typeface="DejaVu Sans" pitchFamily="2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999720"/>
            <a:ext cx="8534400" cy="2200680"/>
          </a:xfrm>
        </p:spPr>
        <p:txBody>
          <a:bodyPr/>
          <a:lstStyle>
            <a:lvl1pPr algn="l">
              <a:defRPr b="1" cap="small" baseline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352800"/>
            <a:ext cx="8305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lum/>
            <a:alphaModFix/>
          </a:blip>
          <a:srcRect l="9669" t="17146" r="11763" b="14498"/>
          <a:stretch/>
        </p:blipFill>
        <p:spPr>
          <a:xfrm>
            <a:off x="152400" y="164999"/>
            <a:ext cx="1363910" cy="74940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 userDrawn="1"/>
        </p:nvSpPr>
        <p:spPr>
          <a:xfrm>
            <a:off x="1568042" y="125634"/>
            <a:ext cx="3711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Committee on Credible Practice 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of </a:t>
            </a:r>
          </a:p>
          <a:p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Modeling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&amp; Simulation in 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Healthcare</a:t>
            </a:r>
            <a:endParaRPr lang="en-US" sz="1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568042" y="652439"/>
            <a:ext cx="23560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0" i="1" u="sng" strike="noStrike" kern="120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+mj-lt"/>
                <a:ea typeface="DejaVu Sans" pitchFamily="2"/>
                <a:cs typeface="DejaVu Sans" pitchFamily="2"/>
              </a:rPr>
              <a:t>https://simtk.org/home/cpms</a:t>
            </a:r>
            <a:endParaRPr lang="en-US" sz="1400" b="0" i="1" u="sng" strike="noStrike" kern="1200" dirty="0">
              <a:ln>
                <a:noFill/>
              </a:ln>
              <a:solidFill>
                <a:schemeClr val="bg1">
                  <a:lumMod val="65000"/>
                </a:schemeClr>
              </a:solidFill>
              <a:latin typeface="+mj-lt"/>
              <a:ea typeface="DejaVu Sans" pitchFamily="2"/>
              <a:cs typeface="DejaVu Sans" pitchFamily="2"/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2472813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0"/>
            <a:ext cx="9144000" cy="685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C0C0C0"/>
          </a:solidFill>
          <a:ln>
            <a:noFill/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small" baseline="0" dirty="0">
              <a:ln>
                <a:noFill/>
              </a:ln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8" name="Straight Connector 7"/>
          <p:cNvSpPr/>
          <p:nvPr userDrawn="1"/>
        </p:nvSpPr>
        <p:spPr>
          <a:xfrm>
            <a:off x="2880" y="685800"/>
            <a:ext cx="9141120" cy="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756" y="76200"/>
            <a:ext cx="8988044" cy="533400"/>
          </a:xfrm>
        </p:spPr>
        <p:txBody>
          <a:bodyPr>
            <a:noAutofit/>
          </a:bodyPr>
          <a:lstStyle>
            <a:lvl1pPr algn="l">
              <a:defRPr sz="3200" cap="small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4983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47800" y="6356350"/>
            <a:ext cx="11430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ASME 2014 V&amp;V Symposium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CE147-5BD1-4085-8955-F9248228F1AD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lum/>
            <a:alphaModFix/>
          </a:blip>
          <a:srcRect l="9669" t="17146" r="11763" b="14498"/>
          <a:stretch/>
        </p:blipFill>
        <p:spPr>
          <a:xfrm>
            <a:off x="79756" y="6197600"/>
            <a:ext cx="1063244" cy="584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6101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0"/>
            <a:ext cx="9144000" cy="685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C0C0C0"/>
          </a:solidFill>
          <a:ln>
            <a:noFill/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small" baseline="0" dirty="0">
              <a:ln>
                <a:noFill/>
              </a:ln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8" name="Straight Connector 7"/>
          <p:cNvSpPr/>
          <p:nvPr userDrawn="1"/>
        </p:nvSpPr>
        <p:spPr>
          <a:xfrm>
            <a:off x="2880" y="685800"/>
            <a:ext cx="9141120" cy="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756" y="76200"/>
            <a:ext cx="8988044" cy="533400"/>
          </a:xfrm>
        </p:spPr>
        <p:txBody>
          <a:bodyPr>
            <a:noAutofit/>
          </a:bodyPr>
          <a:lstStyle>
            <a:lvl1pPr algn="l">
              <a:defRPr sz="3200" cap="small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4983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403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 userDrawn="1"/>
        </p:nvSpPr>
        <p:spPr>
          <a:xfrm>
            <a:off x="0" y="0"/>
            <a:ext cx="9144000" cy="685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C0C0C0"/>
          </a:solidFill>
          <a:ln>
            <a:noFill/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7" name="Straight Connector 6"/>
          <p:cNvSpPr/>
          <p:nvPr userDrawn="1"/>
        </p:nvSpPr>
        <p:spPr>
          <a:xfrm>
            <a:off x="2880" y="685800"/>
            <a:ext cx="9141120" cy="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447800" y="6356350"/>
            <a:ext cx="11429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ASME 2014 V&amp;V Symposium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CE147-5BD1-4085-8955-F9248228F1AD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lum/>
            <a:alphaModFix/>
          </a:blip>
          <a:srcRect l="9669" t="17146" r="11763" b="14498"/>
          <a:stretch/>
        </p:blipFill>
        <p:spPr>
          <a:xfrm>
            <a:off x="79756" y="6197600"/>
            <a:ext cx="1063244" cy="584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9756" y="76200"/>
            <a:ext cx="8911844" cy="533400"/>
          </a:xfrm>
        </p:spPr>
        <p:txBody>
          <a:bodyPr>
            <a:noAutofit/>
          </a:bodyPr>
          <a:lstStyle>
            <a:lvl1pPr algn="l">
              <a:defRPr sz="3200" cap="small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56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 userDrawn="1"/>
        </p:nvSpPr>
        <p:spPr>
          <a:xfrm>
            <a:off x="0" y="0"/>
            <a:ext cx="9144000" cy="685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C0C0C0"/>
          </a:solidFill>
          <a:ln>
            <a:noFill/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7" name="Straight Connector 6"/>
          <p:cNvSpPr/>
          <p:nvPr userDrawn="1"/>
        </p:nvSpPr>
        <p:spPr>
          <a:xfrm>
            <a:off x="2880" y="685800"/>
            <a:ext cx="9141120" cy="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9756" y="76200"/>
            <a:ext cx="8911844" cy="533400"/>
          </a:xfrm>
        </p:spPr>
        <p:txBody>
          <a:bodyPr>
            <a:noAutofit/>
          </a:bodyPr>
          <a:lstStyle>
            <a:lvl1pPr algn="l">
              <a:defRPr sz="3200" cap="small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04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371600" y="6356350"/>
            <a:ext cx="12192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ASME 2014 V&amp;V Symposium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CE147-5BD1-4085-8955-F9248228F1AD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lum/>
            <a:alphaModFix/>
          </a:blip>
          <a:srcRect l="9669" t="17146" r="11763" b="14498"/>
          <a:stretch/>
        </p:blipFill>
        <p:spPr>
          <a:xfrm>
            <a:off x="79756" y="6197600"/>
            <a:ext cx="1063244" cy="584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0020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8600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smtClean="0"/>
              <a:t>ASME 2014 V&amp;V Symposium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88FCE147-5BD1-4085-8955-F9248228F1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85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  <p:sldLayoutId id="2147483654" r:id="rId4"/>
    <p:sldLayoutId id="2147483656" r:id="rId5"/>
    <p:sldLayoutId id="2147483655" r:id="rId6"/>
    <p:sldLayoutId id="2147483658" r:id="rId7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simtk.org/home/cpm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cs.org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hyperlink" Target="http://www.imagwiki.nibib.nih.gov/mediawiki/index.php?title=File:FDAlogo.gif" TargetMode="External"/><Relationship Id="rId18" Type="http://schemas.openxmlformats.org/officeDocument/2006/relationships/image" Target="../media/image14.jpeg"/><Relationship Id="rId3" Type="http://schemas.openxmlformats.org/officeDocument/2006/relationships/hyperlink" Target="http://www.imagwiki.nibib.nih.gov/mediawiki/index.php?title=File:NSF_Logo.png" TargetMode="External"/><Relationship Id="rId7" Type="http://schemas.openxmlformats.org/officeDocument/2006/relationships/hyperlink" Target="http://www.imagwiki.nibib.nih.gov/mediawiki/index.php?title=File:DOE_Logo.jpg" TargetMode="External"/><Relationship Id="rId12" Type="http://schemas.openxmlformats.org/officeDocument/2006/relationships/image" Target="../media/image9.jpeg"/><Relationship Id="rId17" Type="http://schemas.openxmlformats.org/officeDocument/2006/relationships/image" Target="../media/image13.png"/><Relationship Id="rId2" Type="http://schemas.openxmlformats.org/officeDocument/2006/relationships/image" Target="../media/image4.png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hyperlink" Target="http://www.imagwiki.nibib.nih.gov/mediawiki/index.php?title=File:MITACS_Logo.jpg" TargetMode="External"/><Relationship Id="rId5" Type="http://schemas.openxmlformats.org/officeDocument/2006/relationships/hyperlink" Target="http://www.imagwiki.nibib.nih.gov/mediawiki/index.php?title=File:NASA_Logo.png" TargetMode="External"/><Relationship Id="rId15" Type="http://schemas.openxmlformats.org/officeDocument/2006/relationships/image" Target="../media/image11.jpeg"/><Relationship Id="rId10" Type="http://schemas.openxmlformats.org/officeDocument/2006/relationships/image" Target="../media/image8.jpeg"/><Relationship Id="rId19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hyperlink" Target="http://www.imagwiki.nibib.nih.gov/mediawiki/index.php?title=File:DOD_Logo.jpg" TargetMode="External"/><Relationship Id="rId1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18" Type="http://schemas.openxmlformats.org/officeDocument/2006/relationships/image" Target="../media/image29.png"/><Relationship Id="rId3" Type="http://schemas.openxmlformats.org/officeDocument/2006/relationships/hyperlink" Target="http://wiki.simtk.org/cpms/CPMS_Members" TargetMode="External"/><Relationship Id="rId21" Type="http://schemas.openxmlformats.org/officeDocument/2006/relationships/image" Target="../media/image32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17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7.jpeg"/><Relationship Id="rId20" Type="http://schemas.openxmlformats.org/officeDocument/2006/relationships/image" Target="../media/image3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5" Type="http://schemas.openxmlformats.org/officeDocument/2006/relationships/image" Target="../media/image26.jpeg"/><Relationship Id="rId23" Type="http://schemas.openxmlformats.org/officeDocument/2006/relationships/image" Target="../media/image34.jpeg"/><Relationship Id="rId10" Type="http://schemas.openxmlformats.org/officeDocument/2006/relationships/image" Target="../media/image21.jpeg"/><Relationship Id="rId19" Type="http://schemas.openxmlformats.org/officeDocument/2006/relationships/image" Target="../media/image30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Relationship Id="rId22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iki.simtk.org/cpms/Ten_Simple_Rules_of_Credible_Practic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iki.simtk.org/cpms/Ten_Simple_Rules_of_Credible_Practice/Summary_of_Result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iki.simtk.org/cpms/Ten_Simple_Rules_of_Credible_Practice/Summary_of_Result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iki.simtk.org/cpms/Glossary_and_Definitions" TargetMode="Externa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s://simtk.org/home/cpm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31315" y="6019800"/>
            <a:ext cx="91753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Century Gothic" panose="020B0502020202020204" pitchFamily="34" charset="0"/>
              </a:rPr>
              <a:t>ASME 2014 Verification and Validation Symposium</a:t>
            </a:r>
            <a:endParaRPr lang="en-US" sz="1600" i="1" dirty="0" smtClean="0">
              <a:latin typeface="Century Gothic" panose="020B0502020202020204" pitchFamily="34" charset="0"/>
            </a:endParaRPr>
          </a:p>
          <a:p>
            <a:pPr algn="ctr"/>
            <a:r>
              <a:rPr lang="en-US" sz="1600" i="1" dirty="0" smtClean="0">
                <a:latin typeface="Century Gothic" panose="020B0502020202020204" pitchFamily="34" charset="0"/>
              </a:rPr>
              <a:t>Las Vegas, Nevada May 7-9, 2014 </a:t>
            </a:r>
            <a:endParaRPr lang="en-US" sz="1600" i="1" dirty="0">
              <a:latin typeface="Century Gothic" panose="020B0502020202020204" pitchFamily="34" charset="0"/>
            </a:endParaRP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457200" y="3581400"/>
            <a:ext cx="8305800" cy="198120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4200" b="1" dirty="0" smtClean="0"/>
              <a:t>Lealem </a:t>
            </a:r>
            <a:r>
              <a:rPr lang="en-US" sz="4200" b="1" dirty="0" err="1" smtClean="0"/>
              <a:t>Mulugeta</a:t>
            </a:r>
            <a:r>
              <a:rPr lang="en-US" sz="4200" b="1" baseline="30000" dirty="0" err="1" smtClean="0"/>
              <a:t>I</a:t>
            </a:r>
            <a:r>
              <a:rPr lang="en-US" sz="4200" b="1" dirty="0"/>
              <a:t>, Ahmet </a:t>
            </a:r>
            <a:r>
              <a:rPr lang="en-US" sz="4200" b="1" dirty="0" err="1"/>
              <a:t>Erdemir</a:t>
            </a:r>
            <a:r>
              <a:rPr lang="en-US" sz="4200" b="1" baseline="30000" dirty="0" err="1"/>
              <a:t>II</a:t>
            </a:r>
            <a:r>
              <a:rPr lang="en-US" sz="4200" b="1" dirty="0" smtClean="0"/>
              <a:t>,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4200" b="1" dirty="0" smtClean="0"/>
              <a:t>Joy </a:t>
            </a:r>
            <a:r>
              <a:rPr lang="en-US" sz="4200" b="1" dirty="0" err="1"/>
              <a:t>Ku</a:t>
            </a:r>
            <a:r>
              <a:rPr lang="en-US" sz="4200" b="1" baseline="30000" dirty="0" err="1"/>
              <a:t>IV</a:t>
            </a:r>
            <a:r>
              <a:rPr lang="en-US" sz="4200" b="1" dirty="0"/>
              <a:t>, and </a:t>
            </a:r>
            <a:r>
              <a:rPr lang="en-US" sz="4200" b="1" dirty="0" smtClean="0"/>
              <a:t>Tina </a:t>
            </a:r>
            <a:r>
              <a:rPr lang="en-US" sz="4200" b="1" dirty="0" err="1" smtClean="0"/>
              <a:t>Morrison</a:t>
            </a:r>
            <a:r>
              <a:rPr lang="en-US" sz="4200" b="1" baseline="30000" dirty="0" err="1" smtClean="0"/>
              <a:t>V</a:t>
            </a:r>
            <a:endParaRPr lang="en-US" sz="4200" b="1" baseline="300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 </a:t>
            </a: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n-US" sz="2500" dirty="0" smtClean="0"/>
              <a:t>Universities </a:t>
            </a:r>
            <a:r>
              <a:rPr lang="en-US" sz="2500" dirty="0"/>
              <a:t>Space Research Association, Division of Space Life </a:t>
            </a:r>
            <a:r>
              <a:rPr lang="en-US" sz="2500" dirty="0" smtClean="0"/>
              <a:t>Sciences</a:t>
            </a:r>
            <a:endParaRPr lang="en-US" sz="2500" dirty="0"/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n-US" sz="2500" dirty="0" smtClean="0"/>
              <a:t>Cleveland </a:t>
            </a:r>
            <a:r>
              <a:rPr lang="en-US" sz="2500" dirty="0"/>
              <a:t>Clinic, Computational </a:t>
            </a:r>
            <a:r>
              <a:rPr lang="en-US" sz="2500" dirty="0" err="1"/>
              <a:t>Biomodeling</a:t>
            </a:r>
            <a:r>
              <a:rPr lang="en-US" sz="2500" dirty="0"/>
              <a:t> (</a:t>
            </a:r>
            <a:r>
              <a:rPr lang="en-US" sz="2500" dirty="0" err="1"/>
              <a:t>CoBi</a:t>
            </a:r>
            <a:r>
              <a:rPr lang="en-US" sz="2500" dirty="0"/>
              <a:t>) Core </a:t>
            </a: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n-US" sz="2500" dirty="0" smtClean="0"/>
              <a:t>Stanford </a:t>
            </a:r>
            <a:r>
              <a:rPr lang="en-US" sz="2500" dirty="0"/>
              <a:t>University, </a:t>
            </a:r>
            <a:r>
              <a:rPr lang="en-US" sz="2500" dirty="0" err="1" smtClean="0"/>
              <a:t>Simbios</a:t>
            </a:r>
            <a:endParaRPr lang="en-US" sz="2500" dirty="0" smtClean="0"/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n-US" sz="2500" dirty="0" smtClean="0"/>
              <a:t>Food </a:t>
            </a:r>
            <a:r>
              <a:rPr lang="en-US" sz="2500" dirty="0"/>
              <a:t>and Drug Administration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2500" dirty="0"/>
          </a:p>
        </p:txBody>
      </p:sp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Pathway to Credible Practice Guidelines for Computational Modeling in Healthcare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73225" y="714375"/>
            <a:ext cx="2525563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sz="1600" i="1" dirty="0">
                <a:solidFill>
                  <a:schemeClr val="bg1">
                    <a:lumMod val="65000"/>
                  </a:schemeClr>
                </a:solidFill>
                <a:hlinkClick r:id="rId2"/>
              </a:rPr>
              <a:t>https://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  <a:hlinkClick r:id="rId2"/>
              </a:rPr>
              <a:t>simtk.org/home/cpms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endParaRPr lang="en-US" sz="1600" i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34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 &amp; Disclosures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ASME 2014 V&amp;V Symposium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CE147-5BD1-4085-8955-F9248228F1AD}" type="slidenum">
              <a:rPr lang="en-US" smtClean="0"/>
              <a:t>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199" y="965608"/>
            <a:ext cx="830580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entury Gothic" panose="020B0502020202020204" pitchFamily="34" charset="0"/>
              </a:rPr>
              <a:t>The authors appreciate the voluntary support of: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entury Gothic" panose="020B0502020202020204" pitchFamily="34" charset="0"/>
              </a:rPr>
              <a:t>All members of the Committee on Credible Practice of Modeling &amp; Simulation in Healthcare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entury Gothic" panose="020B0502020202020204" pitchFamily="34" charset="0"/>
              </a:rPr>
              <a:t>The Interagency Modeling and Analysis Group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entury Gothic" panose="020B0502020202020204" pitchFamily="34" charset="0"/>
              </a:rPr>
              <a:t>The </a:t>
            </a:r>
            <a:r>
              <a:rPr lang="en-US" sz="2400" dirty="0" err="1" smtClean="0">
                <a:latin typeface="Century Gothic" panose="020B0502020202020204" pitchFamily="34" charset="0"/>
              </a:rPr>
              <a:t>Multiscale</a:t>
            </a:r>
            <a:r>
              <a:rPr lang="en-US" sz="2400" dirty="0" smtClean="0">
                <a:latin typeface="Century Gothic" panose="020B0502020202020204" pitchFamily="34" charset="0"/>
              </a:rPr>
              <a:t> Modeling Consortium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dirty="0" smtClean="0">
                <a:latin typeface="Century Gothic" panose="020B0502020202020204" pitchFamily="34" charset="0"/>
              </a:rPr>
              <a:t>We thank Dr. Jacob Barhak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smtClean="0">
                <a:latin typeface="Century Gothic" panose="020B0502020202020204" pitchFamily="34" charset="0"/>
              </a:rPr>
              <a:t>for his participation in preparing the abstract for this </a:t>
            </a:r>
            <a:r>
              <a:rPr lang="en-US" sz="2400" dirty="0" smtClean="0">
                <a:latin typeface="Century Gothic" panose="020B0502020202020204" pitchFamily="34" charset="0"/>
              </a:rPr>
              <a:t>presentation </a:t>
            </a:r>
            <a:r>
              <a:rPr lang="en-US" sz="2400" dirty="0" smtClean="0">
                <a:latin typeface="Century Gothic" panose="020B0502020202020204" pitchFamily="34" charset="0"/>
              </a:rPr>
              <a:t>while he was still an active member of the Committee.</a:t>
            </a:r>
          </a:p>
          <a:p>
            <a:endParaRPr lang="en-US" sz="2400" dirty="0" smtClean="0">
              <a:latin typeface="Century Gothic" panose="020B0502020202020204" pitchFamily="34" charset="0"/>
            </a:endParaRP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dirty="0" smtClean="0">
                <a:latin typeface="Century Gothic" panose="020B0502020202020204" pitchFamily="34" charset="0"/>
              </a:rPr>
              <a:t>The </a:t>
            </a:r>
            <a:r>
              <a:rPr lang="en-US" sz="2400" dirty="0">
                <a:latin typeface="Century Gothic" panose="020B0502020202020204" pitchFamily="34" charset="0"/>
              </a:rPr>
              <a:t>authors do not have any </a:t>
            </a:r>
            <a:r>
              <a:rPr lang="en-US" sz="2400" dirty="0" smtClean="0">
                <a:latin typeface="Century Gothic" panose="020B0502020202020204" pitchFamily="34" charset="0"/>
              </a:rPr>
              <a:t>conflict of interests to disclose.</a:t>
            </a:r>
          </a:p>
        </p:txBody>
      </p:sp>
    </p:spTree>
    <p:extLst>
      <p:ext uri="{BB962C8B-B14F-4D97-AF65-F5344CB8AC3E}">
        <p14:creationId xmlns:p14="http://schemas.microsoft.com/office/powerpoint/2010/main" val="233774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88FCE147-5BD1-4085-8955-F9248228F1AD}" type="slidenum">
              <a:rPr lang="en-US" smtClean="0"/>
              <a:t>3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828800" y="2971800"/>
            <a:ext cx="4953000" cy="3668621"/>
            <a:chOff x="457200" y="2514600"/>
            <a:chExt cx="5790959" cy="428928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lum/>
              <a:alphaModFix/>
            </a:blip>
            <a:srcRect/>
            <a:stretch>
              <a:fillRect/>
            </a:stretch>
          </p:blipFill>
          <p:spPr>
            <a:xfrm>
              <a:off x="457200" y="2514600"/>
              <a:ext cx="5790959" cy="39538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2030600" y="6477000"/>
              <a:ext cx="4105601" cy="32688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1200" b="0" i="1" u="none" strike="noStrike" kern="1200" dirty="0">
                  <a:ln>
                    <a:noFill/>
                  </a:ln>
                  <a:solidFill>
                    <a:srgbClr val="000000"/>
                  </a:solidFill>
                  <a:latin typeface="Century Gothic" panose="020B0502020202020204" pitchFamily="34" charset="0"/>
                  <a:ea typeface="DejaVu Sans" pitchFamily="2"/>
                  <a:cs typeface="DejaVu Sans" pitchFamily="2"/>
                </a:rPr>
                <a:t>	adapted from </a:t>
              </a:r>
              <a:r>
                <a:rPr lang="en-US" sz="1200" b="0" i="1" u="none" strike="noStrike" kern="1200" dirty="0">
                  <a:ln>
                    <a:noFill/>
                  </a:ln>
                  <a:solidFill>
                    <a:srgbClr val="000000"/>
                  </a:solidFill>
                  <a:latin typeface="Century Gothic" panose="020B0502020202020204" pitchFamily="34" charset="0"/>
                  <a:ea typeface="DejaVu Sans" pitchFamily="2"/>
                  <a:cs typeface="DejaVu Sans" pitchFamily="2"/>
                  <a:hlinkClick r:id="rId3"/>
                </a:rPr>
                <a:t>NCBC website (2014)</a:t>
              </a:r>
            </a:p>
          </p:txBody>
        </p:sp>
      </p:grpSp>
      <p:sp>
        <p:nvSpPr>
          <p:cNvPr id="11" name="Content Placeholder 2"/>
          <p:cNvSpPr txBox="1">
            <a:spLocks/>
          </p:cNvSpPr>
          <p:nvPr/>
        </p:nvSpPr>
        <p:spPr>
          <a:xfrm>
            <a:off x="228600" y="914400"/>
            <a:ext cx="8686800" cy="1981200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Computational modeling and simulation (M&amp;S) methods have substantial potential to support research, clinical decision and education in healthcare</a:t>
            </a:r>
          </a:p>
          <a:p>
            <a:endParaRPr lang="en-US" dirty="0" smtClean="0"/>
          </a:p>
          <a:p>
            <a:r>
              <a:rPr lang="en-US" dirty="0" smtClean="0"/>
              <a:t>Government agencies and industry are making substantial investments on R&amp;D activities in simulation-based medicine and notable discoveries are being made</a:t>
            </a:r>
          </a:p>
        </p:txBody>
      </p:sp>
    </p:spTree>
    <p:extLst>
      <p:ext uri="{BB962C8B-B14F-4D97-AF65-F5344CB8AC3E}">
        <p14:creationId xmlns:p14="http://schemas.microsoft.com/office/powerpoint/2010/main" val="253400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8" r="16129"/>
          <a:stretch/>
        </p:blipFill>
        <p:spPr>
          <a:xfrm>
            <a:off x="152400" y="3248799"/>
            <a:ext cx="4552964" cy="36092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Challenge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88FCE147-5BD1-4085-8955-F9248228F1AD}" type="slidenum">
              <a:rPr lang="en-US" smtClean="0"/>
              <a:t>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646967" y="6581001"/>
            <a:ext cx="30492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Century Gothic" panose="020B0502020202020204" pitchFamily="34" charset="0"/>
              </a:rPr>
              <a:t>Adapted </a:t>
            </a:r>
            <a:r>
              <a:rPr lang="en-US" sz="1200" i="1" dirty="0">
                <a:latin typeface="Century Gothic" panose="020B0502020202020204" pitchFamily="34" charset="0"/>
              </a:rPr>
              <a:t>from http://beaver1003.com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2362200" y="990600"/>
            <a:ext cx="4953000" cy="2438400"/>
          </a:xfrm>
          <a:prstGeom prst="cloudCallout">
            <a:avLst>
              <a:gd name="adj1" fmla="val -45988"/>
              <a:gd name="adj2" fmla="val 6849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Am I applying credible practice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91000" y="4264963"/>
            <a:ext cx="4800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/>
              <a:t>Common practice guidelines </a:t>
            </a:r>
            <a:r>
              <a:rPr lang="en-US" sz="2400" b="1" i="1" u="sng" dirty="0"/>
              <a:t>do not</a:t>
            </a:r>
            <a:r>
              <a:rPr lang="en-US" sz="2400" b="1" i="1" dirty="0"/>
              <a:t> exist</a:t>
            </a:r>
            <a:r>
              <a:rPr lang="en-US" sz="2400" dirty="0"/>
              <a:t> to ensure that appropriate credibility processes are followed</a:t>
            </a:r>
          </a:p>
        </p:txBody>
      </p:sp>
    </p:spTree>
    <p:extLst>
      <p:ext uri="{BB962C8B-B14F-4D97-AF65-F5344CB8AC3E}">
        <p14:creationId xmlns:p14="http://schemas.microsoft.com/office/powerpoint/2010/main" val="161764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Solution Pathway</a:t>
            </a:r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627306" y="3775579"/>
            <a:ext cx="8100595" cy="1690792"/>
            <a:chOff x="745783" y="4224168"/>
            <a:chExt cx="8100595" cy="1690792"/>
          </a:xfrm>
        </p:grpSpPr>
        <p:sp>
          <p:nvSpPr>
            <p:cNvPr id="22" name="TextBox 21"/>
            <p:cNvSpPr txBox="1"/>
            <p:nvPr/>
          </p:nvSpPr>
          <p:spPr>
            <a:xfrm>
              <a:off x="745783" y="4224168"/>
              <a:ext cx="8083504" cy="169079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807854" y="4407817"/>
              <a:ext cx="8038524" cy="577393"/>
              <a:chOff x="27777188" y="35737800"/>
              <a:chExt cx="12730366" cy="914400"/>
            </a:xfrm>
          </p:grpSpPr>
          <p:pic>
            <p:nvPicPr>
              <p:cNvPr id="19" name="Picture 3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777188" y="35737800"/>
                <a:ext cx="2036113" cy="914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" name="TextBox 19"/>
              <p:cNvSpPr txBox="1"/>
              <p:nvPr/>
            </p:nvSpPr>
            <p:spPr>
              <a:xfrm>
                <a:off x="29733112" y="35806560"/>
                <a:ext cx="10774442" cy="779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600" b="1" dirty="0" smtClean="0">
                    <a:latin typeface="Century Gothic" panose="020B0502020202020204" pitchFamily="34" charset="0"/>
                    <a:cs typeface="Times New Roman" panose="02020603050405020304" pitchFamily="18" charset="0"/>
                  </a:rPr>
                  <a:t>&amp; </a:t>
                </a:r>
                <a:r>
                  <a:rPr lang="en-US" sz="2600" b="1" dirty="0" err="1" smtClean="0">
                    <a:latin typeface="Century Gothic" panose="020B0502020202020204" pitchFamily="34" charset="0"/>
                    <a:cs typeface="Times New Roman" panose="02020603050405020304" pitchFamily="18" charset="0"/>
                  </a:rPr>
                  <a:t>Multiscale</a:t>
                </a:r>
                <a:r>
                  <a:rPr lang="en-US" sz="2600" b="1" dirty="0" smtClean="0">
                    <a:latin typeface="Century Gothic" panose="020B0502020202020204" pitchFamily="34" charset="0"/>
                    <a:cs typeface="Times New Roman" panose="02020603050405020304" pitchFamily="18" charset="0"/>
                  </a:rPr>
                  <a:t> Modeling (MSM) Consortium</a:t>
                </a:r>
                <a:endParaRPr lang="en-US" sz="2600" b="1" dirty="0">
                  <a:latin typeface="Century Gothic" panose="020B050202020202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782351" y="5167007"/>
              <a:ext cx="7985122" cy="588061"/>
              <a:chOff x="27736800" y="36940105"/>
              <a:chExt cx="12645794" cy="931295"/>
            </a:xfrm>
          </p:grpSpPr>
          <p:pic>
            <p:nvPicPr>
              <p:cNvPr id="9" name="Picture 8" descr="NSF Logo.png">
                <a:hlinkClick r:id="rId3"/>
              </p:cNvPr>
              <p:cNvPicPr>
                <a:picLocks noChangeAspect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1651867" y="36957000"/>
                <a:ext cx="882127" cy="914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" name="Picture 9" descr="NASA Logo.png">
                <a:hlinkClick r:id="rId5"/>
              </p:cNvPr>
              <p:cNvPicPr>
                <a:picLocks noChangeAspect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2686394" y="36957000"/>
                <a:ext cx="1101969" cy="914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10" descr="DOE Logo.jpg">
                <a:hlinkClick r:id="rId7"/>
              </p:cNvPr>
              <p:cNvPicPr>
                <a:picLocks noChangeAspect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3905594" y="36957000"/>
                <a:ext cx="914400" cy="914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" name="Picture 11" descr="DOD Logo.jpg">
                <a:hlinkClick r:id="rId9"/>
              </p:cNvPr>
              <p:cNvPicPr>
                <a:picLocks noChangeAspect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34972394" y="36957000"/>
                <a:ext cx="914400" cy="914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" name="Picture 12" descr="MITACS Logo.jpg">
                <a:hlinkClick r:id="rId11"/>
              </p:cNvPr>
              <p:cNvPicPr>
                <a:picLocks noChangeAspect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38727459" y="36957000"/>
                <a:ext cx="664535" cy="914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" name="Picture 13" descr="FDAlogo.gif">
                <a:hlinkClick r:id="rId13"/>
              </p:cNvPr>
              <p:cNvPicPr>
                <a:picLocks noChangeAspect="1"/>
              </p:cNvPicPr>
              <p:nvPr/>
            </p:nvPicPr>
            <p:blipFill rotWithShape="1">
              <a:blip r:embed="rId14" cstate="print"/>
              <a:srcRect l="8962" t="11782" r="6986" b="10329"/>
              <a:stretch/>
            </p:blipFill>
            <p:spPr bwMode="auto">
              <a:xfrm>
                <a:off x="29333594" y="36940105"/>
                <a:ext cx="2158519" cy="914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" name="Picture 2" descr="P:\Logos_New_2013\NIH Logo\NIH_Logos\NIH_Master_Logo_Mark\NIH_Master_Logo_Mark_2Color.jpg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736800" y="36957000"/>
                <a:ext cx="1460435" cy="914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Picture 3" descr="C:\Users\pengg\AppData\Local\Microsoft\Windows\Temporary Internet Files\Content.Outlook\IZXTPYO9\iarpa1.jpg"/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542334" y="36957000"/>
                <a:ext cx="840260" cy="914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" name="Picture 6" descr="http://upload.wikimedia.org/wikipedia/commons/thumb/0/0e/USDA_logo.svg/800px-USDA_logo.svg.png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36135518" y="36940105"/>
                <a:ext cx="1351476" cy="9144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" name="Picture 4" descr="http://www.workonecentral.org/images/Links/USDVA.jpg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37648867" y="36940105"/>
                <a:ext cx="904927" cy="914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5" name="TextBox 24"/>
          <p:cNvSpPr txBox="1"/>
          <p:nvPr/>
        </p:nvSpPr>
        <p:spPr>
          <a:xfrm>
            <a:off x="304800" y="909935"/>
            <a:ext cx="40767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Century Gothic" panose="020B0502020202020204" pitchFamily="34" charset="0"/>
              </a:rPr>
              <a:t>To bridge this gap, the</a:t>
            </a:r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9">
            <a:lum/>
            <a:alphaModFix/>
          </a:blip>
          <a:srcRect l="9669" t="17146" r="11763" b="14498"/>
          <a:stretch/>
        </p:blipFill>
        <p:spPr>
          <a:xfrm>
            <a:off x="6917861" y="1694781"/>
            <a:ext cx="1845139" cy="1013813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TextBox 26"/>
          <p:cNvSpPr txBox="1"/>
          <p:nvPr/>
        </p:nvSpPr>
        <p:spPr>
          <a:xfrm>
            <a:off x="297794" y="1665982"/>
            <a:ext cx="64704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Committee on Credible Practice 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of </a:t>
            </a:r>
          </a:p>
          <a:p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Modeling 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&amp; Simulation in 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Healthcare</a:t>
            </a:r>
            <a:endParaRPr lang="en-US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73415" y="2905780"/>
            <a:ext cx="41985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Century Gothic" panose="020B0502020202020204" pitchFamily="34" charset="0"/>
              </a:rPr>
              <a:t>was established under</a:t>
            </a:r>
            <a:endParaRPr lang="en-US" sz="2800" dirty="0">
              <a:latin typeface="Century Gothic" panose="020B0502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ASME 2014 V&amp;V Symposium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CE147-5BD1-4085-8955-F9248228F1AD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" y="5715000"/>
            <a:ext cx="8743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entury Gothic" panose="020B0502020202020204" pitchFamily="34" charset="0"/>
              </a:rPr>
              <a:t>Primary focus: </a:t>
            </a:r>
            <a:r>
              <a:rPr lang="en-US" dirty="0" smtClean="0">
                <a:latin typeface="Century Gothic" panose="020B0502020202020204" pitchFamily="34" charset="0"/>
              </a:rPr>
              <a:t>Computational M&amp;S for clinical research and decision making</a:t>
            </a: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1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</a:t>
            </a:r>
            <a:r>
              <a:rPr lang="en-US" dirty="0" smtClean="0"/>
              <a:t>Makes </a:t>
            </a:r>
            <a:r>
              <a:rPr lang="en-US" dirty="0"/>
              <a:t>the Committee U</a:t>
            </a:r>
            <a:r>
              <a:rPr lang="en-US" dirty="0" smtClean="0"/>
              <a:t>nique?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88FCE147-5BD1-4085-8955-F9248228F1AD}" type="slidenum">
              <a:rPr lang="en-US" smtClean="0"/>
              <a:t>6</a:t>
            </a:fld>
            <a:endParaRPr lang="en-US"/>
          </a:p>
        </p:txBody>
      </p:sp>
      <p:grpSp>
        <p:nvGrpSpPr>
          <p:cNvPr id="45" name="Group 44"/>
          <p:cNvGrpSpPr/>
          <p:nvPr/>
        </p:nvGrpSpPr>
        <p:grpSpPr>
          <a:xfrm>
            <a:off x="228600" y="1066800"/>
            <a:ext cx="8763000" cy="5334002"/>
            <a:chOff x="228600" y="1066800"/>
            <a:chExt cx="8763000" cy="5334002"/>
          </a:xfrm>
        </p:grpSpPr>
        <p:grpSp>
          <p:nvGrpSpPr>
            <p:cNvPr id="8" name="Group 7"/>
            <p:cNvGrpSpPr/>
            <p:nvPr/>
          </p:nvGrpSpPr>
          <p:grpSpPr>
            <a:xfrm>
              <a:off x="228600" y="1066800"/>
              <a:ext cx="8763000" cy="5334002"/>
              <a:chOff x="228600" y="1066800"/>
              <a:chExt cx="8763000" cy="5334002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228600" y="1066802"/>
                <a:ext cx="8686798" cy="5334000"/>
                <a:chOff x="472441" y="1057660"/>
                <a:chExt cx="8686798" cy="5334000"/>
              </a:xfrm>
            </p:grpSpPr>
            <p:sp>
              <p:nvSpPr>
                <p:cNvPr id="36" name="Rectangle 35"/>
                <p:cNvSpPr/>
                <p:nvPr/>
              </p:nvSpPr>
              <p:spPr>
                <a:xfrm rot="5400000">
                  <a:off x="5641849" y="216409"/>
                  <a:ext cx="2676140" cy="4358641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</p:sp>
            <p:sp>
              <p:nvSpPr>
                <p:cNvPr id="37" name="Rectangle 36"/>
                <p:cNvSpPr/>
                <p:nvPr/>
              </p:nvSpPr>
              <p:spPr>
                <a:xfrm rot="5400000">
                  <a:off x="1306309" y="223793"/>
                  <a:ext cx="2676139" cy="4343875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</p:sp>
            <p:sp>
              <p:nvSpPr>
                <p:cNvPr id="39" name="Rectangle 38"/>
                <p:cNvSpPr/>
                <p:nvPr/>
              </p:nvSpPr>
              <p:spPr>
                <a:xfrm rot="5400000">
                  <a:off x="5657615" y="2890035"/>
                  <a:ext cx="2657860" cy="4345389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</p:sp>
            <p:sp>
              <p:nvSpPr>
                <p:cNvPr id="38" name="Rectangle 37"/>
                <p:cNvSpPr/>
                <p:nvPr/>
              </p:nvSpPr>
              <p:spPr>
                <a:xfrm rot="5400000">
                  <a:off x="1315450" y="2890791"/>
                  <a:ext cx="2657857" cy="4343875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</p:sp>
          </p:grpSp>
          <p:sp>
            <p:nvSpPr>
              <p:cNvPr id="5" name="Rectangle 4"/>
              <p:cNvSpPr/>
              <p:nvPr/>
            </p:nvSpPr>
            <p:spPr>
              <a:xfrm>
                <a:off x="761998" y="1447800"/>
                <a:ext cx="1600200" cy="23391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spcAft>
                    <a:spcPts val="1200"/>
                  </a:spcAft>
                </a:pPr>
                <a:r>
                  <a:rPr lang="en-US" sz="1600" dirty="0">
                    <a:latin typeface="Century Gothic" panose="020B0502020202020204" pitchFamily="34" charset="0"/>
                  </a:rPr>
                  <a:t>Mathematics </a:t>
                </a:r>
                <a:endParaRPr lang="en-US" sz="1600" dirty="0" smtClean="0">
                  <a:latin typeface="Century Gothic" panose="020B0502020202020204" pitchFamily="34" charset="0"/>
                </a:endParaRPr>
              </a:p>
              <a:p>
                <a:pPr algn="r">
                  <a:spcAft>
                    <a:spcPts val="1200"/>
                  </a:spcAft>
                </a:pPr>
                <a:r>
                  <a:rPr lang="en-US" sz="1600" dirty="0" smtClean="0">
                    <a:latin typeface="Century Gothic" panose="020B0502020202020204" pitchFamily="34" charset="0"/>
                  </a:rPr>
                  <a:t>Life sciences</a:t>
                </a:r>
                <a:endParaRPr lang="en-US" sz="1600" dirty="0">
                  <a:latin typeface="Century Gothic" panose="020B0502020202020204" pitchFamily="34" charset="0"/>
                </a:endParaRPr>
              </a:p>
              <a:p>
                <a:pPr algn="r">
                  <a:spcAft>
                    <a:spcPts val="1200"/>
                  </a:spcAft>
                </a:pPr>
                <a:r>
                  <a:rPr lang="en-US" sz="1600" dirty="0" smtClean="0">
                    <a:latin typeface="Century Gothic" panose="020B0502020202020204" pitchFamily="34" charset="0"/>
                  </a:rPr>
                  <a:t>Engineering</a:t>
                </a:r>
              </a:p>
              <a:p>
                <a:pPr algn="r">
                  <a:spcAft>
                    <a:spcPts val="1200"/>
                  </a:spcAft>
                </a:pPr>
                <a:r>
                  <a:rPr lang="en-US" sz="1600" dirty="0" smtClean="0">
                    <a:latin typeface="Century Gothic" panose="020B0502020202020204" pitchFamily="34" charset="0"/>
                  </a:rPr>
                  <a:t>Computing</a:t>
                </a:r>
                <a:endParaRPr lang="en-US" sz="1600" dirty="0">
                  <a:latin typeface="Century Gothic" panose="020B0502020202020204" pitchFamily="34" charset="0"/>
                </a:endParaRPr>
              </a:p>
              <a:p>
                <a:pPr algn="r">
                  <a:spcAft>
                    <a:spcPts val="600"/>
                  </a:spcAft>
                </a:pPr>
                <a:r>
                  <a:rPr lang="en-US" sz="1600" dirty="0" smtClean="0">
                    <a:latin typeface="Century Gothic" panose="020B0502020202020204" pitchFamily="34" charset="0"/>
                  </a:rPr>
                  <a:t>Medicine</a:t>
                </a:r>
              </a:p>
              <a:p>
                <a:pPr algn="r"/>
                <a:r>
                  <a:rPr lang="en-US" sz="1600" dirty="0" smtClean="0">
                    <a:latin typeface="Century Gothic" panose="020B0502020202020204" pitchFamily="34" charset="0"/>
                  </a:rPr>
                  <a:t>…</a:t>
                </a:r>
                <a:endParaRPr lang="en-US" sz="1600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5244202" y="1066800"/>
                <a:ext cx="36711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latin typeface="Century Gothic" panose="020B0502020202020204" pitchFamily="34" charset="0"/>
                  </a:rPr>
                  <a:t>Engaging diverse organizations</a:t>
                </a:r>
                <a:endParaRPr lang="en-US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28600" y="1066800"/>
                <a:ext cx="385073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latin typeface="Century Gothic" panose="020B0502020202020204" pitchFamily="34" charset="0"/>
                  </a:rPr>
                  <a:t>Integration of multiple disciplines</a:t>
                </a:r>
                <a:endParaRPr lang="en-US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5249012" y="6031468"/>
                <a:ext cx="366638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 smtClean="0">
                    <a:latin typeface="Century Gothic" panose="020B0502020202020204" pitchFamily="34" charset="0"/>
                  </a:rPr>
                  <a:t>Application across many areas</a:t>
                </a:r>
                <a:endParaRPr lang="en-US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28600" y="6031468"/>
                <a:ext cx="41024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latin typeface="Century Gothic" panose="020B0502020202020204" pitchFamily="34" charset="0"/>
                  </a:rPr>
                  <a:t>Inclusive of </a:t>
                </a:r>
                <a:r>
                  <a:rPr lang="en-US" b="1" dirty="0" smtClean="0">
                    <a:latin typeface="Century Gothic" panose="020B0502020202020204" pitchFamily="34" charset="0"/>
                  </a:rPr>
                  <a:t>a variety of procedures</a:t>
                </a:r>
                <a:endParaRPr lang="en-US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761998" y="3733800"/>
                <a:ext cx="1600201" cy="23391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spcBef>
                    <a:spcPts val="1200"/>
                  </a:spcBef>
                </a:pPr>
                <a:r>
                  <a:rPr lang="en-US" sz="1600" dirty="0" smtClean="0">
                    <a:latin typeface="Century Gothic" panose="020B0502020202020204" pitchFamily="34" charset="0"/>
                  </a:rPr>
                  <a:t>…</a:t>
                </a:r>
              </a:p>
              <a:p>
                <a:pPr algn="r">
                  <a:spcBef>
                    <a:spcPts val="600"/>
                  </a:spcBef>
                </a:pPr>
                <a:r>
                  <a:rPr lang="en-US" sz="1600" dirty="0" smtClean="0">
                    <a:latin typeface="Century Gothic" panose="020B0502020202020204" pitchFamily="34" charset="0"/>
                  </a:rPr>
                  <a:t>Reporting</a:t>
                </a:r>
                <a:endParaRPr lang="en-US" sz="1600" dirty="0">
                  <a:latin typeface="Century Gothic" panose="020B0502020202020204" pitchFamily="34" charset="0"/>
                </a:endParaRPr>
              </a:p>
              <a:p>
                <a:pPr algn="r">
                  <a:spcBef>
                    <a:spcPts val="1200"/>
                  </a:spcBef>
                </a:pPr>
                <a:r>
                  <a:rPr lang="en-US" sz="1600" dirty="0" smtClean="0">
                    <a:latin typeface="Century Gothic" panose="020B0502020202020204" pitchFamily="34" charset="0"/>
                  </a:rPr>
                  <a:t>Standards</a:t>
                </a:r>
              </a:p>
              <a:p>
                <a:pPr algn="r">
                  <a:spcBef>
                    <a:spcPts val="1200"/>
                  </a:spcBef>
                </a:pPr>
                <a:r>
                  <a:rPr lang="en-US" sz="1600" dirty="0" smtClean="0">
                    <a:latin typeface="Century Gothic" panose="020B0502020202020204" pitchFamily="34" charset="0"/>
                  </a:rPr>
                  <a:t>Validation</a:t>
                </a:r>
                <a:endParaRPr lang="en-US" sz="1600" dirty="0">
                  <a:latin typeface="Century Gothic" panose="020B0502020202020204" pitchFamily="34" charset="0"/>
                </a:endParaRPr>
              </a:p>
              <a:p>
                <a:pPr algn="r">
                  <a:spcBef>
                    <a:spcPts val="1200"/>
                  </a:spcBef>
                </a:pPr>
                <a:r>
                  <a:rPr lang="en-US" sz="1600" dirty="0" smtClean="0">
                    <a:latin typeface="Century Gothic" panose="020B0502020202020204" pitchFamily="34" charset="0"/>
                  </a:rPr>
                  <a:t>Verification</a:t>
                </a:r>
              </a:p>
              <a:p>
                <a:pPr algn="r">
                  <a:spcBef>
                    <a:spcPts val="1200"/>
                  </a:spcBef>
                </a:pPr>
                <a:r>
                  <a:rPr lang="en-US" sz="1600" dirty="0" smtClean="0">
                    <a:latin typeface="Century Gothic" panose="020B0502020202020204" pitchFamily="34" charset="0"/>
                  </a:rPr>
                  <a:t>Repeatability</a:t>
                </a: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781799" y="1524000"/>
                <a:ext cx="1600200" cy="18620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sz="1600" dirty="0">
                    <a:latin typeface="Century Gothic" panose="020B0502020202020204" pitchFamily="34" charset="0"/>
                  </a:rPr>
                  <a:t>Government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1600" dirty="0">
                    <a:latin typeface="Century Gothic" panose="020B0502020202020204" pitchFamily="34" charset="0"/>
                  </a:rPr>
                  <a:t>Academia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1600" dirty="0">
                    <a:latin typeface="Century Gothic" panose="020B0502020202020204" pitchFamily="34" charset="0"/>
                  </a:rPr>
                  <a:t>Hospitals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1600" dirty="0" smtClean="0">
                    <a:latin typeface="Century Gothic" panose="020B0502020202020204" pitchFamily="34" charset="0"/>
                  </a:rPr>
                  <a:t>Industry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1600" dirty="0" smtClean="0">
                    <a:latin typeface="Century Gothic" panose="020B0502020202020204" pitchFamily="34" charset="0"/>
                  </a:rPr>
                  <a:t>…</a:t>
                </a:r>
                <a:endParaRPr lang="en-US" sz="1600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6781799" y="3733800"/>
                <a:ext cx="2209801" cy="23391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1600" dirty="0" smtClean="0">
                    <a:latin typeface="Century Gothic" panose="020B0502020202020204" pitchFamily="34" charset="0"/>
                  </a:rPr>
                  <a:t>…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600" dirty="0" smtClean="0">
                    <a:latin typeface="Century Gothic" panose="020B0502020202020204" pitchFamily="34" charset="0"/>
                  </a:rPr>
                  <a:t>Diagnosis</a:t>
                </a:r>
                <a:endParaRPr lang="en-US" sz="1600" dirty="0">
                  <a:latin typeface="Century Gothic" panose="020B0502020202020204" pitchFamily="34" charset="0"/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1600" dirty="0" smtClean="0">
                    <a:latin typeface="Century Gothic" panose="020B0502020202020204" pitchFamily="34" charset="0"/>
                  </a:rPr>
                  <a:t>Clinical research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1600" dirty="0" smtClean="0">
                    <a:latin typeface="Century Gothic" panose="020B0502020202020204" pitchFamily="34" charset="0"/>
                  </a:rPr>
                  <a:t>Disease pathway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1600" dirty="0" smtClean="0">
                    <a:latin typeface="Century Gothic" panose="020B0502020202020204" pitchFamily="34" charset="0"/>
                  </a:rPr>
                  <a:t>Drug development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1600" dirty="0">
                    <a:latin typeface="Century Gothic" panose="020B0502020202020204" pitchFamily="34" charset="0"/>
                  </a:rPr>
                  <a:t>Therapeutics </a:t>
                </a:r>
                <a:r>
                  <a:rPr lang="en-US" sz="1600" dirty="0" smtClean="0">
                    <a:latin typeface="Century Gothic" panose="020B0502020202020204" pitchFamily="34" charset="0"/>
                  </a:rPr>
                  <a:t>design</a:t>
                </a:r>
                <a:endParaRPr lang="en-US" sz="1600" dirty="0">
                  <a:latin typeface="Century Gothic" panose="020B0502020202020204" pitchFamily="34" charset="0"/>
                </a:endParaRPr>
              </a:p>
            </p:txBody>
          </p:sp>
          <p:grpSp>
            <p:nvGrpSpPr>
              <p:cNvPr id="2" name="Group 1"/>
              <p:cNvGrpSpPr/>
              <p:nvPr/>
            </p:nvGrpSpPr>
            <p:grpSpPr>
              <a:xfrm>
                <a:off x="2362199" y="1513876"/>
                <a:ext cx="4425826" cy="4450044"/>
                <a:chOff x="8305800" y="1732142"/>
                <a:chExt cx="4425826" cy="4450044"/>
              </a:xfrm>
            </p:grpSpPr>
            <p:grpSp>
              <p:nvGrpSpPr>
                <p:cNvPr id="24" name="Group 23"/>
                <p:cNvGrpSpPr/>
                <p:nvPr/>
              </p:nvGrpSpPr>
              <p:grpSpPr>
                <a:xfrm>
                  <a:off x="8305800" y="1732142"/>
                  <a:ext cx="2162305" cy="2162305"/>
                  <a:chOff x="1032371" y="391267"/>
                  <a:chExt cx="2162305" cy="2162305"/>
                </a:xfrm>
              </p:grpSpPr>
              <p:sp>
                <p:nvSpPr>
                  <p:cNvPr id="34" name="Rectangle 33"/>
                  <p:cNvSpPr/>
                  <p:nvPr/>
                </p:nvSpPr>
                <p:spPr>
                  <a:xfrm>
                    <a:off x="1032371" y="391267"/>
                    <a:ext cx="2162305" cy="2162305"/>
                  </a:xfrm>
                  <a:prstGeom prst="rect">
                    <a:avLst/>
                  </a:prstGeom>
                  <a:gradFill flip="none" rotWithShape="1"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</p:sp>
              <p:sp>
                <p:nvSpPr>
                  <p:cNvPr id="35" name="Rectangle 34"/>
                  <p:cNvSpPr/>
                  <p:nvPr/>
                </p:nvSpPr>
                <p:spPr>
                  <a:xfrm>
                    <a:off x="1032371" y="391267"/>
                    <a:ext cx="2162305" cy="2162305"/>
                  </a:xfrm>
                  <a:prstGeom prst="rect">
                    <a:avLst/>
                  </a:prstGeom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35128" tIns="135128" rIns="135128" bIns="135128" numCol="1" spcCol="1270" anchor="ctr" anchorCtr="0">
                    <a:noAutofit/>
                  </a:bodyPr>
                  <a:lstStyle/>
                  <a:p>
                    <a:pPr lvl="0" algn="ctr" defTabSz="8445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en-US" sz="1900" kern="1200" dirty="0">
                      <a:latin typeface="Century Gothic" panose="020B0502020202020204" pitchFamily="34" charset="0"/>
                    </a:endParaRPr>
                  </a:p>
                </p:txBody>
              </p:sp>
            </p:grpSp>
            <p:grpSp>
              <p:nvGrpSpPr>
                <p:cNvPr id="25" name="Group 24"/>
                <p:cNvGrpSpPr/>
                <p:nvPr/>
              </p:nvGrpSpPr>
              <p:grpSpPr>
                <a:xfrm>
                  <a:off x="10569320" y="1732142"/>
                  <a:ext cx="2162306" cy="2187863"/>
                  <a:chOff x="3295891" y="391267"/>
                  <a:chExt cx="2162306" cy="2187863"/>
                </a:xfrm>
              </p:grpSpPr>
              <p:sp>
                <p:nvSpPr>
                  <p:cNvPr id="32" name="Rectangle 31"/>
                  <p:cNvSpPr/>
                  <p:nvPr/>
                </p:nvSpPr>
                <p:spPr>
                  <a:xfrm rot="5400000">
                    <a:off x="3295891" y="391267"/>
                    <a:ext cx="2162305" cy="2162305"/>
                  </a:xfrm>
                  <a:prstGeom prst="rect">
                    <a:avLst/>
                  </a:prstGeom>
                  <a:gradFill flip="none" rotWithShape="1">
                    <a:lin ang="13500000" scaled="1"/>
                    <a:tileRect/>
                  </a:gra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3">
                    <a:schemeClr val="accent3"/>
                  </a:fillRef>
                  <a:effectRef idx="2">
                    <a:schemeClr val="accent3"/>
                  </a:effectRef>
                  <a:fontRef idx="minor">
                    <a:schemeClr val="lt1"/>
                  </a:fontRef>
                </p:style>
              </p:sp>
              <p:sp>
                <p:nvSpPr>
                  <p:cNvPr id="33" name="Rectangle 32"/>
                  <p:cNvSpPr/>
                  <p:nvPr/>
                </p:nvSpPr>
                <p:spPr>
                  <a:xfrm>
                    <a:off x="3295892" y="416825"/>
                    <a:ext cx="2162305" cy="2162305"/>
                  </a:xfrm>
                  <a:prstGeom prst="rect">
                    <a:avLst/>
                  </a:prstGeom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35128" tIns="135128" rIns="135128" bIns="135128" numCol="1" spcCol="1270" anchor="ctr" anchorCtr="0">
                    <a:noAutofit/>
                  </a:bodyPr>
                  <a:lstStyle/>
                  <a:p>
                    <a:pPr lvl="0" algn="ctr" defTabSz="8445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en-US" sz="1900" kern="1200" dirty="0">
                      <a:latin typeface="Century Gothic" panose="020B0502020202020204" pitchFamily="34" charset="0"/>
                    </a:endParaRPr>
                  </a:p>
                </p:txBody>
              </p:sp>
            </p:grpSp>
            <p:grpSp>
              <p:nvGrpSpPr>
                <p:cNvPr id="26" name="Group 25"/>
                <p:cNvGrpSpPr/>
                <p:nvPr/>
              </p:nvGrpSpPr>
              <p:grpSpPr>
                <a:xfrm>
                  <a:off x="10569321" y="4019881"/>
                  <a:ext cx="2162305" cy="2162305"/>
                  <a:chOff x="3295892" y="2679006"/>
                  <a:chExt cx="2162305" cy="2162305"/>
                </a:xfrm>
              </p:grpSpPr>
              <p:sp>
                <p:nvSpPr>
                  <p:cNvPr id="30" name="Rectangle 29"/>
                  <p:cNvSpPr/>
                  <p:nvPr/>
                </p:nvSpPr>
                <p:spPr>
                  <a:xfrm rot="10800000">
                    <a:off x="3295892" y="2679006"/>
                    <a:ext cx="2162305" cy="2162305"/>
                  </a:xfrm>
                  <a:prstGeom prst="rect">
                    <a:avLst/>
                  </a:prstGeom>
                  <a:gradFill flip="none" rotWithShape="1"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1">
                    <a:schemeClr val="accent4"/>
                  </a:lnRef>
                  <a:fillRef idx="3">
                    <a:schemeClr val="accent4"/>
                  </a:fillRef>
                  <a:effectRef idx="2">
                    <a:schemeClr val="accent4"/>
                  </a:effectRef>
                  <a:fontRef idx="minor">
                    <a:schemeClr val="lt1"/>
                  </a:fontRef>
                </p:style>
              </p:sp>
              <p:sp>
                <p:nvSpPr>
                  <p:cNvPr id="31" name="Rectangle 30"/>
                  <p:cNvSpPr/>
                  <p:nvPr/>
                </p:nvSpPr>
                <p:spPr>
                  <a:xfrm rot="21600000">
                    <a:off x="3295892" y="2679006"/>
                    <a:ext cx="2162305" cy="2162305"/>
                  </a:xfrm>
                  <a:prstGeom prst="rect">
                    <a:avLst/>
                  </a:prstGeom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35128" tIns="135128" rIns="135128" bIns="135128" numCol="1" spcCol="1270" anchor="ctr" anchorCtr="0">
                    <a:noAutofit/>
                  </a:bodyPr>
                  <a:lstStyle/>
                  <a:p>
                    <a:pPr lvl="0" algn="ctr" defTabSz="8445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en-US" sz="1900" kern="1200" dirty="0">
                      <a:latin typeface="Century Gothic" panose="020B0502020202020204" pitchFamily="34" charset="0"/>
                    </a:endParaRPr>
                  </a:p>
                </p:txBody>
              </p:sp>
            </p:grpSp>
            <p:grpSp>
              <p:nvGrpSpPr>
                <p:cNvPr id="27" name="Group 26"/>
                <p:cNvGrpSpPr/>
                <p:nvPr/>
              </p:nvGrpSpPr>
              <p:grpSpPr>
                <a:xfrm>
                  <a:off x="8307140" y="4019881"/>
                  <a:ext cx="2162305" cy="2162305"/>
                  <a:chOff x="1033711" y="2679006"/>
                  <a:chExt cx="2162305" cy="2162305"/>
                </a:xfrm>
              </p:grpSpPr>
              <p:sp>
                <p:nvSpPr>
                  <p:cNvPr id="28" name="Rectangle 27"/>
                  <p:cNvSpPr/>
                  <p:nvPr/>
                </p:nvSpPr>
                <p:spPr>
                  <a:xfrm rot="16200000">
                    <a:off x="1033711" y="2679006"/>
                    <a:ext cx="2162305" cy="2162305"/>
                  </a:xfrm>
                  <a:prstGeom prst="rect">
                    <a:avLst/>
                  </a:prstGeom>
                  <a:gradFill flip="none" rotWithShape="1"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</p:sp>
              <p:sp>
                <p:nvSpPr>
                  <p:cNvPr id="29" name="Rectangle 28"/>
                  <p:cNvSpPr/>
                  <p:nvPr/>
                </p:nvSpPr>
                <p:spPr>
                  <a:xfrm rot="21600000">
                    <a:off x="1033711" y="2679006"/>
                    <a:ext cx="2162305" cy="2162305"/>
                  </a:xfrm>
                  <a:prstGeom prst="rect">
                    <a:avLst/>
                  </a:prstGeom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35128" tIns="135128" rIns="135128" bIns="135128" numCol="1" spcCol="1270" anchor="ctr" anchorCtr="0">
                    <a:noAutofit/>
                  </a:bodyPr>
                  <a:lstStyle/>
                  <a:p>
                    <a:pPr lvl="0" algn="ctr" defTabSz="8445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en-US" sz="1900" kern="1200" dirty="0"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</p:grpSp>
        <p:grpSp>
          <p:nvGrpSpPr>
            <p:cNvPr id="11" name="Group 10"/>
            <p:cNvGrpSpPr/>
            <p:nvPr/>
          </p:nvGrpSpPr>
          <p:grpSpPr>
            <a:xfrm>
              <a:off x="3642357" y="2752343"/>
              <a:ext cx="1828800" cy="1981200"/>
              <a:chOff x="-1600200" y="2819400"/>
              <a:chExt cx="1828800" cy="1981200"/>
            </a:xfrm>
          </p:grpSpPr>
          <p:sp>
            <p:nvSpPr>
              <p:cNvPr id="9" name="Circular Arrow 8"/>
              <p:cNvSpPr/>
              <p:nvPr/>
            </p:nvSpPr>
            <p:spPr>
              <a:xfrm>
                <a:off x="-1600200" y="2819400"/>
                <a:ext cx="1828800" cy="1828800"/>
              </a:xfrm>
              <a:prstGeom prst="circularArrow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Circular Arrow 39"/>
              <p:cNvSpPr/>
              <p:nvPr/>
            </p:nvSpPr>
            <p:spPr>
              <a:xfrm rot="10800000">
                <a:off x="-1600200" y="2971800"/>
                <a:ext cx="1828800" cy="1828800"/>
              </a:xfrm>
              <a:prstGeom prst="circularArrow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1" name="Rectangle 40"/>
            <p:cNvSpPr/>
            <p:nvPr/>
          </p:nvSpPr>
          <p:spPr>
            <a:xfrm rot="18811167">
              <a:off x="2449328" y="2424213"/>
              <a:ext cx="1988045" cy="3416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Multidisciplinary</a:t>
              </a:r>
            </a:p>
          </p:txBody>
        </p:sp>
        <p:sp>
          <p:nvSpPr>
            <p:cNvPr id="42" name="Rectangle 41"/>
            <p:cNvSpPr/>
            <p:nvPr/>
          </p:nvSpPr>
          <p:spPr>
            <a:xfrm rot="2589306">
              <a:off x="4466789" y="2424212"/>
              <a:ext cx="2480166" cy="3416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Cross-organizational</a:t>
              </a:r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 rot="18811167">
              <a:off x="4853111" y="4538828"/>
              <a:ext cx="1707519" cy="6878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Wide-ranging</a:t>
              </a:r>
            </a:p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Applications</a:t>
              </a:r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 rot="2589306">
              <a:off x="2383345" y="4538827"/>
              <a:ext cx="2122697" cy="6878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Leverage Existing</a:t>
              </a:r>
            </a:p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Procedures</a:t>
              </a:r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966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Committee Implementation Strategy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67300" y="1730061"/>
            <a:ext cx="740940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hangingPunct="0"/>
            <a:r>
              <a:rPr lang="en-US" sz="3200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None of us are experts in everything.</a:t>
            </a:r>
          </a:p>
          <a:p>
            <a:pPr lvl="0" algn="ctr" hangingPunct="0"/>
            <a:r>
              <a:rPr lang="en-US" sz="3200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We need to learn from each other</a:t>
            </a:r>
            <a:r>
              <a:rPr lang="en-US" sz="3200" i="1" dirty="0" smtClean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.</a:t>
            </a:r>
            <a:endParaRPr lang="en-US" sz="3200" i="1" dirty="0">
              <a:solidFill>
                <a:srgbClr val="000000"/>
              </a:solidFill>
              <a:latin typeface="Century Gothic" panose="020B0502020202020204" pitchFamily="34" charset="0"/>
              <a:ea typeface="DejaVu Sans" pitchFamily="2"/>
              <a:cs typeface="DejaVu Sans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3581400"/>
            <a:ext cx="800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hangingPunct="0"/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Credible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practice </a:t>
            </a:r>
            <a:r>
              <a:rPr lang="en-US" sz="2000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of modeling and simulation in healthcare requires </a:t>
            </a:r>
            <a:r>
              <a:rPr lang="en-US" sz="2000" i="1" u="sng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ongoing</a:t>
            </a:r>
            <a:r>
              <a:rPr lang="en-US" sz="2000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inclusive communications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to establish </a:t>
            </a:r>
            <a:r>
              <a:rPr lang="en-US" sz="2000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adaptive</a:t>
            </a:r>
            <a:r>
              <a:rPr lang="en-US" sz="2000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workflows</a:t>
            </a:r>
            <a:r>
              <a:rPr lang="en-US" sz="2000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 that can be utilized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broadly</a:t>
            </a:r>
            <a:r>
              <a:rPr lang="en-US" sz="2000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.</a:t>
            </a:r>
          </a:p>
          <a:p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ASME 2014 V&amp;V Symposium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CE147-5BD1-4085-8955-F9248228F1A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54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Committee Implementation </a:t>
            </a:r>
            <a:r>
              <a:rPr lang="en-US" dirty="0" smtClean="0"/>
              <a:t>Strategy</a:t>
            </a:r>
            <a:endParaRPr lang="en-US" dirty="0"/>
          </a:p>
        </p:txBody>
      </p:sp>
      <p:sp>
        <p:nvSpPr>
          <p:cNvPr id="21" name="Up-Down Arrow 20"/>
          <p:cNvSpPr/>
          <p:nvPr/>
        </p:nvSpPr>
        <p:spPr>
          <a:xfrm>
            <a:off x="4191000" y="2895602"/>
            <a:ext cx="355510" cy="472440"/>
          </a:xfrm>
          <a:prstGeom prst="up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pSp>
        <p:nvGrpSpPr>
          <p:cNvPr id="14" name="Group 13"/>
          <p:cNvGrpSpPr/>
          <p:nvPr/>
        </p:nvGrpSpPr>
        <p:grpSpPr>
          <a:xfrm>
            <a:off x="67614" y="3352800"/>
            <a:ext cx="8923986" cy="2590800"/>
            <a:chOff x="76200" y="4156918"/>
            <a:chExt cx="8991600" cy="2446867"/>
          </a:xfrm>
        </p:grpSpPr>
        <p:sp>
          <p:nvSpPr>
            <p:cNvPr id="5" name="Rectangle 4"/>
            <p:cNvSpPr/>
            <p:nvPr/>
          </p:nvSpPr>
          <p:spPr>
            <a:xfrm>
              <a:off x="76200" y="4156918"/>
              <a:ext cx="8991600" cy="34544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cap="small" dirty="0" smtClean="0">
                  <a:latin typeface="Century Gothic" panose="020B0502020202020204" pitchFamily="34" charset="0"/>
                </a:rPr>
                <a:t>Advisory Council (Review &amp; Advise)</a:t>
              </a:r>
              <a:endParaRPr lang="en-US" b="1" cap="small" dirty="0">
                <a:latin typeface="Century Gothic" panose="020B0502020202020204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80963" y="4495801"/>
              <a:ext cx="8977312" cy="2107984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14849" y="6074023"/>
            <a:ext cx="8857861" cy="326777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tabLst/>
            </a:pPr>
            <a:r>
              <a:rPr lang="en-US" sz="15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Interagency Modeling and Analysis Group (</a:t>
            </a:r>
            <a:r>
              <a:rPr lang="en-US" sz="1500" b="1" i="0" u="none" strike="noStrike" kern="1200" dirty="0">
                <a:ln>
                  <a:noFill/>
                </a:ln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IMAG</a:t>
            </a:r>
            <a:r>
              <a:rPr lang="en-US" sz="1500" b="0" i="0" u="none" strike="noStrike" kern="1200" dirty="0" smtClean="0">
                <a:ln>
                  <a:noFill/>
                </a:ln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) &amp; </a:t>
            </a:r>
            <a:r>
              <a:rPr lang="en-US" sz="1500" b="0" i="0" u="none" strike="noStrike" kern="1200" dirty="0" err="1" smtClean="0">
                <a:ln>
                  <a:noFill/>
                </a:ln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Multiscale</a:t>
            </a:r>
            <a:r>
              <a:rPr lang="en-US" sz="1500" b="0" i="0" u="none" strike="noStrike" kern="1200" dirty="0" smtClean="0">
                <a:ln>
                  <a:noFill/>
                </a:ln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 </a:t>
            </a:r>
            <a:r>
              <a:rPr lang="en-US" sz="15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Modeling Consortium (</a:t>
            </a:r>
            <a:r>
              <a:rPr lang="en-US" sz="1500" b="1" i="0" u="none" strike="noStrike" kern="1200" dirty="0">
                <a:ln>
                  <a:noFill/>
                </a:ln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MSM</a:t>
            </a:r>
            <a:r>
              <a:rPr lang="en-US" sz="15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)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272222" y="6477000"/>
            <a:ext cx="77155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 smtClean="0">
                <a:latin typeface="Century Gothic" panose="020B0502020202020204" pitchFamily="34" charset="0"/>
              </a:rPr>
              <a:t>For </a:t>
            </a:r>
            <a:r>
              <a:rPr lang="en-US" sz="1400" i="1" dirty="0">
                <a:latin typeface="Century Gothic" panose="020B0502020202020204" pitchFamily="34" charset="0"/>
              </a:rPr>
              <a:t>full </a:t>
            </a:r>
            <a:r>
              <a:rPr lang="en-US" sz="1400" i="1" dirty="0" smtClean="0">
                <a:latin typeface="Century Gothic" panose="020B0502020202020204" pitchFamily="34" charset="0"/>
              </a:rPr>
              <a:t>credentials of </a:t>
            </a:r>
            <a:r>
              <a:rPr lang="en-US" sz="1400" i="1" dirty="0">
                <a:latin typeface="Century Gothic" panose="020B0502020202020204" pitchFamily="34" charset="0"/>
              </a:rPr>
              <a:t>the </a:t>
            </a:r>
            <a:r>
              <a:rPr lang="en-US" sz="1400" i="1" dirty="0" smtClean="0">
                <a:latin typeface="Century Gothic" panose="020B0502020202020204" pitchFamily="34" charset="0"/>
              </a:rPr>
              <a:t>CPMS members: </a:t>
            </a:r>
            <a:r>
              <a:rPr lang="en-US" sz="1400" i="1" dirty="0" smtClean="0">
                <a:latin typeface="Century Gothic" panose="020B0502020202020204" pitchFamily="34" charset="0"/>
                <a:hlinkClick r:id="rId3"/>
              </a:rPr>
              <a:t>http</a:t>
            </a:r>
            <a:r>
              <a:rPr lang="en-US" sz="1400" i="1" dirty="0">
                <a:latin typeface="Century Gothic" panose="020B0502020202020204" pitchFamily="34" charset="0"/>
                <a:hlinkClick r:id="rId3"/>
              </a:rPr>
              <a:t>://</a:t>
            </a:r>
            <a:r>
              <a:rPr lang="en-US" sz="1400" i="1" dirty="0" smtClean="0">
                <a:latin typeface="Century Gothic" panose="020B0502020202020204" pitchFamily="34" charset="0"/>
                <a:hlinkClick r:id="rId3"/>
              </a:rPr>
              <a:t>wiki.simtk.org/cpms/CPMS_Members</a:t>
            </a:r>
            <a:r>
              <a:rPr lang="en-US" sz="1400" i="1" dirty="0" smtClean="0">
                <a:latin typeface="Century Gothic" panose="020B0502020202020204" pitchFamily="34" charset="0"/>
              </a:rPr>
              <a:t> </a:t>
            </a:r>
            <a:endParaRPr lang="en-US" sz="1400" i="1" dirty="0">
              <a:latin typeface="Century Gothic" panose="020B0502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119088" y="2895601"/>
            <a:ext cx="45865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cap="small" dirty="0" smtClean="0">
                <a:latin typeface="Century Gothic" panose="020B0502020202020204" pitchFamily="34" charset="0"/>
              </a:rPr>
              <a:t>Communication         Accountability</a:t>
            </a:r>
            <a:endParaRPr lang="en-US" sz="2000" b="1" cap="small" dirty="0">
              <a:latin typeface="Century Gothic" panose="020B0502020202020204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0" y="838201"/>
            <a:ext cx="9144000" cy="2034539"/>
            <a:chOff x="76200" y="1062567"/>
            <a:chExt cx="8991600" cy="2147569"/>
          </a:xfrm>
        </p:grpSpPr>
        <p:sp>
          <p:nvSpPr>
            <p:cNvPr id="4" name="Rectangle 3"/>
            <p:cNvSpPr/>
            <p:nvPr/>
          </p:nvSpPr>
          <p:spPr>
            <a:xfrm>
              <a:off x="76200" y="1062567"/>
              <a:ext cx="8991600" cy="38608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cap="small" dirty="0" smtClean="0">
                  <a:latin typeface="Century Gothic" panose="020B0502020202020204" pitchFamily="34" charset="0"/>
                </a:rPr>
                <a:t>Committee Executive Members (Execute &amp; Charge)</a:t>
              </a:r>
              <a:endParaRPr lang="en-US" b="1" cap="small" dirty="0">
                <a:latin typeface="Century Gothic" panose="020B0502020202020204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83819" y="1447801"/>
              <a:ext cx="8974455" cy="1762335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28600" y="1371601"/>
            <a:ext cx="930088" cy="1394615"/>
            <a:chOff x="274503" y="839429"/>
            <a:chExt cx="930088" cy="1394615"/>
          </a:xfrm>
        </p:grpSpPr>
        <p:sp>
          <p:nvSpPr>
            <p:cNvPr id="7" name="Rectangle 6"/>
            <p:cNvSpPr/>
            <p:nvPr/>
          </p:nvSpPr>
          <p:spPr>
            <a:xfrm>
              <a:off x="274503" y="1772379"/>
              <a:ext cx="930088" cy="4616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lIns="0" tIns="0" rIns="0" bIns="0">
              <a:spAutoFit/>
            </a:bodyPr>
            <a:lstStyle/>
            <a:p>
              <a:r>
                <a:rPr lang="en-US" sz="1000" b="1" dirty="0" smtClean="0"/>
                <a:t>A. Erdemir</a:t>
              </a:r>
              <a:r>
                <a:rPr lang="en-US" sz="1000" b="1" dirty="0"/>
                <a:t>, Ph.D. </a:t>
              </a:r>
            </a:p>
            <a:p>
              <a:r>
                <a:rPr lang="en-US" sz="1000" b="1" dirty="0" smtClean="0"/>
                <a:t>Co-Chair</a:t>
              </a:r>
            </a:p>
            <a:p>
              <a:r>
                <a:rPr lang="en-US" sz="1000" dirty="0" smtClean="0"/>
                <a:t>Cleveland Clinic</a:t>
              </a:r>
            </a:p>
          </p:txBody>
        </p:sp>
        <p:pic>
          <p:nvPicPr>
            <p:cNvPr id="1028" name="Picture 4" descr="Ahmet Erdemi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703" y="839429"/>
              <a:ext cx="717176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/>
          <p:cNvGrpSpPr/>
          <p:nvPr/>
        </p:nvGrpSpPr>
        <p:grpSpPr>
          <a:xfrm>
            <a:off x="2565426" y="1371601"/>
            <a:ext cx="1152008" cy="1400617"/>
            <a:chOff x="2276992" y="1219200"/>
            <a:chExt cx="1152008" cy="1400617"/>
          </a:xfrm>
        </p:grpSpPr>
        <p:sp>
          <p:nvSpPr>
            <p:cNvPr id="28" name="Rectangle 27"/>
            <p:cNvSpPr/>
            <p:nvPr/>
          </p:nvSpPr>
          <p:spPr>
            <a:xfrm>
              <a:off x="2276992" y="2158152"/>
              <a:ext cx="1152008" cy="4616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lIns="0" tIns="0" rIns="0" bIns="0">
              <a:spAutoFit/>
            </a:bodyPr>
            <a:lstStyle/>
            <a:p>
              <a:r>
                <a:rPr lang="en-US" sz="1000" b="1" dirty="0" smtClean="0"/>
                <a:t>W. </a:t>
              </a:r>
              <a:r>
                <a:rPr lang="en-US" sz="1000" b="1" dirty="0"/>
                <a:t>Lytton, M.D</a:t>
              </a:r>
              <a:r>
                <a:rPr lang="en-US" sz="1000" b="1" dirty="0" smtClean="0"/>
                <a:t>.</a:t>
              </a:r>
            </a:p>
            <a:p>
              <a:r>
                <a:rPr lang="en-US" sz="1000" dirty="0" smtClean="0"/>
                <a:t>Kings County Hosp. </a:t>
              </a:r>
            </a:p>
            <a:p>
              <a:r>
                <a:rPr lang="en-US" sz="1000" dirty="0" smtClean="0"/>
                <a:t>Downstate Med. </a:t>
              </a:r>
              <a:r>
                <a:rPr lang="en-US" sz="1000" dirty="0" err="1" smtClean="0"/>
                <a:t>Cntr</a:t>
              </a:r>
              <a:endParaRPr lang="en-US" sz="1000" dirty="0" smtClean="0"/>
            </a:p>
          </p:txBody>
        </p:sp>
        <p:pic>
          <p:nvPicPr>
            <p:cNvPr id="1030" name="Picture 6" descr="William Lytton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8506" y="1219200"/>
              <a:ext cx="721894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oup 11"/>
          <p:cNvGrpSpPr/>
          <p:nvPr/>
        </p:nvGrpSpPr>
        <p:grpSpPr>
          <a:xfrm>
            <a:off x="3936508" y="1371797"/>
            <a:ext cx="847726" cy="1261464"/>
            <a:chOff x="3634176" y="1281408"/>
            <a:chExt cx="847726" cy="1261464"/>
          </a:xfrm>
        </p:grpSpPr>
        <p:sp>
          <p:nvSpPr>
            <p:cNvPr id="11" name="Rectangle 10"/>
            <p:cNvSpPr/>
            <p:nvPr/>
          </p:nvSpPr>
          <p:spPr>
            <a:xfrm>
              <a:off x="3634176" y="2235095"/>
              <a:ext cx="847726" cy="3077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lIns="0" tIns="0" rIns="0" bIns="0">
              <a:spAutoFit/>
            </a:bodyPr>
            <a:lstStyle/>
            <a:p>
              <a:r>
                <a:rPr lang="en-US" sz="1000" b="1" dirty="0" smtClean="0"/>
                <a:t>G. An, MD </a:t>
              </a:r>
            </a:p>
            <a:p>
              <a:r>
                <a:rPr lang="en-US" sz="1000" dirty="0" smtClean="0"/>
                <a:t>U. </a:t>
              </a:r>
              <a:r>
                <a:rPr lang="en-US" sz="1000" dirty="0"/>
                <a:t>of Chicago</a:t>
              </a:r>
            </a:p>
          </p:txBody>
        </p:sp>
        <p:pic>
          <p:nvPicPr>
            <p:cNvPr id="1032" name="Picture 8" descr="Gary A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572" y="1281408"/>
              <a:ext cx="800934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Group 17"/>
          <p:cNvGrpSpPr/>
          <p:nvPr/>
        </p:nvGrpSpPr>
        <p:grpSpPr>
          <a:xfrm>
            <a:off x="8213234" y="1397909"/>
            <a:ext cx="685801" cy="1263285"/>
            <a:chOff x="-1408530" y="628650"/>
            <a:chExt cx="685801" cy="1263285"/>
          </a:xfrm>
        </p:grpSpPr>
        <p:sp>
          <p:nvSpPr>
            <p:cNvPr id="26" name="Rectangle 25"/>
            <p:cNvSpPr/>
            <p:nvPr/>
          </p:nvSpPr>
          <p:spPr>
            <a:xfrm>
              <a:off x="-1408529" y="1584158"/>
              <a:ext cx="685800" cy="3077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lIns="0" tIns="0" rIns="0" bIns="0">
              <a:spAutoFit/>
            </a:bodyPr>
            <a:lstStyle/>
            <a:p>
              <a:r>
                <a:rPr lang="en-US" sz="1000" b="1" dirty="0" smtClean="0"/>
                <a:t>J. </a:t>
              </a:r>
              <a:r>
                <a:rPr lang="en-US" sz="1000" b="1" dirty="0"/>
                <a:t>Ku, Ph.D</a:t>
              </a:r>
              <a:r>
                <a:rPr lang="en-US" sz="1000" b="1" dirty="0" smtClean="0"/>
                <a:t>. </a:t>
              </a:r>
            </a:p>
            <a:p>
              <a:r>
                <a:rPr lang="en-US" sz="1000" dirty="0" smtClean="0"/>
                <a:t>Stanford U.</a:t>
              </a:r>
            </a:p>
          </p:txBody>
        </p:sp>
        <p:pic>
          <p:nvPicPr>
            <p:cNvPr id="1038" name="Picture 14" descr="Joy Ku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58" r="4392"/>
            <a:stretch/>
          </p:blipFill>
          <p:spPr bwMode="auto">
            <a:xfrm>
              <a:off x="-1408530" y="628650"/>
              <a:ext cx="685801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Group 19"/>
          <p:cNvGrpSpPr/>
          <p:nvPr/>
        </p:nvGrpSpPr>
        <p:grpSpPr>
          <a:xfrm>
            <a:off x="7013437" y="1371797"/>
            <a:ext cx="971197" cy="1244536"/>
            <a:chOff x="-1666699" y="1460564"/>
            <a:chExt cx="971197" cy="1244536"/>
          </a:xfrm>
        </p:grpSpPr>
        <p:sp>
          <p:nvSpPr>
            <p:cNvPr id="34" name="Rectangle 33"/>
            <p:cNvSpPr/>
            <p:nvPr/>
          </p:nvSpPr>
          <p:spPr>
            <a:xfrm>
              <a:off x="-1666699" y="2397323"/>
              <a:ext cx="971197" cy="3077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lIns="0" tIns="0" rIns="0" bIns="0">
              <a:spAutoFit/>
            </a:bodyPr>
            <a:lstStyle/>
            <a:p>
              <a:r>
                <a:rPr lang="en-US" sz="1000" b="1" dirty="0" smtClean="0"/>
                <a:t>T. </a:t>
              </a:r>
              <a:r>
                <a:rPr lang="en-US" sz="1000" b="1" dirty="0"/>
                <a:t>Morrison, Ph.D</a:t>
              </a:r>
              <a:r>
                <a:rPr lang="en-US" sz="1000" b="1" dirty="0" smtClean="0"/>
                <a:t>. </a:t>
              </a:r>
            </a:p>
            <a:p>
              <a:r>
                <a:rPr lang="en-US" sz="1000" dirty="0" smtClean="0"/>
                <a:t>FDA</a:t>
              </a:r>
            </a:p>
          </p:txBody>
        </p:sp>
        <p:pic>
          <p:nvPicPr>
            <p:cNvPr id="1040" name="Picture 16" descr="Tina Morrison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24000" y="1460564"/>
              <a:ext cx="685800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Group 24"/>
          <p:cNvGrpSpPr/>
          <p:nvPr/>
        </p:nvGrpSpPr>
        <p:grpSpPr>
          <a:xfrm>
            <a:off x="4989363" y="1371601"/>
            <a:ext cx="785471" cy="1258705"/>
            <a:chOff x="4419600" y="1219200"/>
            <a:chExt cx="785471" cy="1258705"/>
          </a:xfrm>
        </p:grpSpPr>
        <p:sp>
          <p:nvSpPr>
            <p:cNvPr id="35" name="Rectangle 34"/>
            <p:cNvSpPr/>
            <p:nvPr/>
          </p:nvSpPr>
          <p:spPr>
            <a:xfrm>
              <a:off x="4419600" y="2170128"/>
              <a:ext cx="785471" cy="3077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1" dirty="0" smtClean="0"/>
                <a:t>J. </a:t>
              </a:r>
              <a:r>
                <a:rPr lang="en-US" sz="1000" b="1" dirty="0"/>
                <a:t>Myers, Ph.D</a:t>
              </a:r>
              <a:r>
                <a:rPr lang="en-US" sz="1000" b="1" dirty="0" smtClean="0"/>
                <a:t>.</a:t>
              </a:r>
            </a:p>
            <a:p>
              <a:r>
                <a:rPr lang="en-US" sz="1000" dirty="0" smtClean="0"/>
                <a:t>NASA</a:t>
              </a:r>
            </a:p>
          </p:txBody>
        </p:sp>
        <p:pic>
          <p:nvPicPr>
            <p:cNvPr id="1042" name="Picture 18" descr="Jerry Myers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8175" y="1219200"/>
              <a:ext cx="731520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Group 26"/>
          <p:cNvGrpSpPr/>
          <p:nvPr/>
        </p:nvGrpSpPr>
        <p:grpSpPr>
          <a:xfrm>
            <a:off x="6079634" y="1371797"/>
            <a:ext cx="762000" cy="1257083"/>
            <a:chOff x="6216650" y="1208103"/>
            <a:chExt cx="762000" cy="1257083"/>
          </a:xfrm>
        </p:grpSpPr>
        <p:sp>
          <p:nvSpPr>
            <p:cNvPr id="36" name="Rectangle 35"/>
            <p:cNvSpPr/>
            <p:nvPr/>
          </p:nvSpPr>
          <p:spPr>
            <a:xfrm>
              <a:off x="6248400" y="2157409"/>
              <a:ext cx="692497" cy="3077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1" dirty="0" smtClean="0"/>
                <a:t>L. </a:t>
              </a:r>
              <a:r>
                <a:rPr lang="en-US" sz="1000" b="1" dirty="0"/>
                <a:t>Tian, </a:t>
              </a:r>
              <a:r>
                <a:rPr lang="en-US" sz="1000" b="1" dirty="0" smtClean="0"/>
                <a:t>Ph.D.</a:t>
              </a:r>
            </a:p>
            <a:p>
              <a:r>
                <a:rPr lang="en-US" sz="1000" dirty="0" smtClean="0"/>
                <a:t>Stanford U.</a:t>
              </a:r>
            </a:p>
          </p:txBody>
        </p:sp>
        <p:pic>
          <p:nvPicPr>
            <p:cNvPr id="1044" name="Picture 20" descr="Lu Tian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88"/>
            <a:stretch/>
          </p:blipFill>
          <p:spPr bwMode="auto">
            <a:xfrm>
              <a:off x="6216650" y="1208103"/>
              <a:ext cx="762000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2" name="Group 31"/>
          <p:cNvGrpSpPr/>
          <p:nvPr/>
        </p:nvGrpSpPr>
        <p:grpSpPr>
          <a:xfrm>
            <a:off x="1361674" y="1371601"/>
            <a:ext cx="984160" cy="1420770"/>
            <a:chOff x="1073240" y="1421492"/>
            <a:chExt cx="984160" cy="1420770"/>
          </a:xfrm>
        </p:grpSpPr>
        <p:sp>
          <p:nvSpPr>
            <p:cNvPr id="10" name="Rectangle 9"/>
            <p:cNvSpPr/>
            <p:nvPr/>
          </p:nvSpPr>
          <p:spPr>
            <a:xfrm>
              <a:off x="1073240" y="2380597"/>
              <a:ext cx="984160" cy="4616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lIns="0" tIns="0" rIns="0" bIns="0">
              <a:spAutoFit/>
            </a:bodyPr>
            <a:lstStyle/>
            <a:p>
              <a:r>
                <a:rPr lang="en-US" sz="1000" b="1" dirty="0" smtClean="0"/>
                <a:t>L. Mulugeta, M.Sc.</a:t>
              </a:r>
            </a:p>
            <a:p>
              <a:r>
                <a:rPr lang="en-US" sz="1000" b="1" dirty="0" smtClean="0"/>
                <a:t>Co-Chair</a:t>
              </a:r>
              <a:endParaRPr lang="en-US" sz="1000" b="1" dirty="0"/>
            </a:p>
            <a:p>
              <a:r>
                <a:rPr lang="en-US" sz="1000" dirty="0" smtClean="0"/>
                <a:t>USRA</a:t>
              </a:r>
            </a:p>
          </p:txBody>
        </p:sp>
        <p:pic>
          <p:nvPicPr>
            <p:cNvPr id="1046" name="Picture 22" descr="Lealem Mulugeta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8120" y="1421492"/>
              <a:ext cx="914400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5" name="Group 54"/>
          <p:cNvGrpSpPr/>
          <p:nvPr/>
        </p:nvGrpSpPr>
        <p:grpSpPr>
          <a:xfrm>
            <a:off x="1501140" y="4907281"/>
            <a:ext cx="1410519" cy="1007860"/>
            <a:chOff x="1479710" y="4056003"/>
            <a:chExt cx="1410519" cy="1007860"/>
          </a:xfrm>
        </p:grpSpPr>
        <p:sp>
          <p:nvSpPr>
            <p:cNvPr id="40" name="Rectangle 39"/>
            <p:cNvSpPr/>
            <p:nvPr/>
          </p:nvSpPr>
          <p:spPr>
            <a:xfrm>
              <a:off x="1479710" y="4756086"/>
              <a:ext cx="1410519" cy="30777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lIns="0" tIns="0" rIns="0" bIns="0">
              <a:spAutoFit/>
            </a:bodyPr>
            <a:lstStyle/>
            <a:p>
              <a:r>
                <a:rPr lang="en-US" sz="1000" b="1" dirty="0" smtClean="0"/>
                <a:t>D. </a:t>
              </a:r>
              <a:r>
                <a:rPr lang="en-US" sz="1000" b="1" dirty="0" err="1"/>
                <a:t>Eckmann</a:t>
              </a:r>
              <a:r>
                <a:rPr lang="en-US" sz="1000" b="1" dirty="0"/>
                <a:t>, M.D., Ph.D</a:t>
              </a:r>
              <a:r>
                <a:rPr lang="en-US" sz="1000" b="1" dirty="0" smtClean="0"/>
                <a:t>.</a:t>
              </a:r>
            </a:p>
            <a:p>
              <a:r>
                <a:rPr lang="en-US" sz="1000" dirty="0"/>
                <a:t>University of Pennsylvania</a:t>
              </a:r>
            </a:p>
          </p:txBody>
        </p:sp>
        <p:pic>
          <p:nvPicPr>
            <p:cNvPr id="1050" name="Picture 26" descr="David Eckmann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871"/>
            <a:stretch/>
          </p:blipFill>
          <p:spPr bwMode="auto">
            <a:xfrm>
              <a:off x="1880169" y="4056003"/>
              <a:ext cx="609600" cy="6778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1" name="Group 50"/>
          <p:cNvGrpSpPr/>
          <p:nvPr/>
        </p:nvGrpSpPr>
        <p:grpSpPr>
          <a:xfrm>
            <a:off x="1600200" y="3810001"/>
            <a:ext cx="914400" cy="994622"/>
            <a:chOff x="180465" y="3850428"/>
            <a:chExt cx="914400" cy="994622"/>
          </a:xfrm>
        </p:grpSpPr>
        <p:sp>
          <p:nvSpPr>
            <p:cNvPr id="38" name="Rectangle 37"/>
            <p:cNvSpPr/>
            <p:nvPr/>
          </p:nvSpPr>
          <p:spPr>
            <a:xfrm>
              <a:off x="180465" y="4537273"/>
              <a:ext cx="914400" cy="30777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lIns="0" tIns="0" rIns="0" bIns="0">
              <a:spAutoFit/>
            </a:bodyPr>
            <a:lstStyle/>
            <a:p>
              <a:r>
                <a:rPr lang="en-US" sz="1000" b="1" dirty="0" smtClean="0"/>
                <a:t>J. </a:t>
              </a:r>
              <a:r>
                <a:rPr lang="en-US" sz="1000" b="1" dirty="0"/>
                <a:t>Bischoff, </a:t>
              </a:r>
              <a:r>
                <a:rPr lang="en-US" sz="1000" b="1" dirty="0" smtClean="0"/>
                <a:t>Ph.D.</a:t>
              </a:r>
            </a:p>
            <a:p>
              <a:r>
                <a:rPr lang="en-US" sz="1000" dirty="0" smtClean="0"/>
                <a:t>Zimmer</a:t>
              </a:r>
            </a:p>
          </p:txBody>
        </p:sp>
        <p:pic>
          <p:nvPicPr>
            <p:cNvPr id="1052" name="Picture 28" descr="http://www.me.sc.edu/fs/images/bischoff-jeff.jpg"/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9" b="14867"/>
            <a:stretch/>
          </p:blipFill>
          <p:spPr bwMode="auto">
            <a:xfrm>
              <a:off x="353897" y="3850428"/>
              <a:ext cx="588568" cy="640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4" name="Group 53"/>
          <p:cNvGrpSpPr/>
          <p:nvPr/>
        </p:nvGrpSpPr>
        <p:grpSpPr>
          <a:xfrm>
            <a:off x="3091831" y="4896823"/>
            <a:ext cx="1327769" cy="1020929"/>
            <a:chOff x="4572000" y="4137663"/>
            <a:chExt cx="1327769" cy="1020929"/>
          </a:xfrm>
        </p:grpSpPr>
        <p:sp>
          <p:nvSpPr>
            <p:cNvPr id="41" name="Rectangle 40"/>
            <p:cNvSpPr/>
            <p:nvPr/>
          </p:nvSpPr>
          <p:spPr>
            <a:xfrm>
              <a:off x="4572000" y="4850815"/>
              <a:ext cx="1327769" cy="30777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lIns="0" tIns="0" rIns="0" bIns="0">
              <a:spAutoFit/>
            </a:bodyPr>
            <a:lstStyle/>
            <a:p>
              <a:r>
                <a:rPr lang="en-US" sz="1000" b="1" dirty="0" smtClean="0"/>
                <a:t>R. </a:t>
              </a:r>
              <a:r>
                <a:rPr lang="en-US" sz="1000" b="1" dirty="0" err="1"/>
                <a:t>Germain</a:t>
              </a:r>
              <a:r>
                <a:rPr lang="en-US" sz="1000" b="1" dirty="0"/>
                <a:t>, M.D., Ph.D</a:t>
              </a:r>
              <a:r>
                <a:rPr lang="en-US" sz="1000" b="1" dirty="0" smtClean="0"/>
                <a:t>.</a:t>
              </a:r>
            </a:p>
            <a:p>
              <a:r>
                <a:rPr lang="en-US" sz="1000" dirty="0" smtClean="0"/>
                <a:t>NIH</a:t>
              </a:r>
            </a:p>
          </p:txBody>
        </p:sp>
        <p:pic>
          <p:nvPicPr>
            <p:cNvPr id="1054" name="Picture 30" descr="Ronald Germain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58" b="19742"/>
            <a:stretch/>
          </p:blipFill>
          <p:spPr bwMode="auto">
            <a:xfrm>
              <a:off x="4910842" y="4137663"/>
              <a:ext cx="653143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6" name="Group 55"/>
          <p:cNvGrpSpPr/>
          <p:nvPr/>
        </p:nvGrpSpPr>
        <p:grpSpPr>
          <a:xfrm>
            <a:off x="228600" y="4876801"/>
            <a:ext cx="1046089" cy="1015097"/>
            <a:chOff x="1380552" y="4037840"/>
            <a:chExt cx="1046089" cy="1015097"/>
          </a:xfrm>
        </p:grpSpPr>
        <p:sp>
          <p:nvSpPr>
            <p:cNvPr id="42" name="Rectangle 41"/>
            <p:cNvSpPr/>
            <p:nvPr/>
          </p:nvSpPr>
          <p:spPr>
            <a:xfrm>
              <a:off x="1380552" y="4745160"/>
              <a:ext cx="1046089" cy="30777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lIns="0" tIns="0" rIns="0" bIns="0">
              <a:spAutoFit/>
            </a:bodyPr>
            <a:lstStyle/>
            <a:p>
              <a:r>
                <a:rPr lang="en-US" sz="1000" b="1" dirty="0" smtClean="0"/>
                <a:t>A. </a:t>
              </a:r>
              <a:r>
                <a:rPr lang="en-US" sz="1000" b="1" dirty="0"/>
                <a:t>Hunt, Ph.D</a:t>
              </a:r>
              <a:r>
                <a:rPr lang="en-US" sz="1000" b="1" dirty="0" smtClean="0"/>
                <a:t>.</a:t>
              </a:r>
            </a:p>
            <a:p>
              <a:r>
                <a:rPr lang="en-US" sz="1000" dirty="0" smtClean="0"/>
                <a:t>U. </a:t>
              </a:r>
              <a:r>
                <a:rPr lang="en-US" sz="1000" dirty="0"/>
                <a:t>of California, </a:t>
              </a:r>
              <a:r>
                <a:rPr lang="en-US" sz="1000" dirty="0" smtClean="0"/>
                <a:t>SF</a:t>
              </a:r>
            </a:p>
          </p:txBody>
        </p:sp>
        <p:pic>
          <p:nvPicPr>
            <p:cNvPr id="1056" name="Picture 32" descr="Anthony Hunt"/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931" b="20332"/>
            <a:stretch/>
          </p:blipFill>
          <p:spPr bwMode="auto">
            <a:xfrm>
              <a:off x="1594446" y="4037840"/>
              <a:ext cx="681540" cy="6651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7" name="Group 56"/>
          <p:cNvGrpSpPr/>
          <p:nvPr/>
        </p:nvGrpSpPr>
        <p:grpSpPr>
          <a:xfrm>
            <a:off x="152400" y="3771144"/>
            <a:ext cx="979087" cy="1029314"/>
            <a:chOff x="1629544" y="4182270"/>
            <a:chExt cx="979087" cy="1029314"/>
          </a:xfrm>
        </p:grpSpPr>
        <p:sp>
          <p:nvSpPr>
            <p:cNvPr id="43" name="Rectangle 42"/>
            <p:cNvSpPr/>
            <p:nvPr/>
          </p:nvSpPr>
          <p:spPr>
            <a:xfrm>
              <a:off x="1629544" y="4903807"/>
              <a:ext cx="979087" cy="30777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lIns="0" tIns="0" rIns="0" bIns="0">
              <a:spAutoFit/>
            </a:bodyPr>
            <a:lstStyle/>
            <a:p>
              <a:r>
                <a:rPr lang="en-US" sz="1000" b="1" dirty="0" smtClean="0"/>
                <a:t>W. </a:t>
              </a:r>
              <a:r>
                <a:rPr lang="en-US" sz="1000" b="1" dirty="0" err="1"/>
                <a:t>Kam</a:t>
              </a:r>
              <a:r>
                <a:rPr lang="en-US" sz="1000" b="1" dirty="0"/>
                <a:t> Liu, Ph.D. </a:t>
              </a:r>
              <a:endParaRPr lang="en-US" sz="1000" b="1" dirty="0" smtClean="0"/>
            </a:p>
            <a:p>
              <a:r>
                <a:rPr lang="en-US" sz="1000" dirty="0"/>
                <a:t>Northwestern </a:t>
              </a:r>
              <a:r>
                <a:rPr lang="en-US" sz="1000" dirty="0" smtClean="0"/>
                <a:t>U.</a:t>
              </a:r>
            </a:p>
          </p:txBody>
        </p:sp>
        <p:pic>
          <p:nvPicPr>
            <p:cNvPr id="1058" name="Picture 34" descr="Wing Kam Liu"/>
            <p:cNvPicPr>
              <a:picLocks noChangeAspect="1" noChangeArrowheads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547"/>
            <a:stretch/>
          </p:blipFill>
          <p:spPr bwMode="auto">
            <a:xfrm>
              <a:off x="1774030" y="4182270"/>
              <a:ext cx="690113" cy="7082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8" name="Group 57"/>
          <p:cNvGrpSpPr/>
          <p:nvPr/>
        </p:nvGrpSpPr>
        <p:grpSpPr>
          <a:xfrm>
            <a:off x="7238891" y="3810001"/>
            <a:ext cx="1295509" cy="990600"/>
            <a:chOff x="6019745" y="3699675"/>
            <a:chExt cx="1295509" cy="990600"/>
          </a:xfrm>
        </p:grpSpPr>
        <p:sp>
          <p:nvSpPr>
            <p:cNvPr id="45" name="Rectangle 44"/>
            <p:cNvSpPr/>
            <p:nvPr/>
          </p:nvSpPr>
          <p:spPr>
            <a:xfrm>
              <a:off x="6019745" y="4382498"/>
              <a:ext cx="1295509" cy="30777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lIns="0" tIns="0" rIns="0" bIns="0">
              <a:spAutoFit/>
            </a:bodyPr>
            <a:lstStyle/>
            <a:p>
              <a:r>
                <a:rPr lang="en-US" sz="1000" b="1" dirty="0" smtClean="0"/>
                <a:t>V. </a:t>
              </a:r>
              <a:r>
                <a:rPr lang="en-US" sz="1000" b="1" dirty="0" err="1"/>
                <a:t>Marmarelis</a:t>
              </a:r>
              <a:r>
                <a:rPr lang="en-US" sz="1000" b="1" dirty="0"/>
                <a:t>, Ph.D. </a:t>
              </a:r>
              <a:endParaRPr lang="en-US" sz="1000" b="1" dirty="0" smtClean="0"/>
            </a:p>
            <a:p>
              <a:r>
                <a:rPr lang="en-US" sz="1000" dirty="0" smtClean="0"/>
                <a:t>U. of Southern California</a:t>
              </a:r>
            </a:p>
          </p:txBody>
        </p:sp>
        <p:pic>
          <p:nvPicPr>
            <p:cNvPr id="1060" name="Picture 36" descr="Vasilis Marmarelis"/>
            <p:cNvPicPr>
              <a:picLocks noChangeAspect="1" noChangeArrowheads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947"/>
            <a:stretch/>
          </p:blipFill>
          <p:spPr bwMode="auto">
            <a:xfrm>
              <a:off x="6221451" y="3699675"/>
              <a:ext cx="751893" cy="640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9" name="Group 58"/>
          <p:cNvGrpSpPr/>
          <p:nvPr/>
        </p:nvGrpSpPr>
        <p:grpSpPr>
          <a:xfrm>
            <a:off x="4722970" y="4840711"/>
            <a:ext cx="1296830" cy="1062305"/>
            <a:chOff x="6863218" y="4863573"/>
            <a:chExt cx="1296830" cy="1062305"/>
          </a:xfrm>
        </p:grpSpPr>
        <p:sp>
          <p:nvSpPr>
            <p:cNvPr id="46" name="Rectangle 45"/>
            <p:cNvSpPr/>
            <p:nvPr/>
          </p:nvSpPr>
          <p:spPr>
            <a:xfrm>
              <a:off x="6863218" y="5618101"/>
              <a:ext cx="1296830" cy="30777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1" dirty="0" smtClean="0"/>
                <a:t>P. </a:t>
              </a:r>
              <a:r>
                <a:rPr lang="en-US" sz="1000" b="1" dirty="0" err="1"/>
                <a:t>Pathmanathan</a:t>
              </a:r>
              <a:r>
                <a:rPr lang="en-US" sz="1000" b="1" dirty="0"/>
                <a:t>, Ph.D. </a:t>
              </a:r>
              <a:endParaRPr lang="en-US" sz="1000" b="1" dirty="0" smtClean="0"/>
            </a:p>
            <a:p>
              <a:r>
                <a:rPr lang="en-US" sz="1000" dirty="0" smtClean="0"/>
                <a:t>FDA</a:t>
              </a:r>
            </a:p>
          </p:txBody>
        </p:sp>
        <p:pic>
          <p:nvPicPr>
            <p:cNvPr id="1062" name="Picture 38" descr="Pras Pathmanathan"/>
            <p:cNvPicPr>
              <a:picLocks noChangeAspect="1" noChangeArrowheads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87" b="16191"/>
            <a:stretch/>
          </p:blipFill>
          <p:spPr bwMode="auto">
            <a:xfrm>
              <a:off x="7190822" y="4863573"/>
              <a:ext cx="641684" cy="726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1" name="Group 60"/>
          <p:cNvGrpSpPr/>
          <p:nvPr/>
        </p:nvGrpSpPr>
        <p:grpSpPr>
          <a:xfrm>
            <a:off x="3054985" y="3810001"/>
            <a:ext cx="755015" cy="993577"/>
            <a:chOff x="6830911" y="4876800"/>
            <a:chExt cx="755015" cy="993577"/>
          </a:xfrm>
        </p:grpSpPr>
        <p:sp>
          <p:nvSpPr>
            <p:cNvPr id="47" name="Rectangle 46"/>
            <p:cNvSpPr/>
            <p:nvPr/>
          </p:nvSpPr>
          <p:spPr>
            <a:xfrm>
              <a:off x="6830911" y="5562600"/>
              <a:ext cx="755015" cy="30777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1" dirty="0" smtClean="0"/>
                <a:t>G. </a:t>
              </a:r>
              <a:r>
                <a:rPr lang="en-US" sz="1000" b="1" dirty="0"/>
                <a:t>Peng, Ph.D</a:t>
              </a:r>
              <a:r>
                <a:rPr lang="en-US" sz="1000" b="1" dirty="0" smtClean="0"/>
                <a:t>.</a:t>
              </a:r>
            </a:p>
            <a:p>
              <a:r>
                <a:rPr lang="en-US" sz="1000" dirty="0" smtClean="0"/>
                <a:t>NIH</a:t>
              </a:r>
            </a:p>
          </p:txBody>
        </p:sp>
        <p:pic>
          <p:nvPicPr>
            <p:cNvPr id="1064" name="Picture 40" descr="Grace Peng"/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705"/>
            <a:stretch/>
          </p:blipFill>
          <p:spPr bwMode="auto">
            <a:xfrm>
              <a:off x="6879844" y="4876800"/>
              <a:ext cx="629882" cy="640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2" name="Group 61"/>
          <p:cNvGrpSpPr/>
          <p:nvPr/>
        </p:nvGrpSpPr>
        <p:grpSpPr>
          <a:xfrm>
            <a:off x="6477000" y="4880823"/>
            <a:ext cx="891439" cy="1046913"/>
            <a:chOff x="6316980" y="3348010"/>
            <a:chExt cx="891439" cy="1046913"/>
          </a:xfrm>
        </p:grpSpPr>
        <p:sp>
          <p:nvSpPr>
            <p:cNvPr id="39" name="Rectangle 38"/>
            <p:cNvSpPr/>
            <p:nvPr/>
          </p:nvSpPr>
          <p:spPr>
            <a:xfrm>
              <a:off x="6316980" y="4087146"/>
              <a:ext cx="891439" cy="30777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lIns="0" tIns="0" rIns="0" bIns="0">
              <a:spAutoFit/>
            </a:bodyPr>
            <a:lstStyle/>
            <a:p>
              <a:r>
                <a:rPr lang="en-US" sz="1000" b="1" dirty="0" smtClean="0"/>
                <a:t>M. </a:t>
              </a:r>
              <a:r>
                <a:rPr lang="en-US" sz="1000" b="1" dirty="0"/>
                <a:t>Steele, Ph.D. </a:t>
              </a:r>
              <a:endParaRPr lang="en-US" sz="1000" b="1" dirty="0" smtClean="0"/>
            </a:p>
            <a:p>
              <a:r>
                <a:rPr lang="en-US" sz="1000" dirty="0" smtClean="0"/>
                <a:t>NASA</a:t>
              </a:r>
            </a:p>
          </p:txBody>
        </p:sp>
        <p:pic>
          <p:nvPicPr>
            <p:cNvPr id="1066" name="Picture 42" descr="Martin Steele"/>
            <p:cNvPicPr>
              <a:picLocks noChangeAspect="1" noChangeArrowheads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28" b="15405"/>
            <a:stretch/>
          </p:blipFill>
          <p:spPr bwMode="auto">
            <a:xfrm>
              <a:off x="6436127" y="3348010"/>
              <a:ext cx="653143" cy="7092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3" name="Group 62"/>
          <p:cNvGrpSpPr/>
          <p:nvPr/>
        </p:nvGrpSpPr>
        <p:grpSpPr>
          <a:xfrm>
            <a:off x="4267200" y="3810001"/>
            <a:ext cx="846386" cy="990600"/>
            <a:chOff x="3391719" y="3860215"/>
            <a:chExt cx="846386" cy="990600"/>
          </a:xfrm>
        </p:grpSpPr>
        <p:sp>
          <p:nvSpPr>
            <p:cNvPr id="48" name="Rectangle 47"/>
            <p:cNvSpPr/>
            <p:nvPr/>
          </p:nvSpPr>
          <p:spPr>
            <a:xfrm>
              <a:off x="3391719" y="4543038"/>
              <a:ext cx="846386" cy="30777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1" dirty="0" smtClean="0"/>
                <a:t>J. </a:t>
              </a:r>
              <a:r>
                <a:rPr lang="en-US" sz="1000" b="1" dirty="0"/>
                <a:t>Thomas, M.D</a:t>
              </a:r>
              <a:r>
                <a:rPr lang="en-US" sz="1000" b="1" dirty="0" smtClean="0"/>
                <a:t>.</a:t>
              </a:r>
            </a:p>
            <a:p>
              <a:r>
                <a:rPr lang="en-US" sz="1000" dirty="0" smtClean="0"/>
                <a:t>Cleveland Clinic</a:t>
              </a:r>
            </a:p>
          </p:txBody>
        </p:sp>
        <p:pic>
          <p:nvPicPr>
            <p:cNvPr id="1068" name="Picture 44" descr="James Thomas"/>
            <p:cNvPicPr>
              <a:picLocks noChangeAspect="1" noChangeArrowheads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166"/>
            <a:stretch/>
          </p:blipFill>
          <p:spPr bwMode="auto">
            <a:xfrm>
              <a:off x="3548210" y="3860215"/>
              <a:ext cx="537495" cy="640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24" name="Group 1023"/>
          <p:cNvGrpSpPr/>
          <p:nvPr/>
        </p:nvGrpSpPr>
        <p:grpSpPr>
          <a:xfrm>
            <a:off x="7956529" y="4840711"/>
            <a:ext cx="945772" cy="1026690"/>
            <a:chOff x="4437720" y="4507914"/>
            <a:chExt cx="945772" cy="1026690"/>
          </a:xfrm>
        </p:grpSpPr>
        <p:sp>
          <p:nvSpPr>
            <p:cNvPr id="49" name="Rectangle 48"/>
            <p:cNvSpPr/>
            <p:nvPr/>
          </p:nvSpPr>
          <p:spPr>
            <a:xfrm>
              <a:off x="4437720" y="5226827"/>
              <a:ext cx="945772" cy="30777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1" dirty="0" smtClean="0"/>
                <a:t>M. </a:t>
              </a:r>
              <a:r>
                <a:rPr lang="en-US" sz="1000" b="1" dirty="0"/>
                <a:t>Walton, Ph.D. </a:t>
              </a:r>
              <a:endParaRPr lang="en-US" sz="1000" b="1" dirty="0" smtClean="0"/>
            </a:p>
            <a:p>
              <a:r>
                <a:rPr lang="en-US" sz="1000" dirty="0" smtClean="0"/>
                <a:t>Wyle</a:t>
              </a:r>
            </a:p>
          </p:txBody>
        </p:sp>
        <p:pic>
          <p:nvPicPr>
            <p:cNvPr id="1070" name="Picture 46" descr="Marlei Walton"/>
            <p:cNvPicPr>
              <a:picLocks noChangeAspect="1" noChangeArrowheads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999"/>
            <a:stretch/>
          </p:blipFill>
          <p:spPr bwMode="auto">
            <a:xfrm>
              <a:off x="4529607" y="4507914"/>
              <a:ext cx="761999" cy="685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25" name="Group 1024"/>
          <p:cNvGrpSpPr/>
          <p:nvPr/>
        </p:nvGrpSpPr>
        <p:grpSpPr>
          <a:xfrm>
            <a:off x="5887413" y="3779521"/>
            <a:ext cx="665787" cy="990600"/>
            <a:chOff x="6829166" y="3686751"/>
            <a:chExt cx="665787" cy="990600"/>
          </a:xfrm>
        </p:grpSpPr>
        <p:sp>
          <p:nvSpPr>
            <p:cNvPr id="44" name="Rectangle 43"/>
            <p:cNvSpPr/>
            <p:nvPr/>
          </p:nvSpPr>
          <p:spPr>
            <a:xfrm>
              <a:off x="6829166" y="4369574"/>
              <a:ext cx="665787" cy="30777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lIns="0" tIns="0" rIns="0" bIns="0">
              <a:spAutoFit/>
            </a:bodyPr>
            <a:lstStyle/>
            <a:p>
              <a:r>
                <a:rPr lang="en-US" sz="1000" b="1" dirty="0" smtClean="0"/>
                <a:t>D. </a:t>
              </a:r>
              <a:r>
                <a:rPr lang="en-US" sz="1000" b="1" dirty="0" err="1"/>
                <a:t>Lochner</a:t>
              </a:r>
              <a:r>
                <a:rPr lang="en-US" sz="1000" b="1" dirty="0"/>
                <a:t> </a:t>
              </a:r>
              <a:endParaRPr lang="en-US" sz="1000" b="1" dirty="0" smtClean="0"/>
            </a:p>
            <a:p>
              <a:r>
                <a:rPr lang="en-US" sz="1000" dirty="0" smtClean="0"/>
                <a:t>FDA</a:t>
              </a:r>
            </a:p>
          </p:txBody>
        </p:sp>
        <p:pic>
          <p:nvPicPr>
            <p:cNvPr id="1071" name="Picture 47" descr="C:\Users\mulugeta\Documents\Temp Work\CPMS\Repository\doc\bios\photos\DLochner.jpg"/>
            <p:cNvPicPr>
              <a:picLocks noChangeAspect="1" noChangeArrowheads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25" b="14924"/>
            <a:stretch/>
          </p:blipFill>
          <p:spPr bwMode="auto">
            <a:xfrm>
              <a:off x="6842760" y="3686751"/>
              <a:ext cx="640080" cy="6517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9022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Committee Implementation Strategy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914400"/>
            <a:ext cx="8610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Use team-based structure to:</a:t>
            </a:r>
          </a:p>
          <a:p>
            <a:endParaRPr lang="en-US" dirty="0" smtClean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Establish a balanced 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representation of the </a:t>
            </a:r>
            <a:r>
              <a:rPr lang="en-US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interests and perspectives of the different stakeholders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Bridge 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synergistic activities in simulation-based medicine throughout the M&amp;S communities</a:t>
            </a: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3048000"/>
            <a:ext cx="8603175" cy="33528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ASME 2014 V&amp;V Symposium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CE147-5BD1-4085-8955-F9248228F1A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34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5334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Mission:</a:t>
            </a:r>
            <a:r>
              <a:rPr lang="en-US" sz="3200" dirty="0" smtClean="0"/>
              <a:t> Establish Credible Practice Guidelines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228600" y="1066800"/>
            <a:ext cx="860498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Century Gothic" panose="020B0502020202020204" pitchFamily="34" charset="0"/>
              </a:rPr>
              <a:t>Primary deliverable: </a:t>
            </a:r>
            <a:r>
              <a:rPr lang="en-US" sz="2000" i="1" dirty="0" smtClean="0">
                <a:latin typeface="Century Gothic" panose="020B0502020202020204" pitchFamily="34" charset="0"/>
              </a:rPr>
              <a:t>“Guidelines </a:t>
            </a:r>
            <a:r>
              <a:rPr lang="en-US" sz="2000" i="1" dirty="0">
                <a:latin typeface="Century Gothic" panose="020B0502020202020204" pitchFamily="34" charset="0"/>
              </a:rPr>
              <a:t>for Credible Practice of Modeling and Simulation in </a:t>
            </a:r>
            <a:r>
              <a:rPr lang="en-US" sz="2000" i="1" dirty="0" smtClean="0">
                <a:latin typeface="Century Gothic" panose="020B0502020202020204" pitchFamily="34" charset="0"/>
              </a:rPr>
              <a:t>Healthcare” – by </a:t>
            </a:r>
            <a:r>
              <a:rPr lang="en-US" sz="2000" dirty="0" smtClean="0">
                <a:latin typeface="Century Gothic" panose="020B0502020202020204" pitchFamily="34" charset="0"/>
              </a:rPr>
              <a:t>03/2015</a:t>
            </a:r>
            <a:endParaRPr lang="en-US" sz="2000" dirty="0">
              <a:latin typeface="Century Gothic" panose="020B0502020202020204" pitchFamily="34" charset="0"/>
            </a:endParaRPr>
          </a:p>
          <a:p>
            <a:endParaRPr lang="en-US" sz="2000" b="1" dirty="0" smtClean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Goal Oriented Activity: </a:t>
            </a:r>
            <a:r>
              <a:rPr lang="en-US" sz="20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The CPMS Task Teams were charged to identify ten </a:t>
            </a:r>
            <a:r>
              <a:rPr lang="en-US" sz="2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key elements </a:t>
            </a:r>
            <a:r>
              <a:rPr lang="en-US" sz="20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or simple </a:t>
            </a:r>
            <a:r>
              <a:rPr lang="en-US" sz="2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rules of credible </a:t>
            </a:r>
            <a:r>
              <a:rPr lang="en-US" sz="20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practice in order to establish a foundation upon which the </a:t>
            </a:r>
            <a:r>
              <a:rPr lang="en-US" sz="2000" i="1" dirty="0">
                <a:latin typeface="Century Gothic" panose="020B0502020202020204" pitchFamily="34" charset="0"/>
              </a:rPr>
              <a:t>“Guidelines for Credible Practice of Modeling and Simulation in Healthcare</a:t>
            </a:r>
            <a:r>
              <a:rPr lang="en-US" sz="2000" i="1" dirty="0" smtClean="0">
                <a:latin typeface="Century Gothic" panose="020B0502020202020204" pitchFamily="34" charset="0"/>
              </a:rPr>
              <a:t>”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smtClean="0">
                <a:latin typeface="Century Gothic" panose="020B0502020202020204" pitchFamily="34" charset="0"/>
              </a:rPr>
              <a:t>can be developed.</a:t>
            </a:r>
          </a:p>
          <a:p>
            <a:endParaRPr lang="en-US" sz="20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Full details of this activity is available </a:t>
            </a:r>
            <a:r>
              <a:rPr lang="en-US" sz="2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at: </a:t>
            </a:r>
            <a:r>
              <a:rPr lang="en-US" sz="2000" dirty="0">
                <a:latin typeface="Century Gothic" panose="020B0502020202020204" pitchFamily="34" charset="0"/>
                <a:cs typeface="Times New Roman" panose="02020603050405020304" pitchFamily="18" charset="0"/>
                <a:hlinkClick r:id="rId3"/>
              </a:rPr>
              <a:t>http://</a:t>
            </a:r>
            <a:r>
              <a:rPr lang="en-US" sz="2000" dirty="0" smtClean="0">
                <a:latin typeface="Century Gothic" panose="020B0502020202020204" pitchFamily="34" charset="0"/>
                <a:cs typeface="Times New Roman" panose="02020603050405020304" pitchFamily="18" charset="0"/>
                <a:hlinkClick r:id="rId3"/>
              </a:rPr>
              <a:t>wiki.simtk.org/cpms/Ten_Simple_Rules_of_Credible_Practice</a:t>
            </a:r>
            <a:r>
              <a:rPr lang="en-US" sz="20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ASME 2014 V&amp;V Symposium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CE147-5BD1-4085-8955-F9248228F1A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48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Strategy to Identify the “Ten Simple Rules”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88FCE147-5BD1-4085-8955-F9248228F1AD}" type="slidenum">
              <a:rPr lang="en-US" smtClean="0"/>
              <a:t>11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52401" y="762000"/>
            <a:ext cx="88391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Century Gothic" panose="020B0502020202020204" pitchFamily="34" charset="0"/>
              </a:rPr>
              <a:t>To initiate the Ten Simple Rules </a:t>
            </a:r>
            <a:r>
              <a:rPr lang="en-US" sz="1600" b="1" dirty="0" smtClean="0">
                <a:latin typeface="Century Gothic" panose="020B0502020202020204" pitchFamily="34" charset="0"/>
              </a:rPr>
              <a:t>task: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latin typeface="Century Gothic" panose="020B0502020202020204" pitchFamily="34" charset="0"/>
              </a:rPr>
              <a:t>26 candidate rules </a:t>
            </a:r>
            <a:r>
              <a:rPr lang="en-US" sz="1600" dirty="0">
                <a:latin typeface="Century Gothic" panose="020B0502020202020204" pitchFamily="34" charset="0"/>
              </a:rPr>
              <a:t>were </a:t>
            </a:r>
            <a:r>
              <a:rPr lang="en-US" sz="1600" dirty="0" smtClean="0">
                <a:latin typeface="Century Gothic" panose="020B0502020202020204" pitchFamily="34" charset="0"/>
              </a:rPr>
              <a:t>generated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latin typeface="Century Gothic" panose="020B0502020202020204" pitchFamily="34" charset="0"/>
              </a:rPr>
              <a:t>Candidate rules were surveyed internally among the Committee’s three Task Teams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latin typeface="Century Gothic" panose="020B0502020202020204" pitchFamily="34" charset="0"/>
              </a:rPr>
              <a:t>Results from the three teams were consolidated to arrive at “Ten Simple Rules” 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1" y="6504801"/>
            <a:ext cx="868679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Full details </a:t>
            </a:r>
            <a:r>
              <a:rPr lang="en-US" sz="12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are available </a:t>
            </a:r>
            <a:r>
              <a:rPr lang="en-US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at: </a:t>
            </a:r>
            <a:r>
              <a:rPr lang="en-US" sz="1200" dirty="0">
                <a:latin typeface="Century Gothic" panose="020B0502020202020204" pitchFamily="34" charset="0"/>
                <a:cs typeface="Times New Roman" panose="02020603050405020304" pitchFamily="18" charset="0"/>
                <a:hlinkClick r:id="rId3"/>
              </a:rPr>
              <a:t>http://</a:t>
            </a:r>
            <a:r>
              <a:rPr lang="en-US" sz="1200" dirty="0" smtClean="0">
                <a:latin typeface="Century Gothic" panose="020B0502020202020204" pitchFamily="34" charset="0"/>
                <a:cs typeface="Times New Roman" panose="02020603050405020304" pitchFamily="18" charset="0"/>
                <a:hlinkClick r:id="rId3"/>
              </a:rPr>
              <a:t>wiki.simtk.org/cpms/Ten_Simple_Rules_of_Credible_Practice/Summary_of_Results</a:t>
            </a:r>
            <a:r>
              <a:rPr lang="en-US" sz="12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endParaRPr lang="en-US" sz="12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8945726"/>
              </p:ext>
            </p:extLst>
          </p:nvPr>
        </p:nvGraphicFramePr>
        <p:xfrm>
          <a:off x="152401" y="1981200"/>
          <a:ext cx="8839199" cy="44805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670312"/>
                <a:gridCol w="2773017"/>
                <a:gridCol w="3395870"/>
              </a:tblGrid>
              <a:tr h="21844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26 Candidate Rules of Credible Practice</a:t>
                      </a:r>
                      <a:endParaRPr lang="en-US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45720" marR="4572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184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Use version control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Follow discipline-specific guidelines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Define the context the model is intended to be used for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2184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Use credible solvers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Attempt verification within context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Perform appropriate level of sensitivity analysis within context of use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2184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Explicitly list your limitations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Attempt uncertainty (error) estimation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Use consistent terminology or define your terminology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2184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Report appropriately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Make sure your results are reproducible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Get it reviewed by independent users/ developers/members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2184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Document your code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Define your evaluation metrics in advance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Provide user instructions whenever possible and applicable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2184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Provide examples of use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Conform to discipline-specific standards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Use traceable data that can be traced back to the origin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2184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Practice what you preach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Be a discipline-independent/</a:t>
                      </a:r>
                    </a:p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specific example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Disseminate whenever possible </a:t>
                      </a:r>
                    </a:p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(source code, test suite, data, </a:t>
                      </a:r>
                      <a:r>
                        <a:rPr lang="en-US" sz="1200" dirty="0" err="1" smtClean="0">
                          <a:latin typeface="Century Gothic" panose="020B0502020202020204" pitchFamily="34" charset="0"/>
                        </a:rPr>
                        <a:t>etc</a:t>
                      </a:r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)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2184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Develop with the end user in mind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Learn from discipline-independent examples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Use competition of multiple implementations to check and balance each other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2184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Attempt validation within context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Use appropriate data </a:t>
                      </a:r>
                    </a:p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</a:rPr>
                        <a:t>(input, validation, verification)</a:t>
                      </a:r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745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Mathematical &amp;</a:t>
            </a:r>
            <a:r>
              <a:rPr lang="en-US" sz="2800" dirty="0" smtClean="0"/>
              <a:t> Comp. </a:t>
            </a:r>
            <a:r>
              <a:rPr lang="en-US" sz="2800" dirty="0"/>
              <a:t>Sciences </a:t>
            </a:r>
            <a:r>
              <a:rPr lang="en-US" sz="2800" dirty="0" smtClean="0"/>
              <a:t>Team Vote Results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88FCE147-5BD1-4085-8955-F9248228F1AD}" type="slidenum">
              <a:rPr lang="en-US" smtClean="0"/>
              <a:t>12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52401" y="762000"/>
            <a:ext cx="8839199" cy="11695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Century Gothic" panose="020B0502020202020204" pitchFamily="34" charset="0"/>
              </a:rPr>
              <a:t>Voting process used by the team: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latin typeface="Century Gothic" panose="020B0502020202020204" pitchFamily="34" charset="0"/>
              </a:rPr>
              <a:t>Each member identified what they deemed were the “top three” rules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latin typeface="Century Gothic" panose="020B0502020202020204" pitchFamily="34" charset="0"/>
              </a:rPr>
              <a:t>Team coordinators ranked the “top ten” rules based on the consolidated results</a:t>
            </a:r>
          </a:p>
          <a:p>
            <a:endParaRPr lang="en-US" sz="600" dirty="0" smtClean="0">
              <a:latin typeface="Century Gothic" panose="020B0502020202020204" pitchFamily="34" charset="0"/>
            </a:endParaRPr>
          </a:p>
          <a:p>
            <a:r>
              <a:rPr lang="en-US" sz="1600" dirty="0" smtClean="0">
                <a:latin typeface="Century Gothic" panose="020B0502020202020204" pitchFamily="34" charset="0"/>
              </a:rPr>
              <a:t>Some rules were modified/consolidated and new rules were introduced in the process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100827"/>
              </p:ext>
            </p:extLst>
          </p:nvPr>
        </p:nvGraphicFramePr>
        <p:xfrm>
          <a:off x="152401" y="2057400"/>
          <a:ext cx="8839199" cy="43434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61176"/>
                <a:gridCol w="7082623"/>
                <a:gridCol w="1295400"/>
              </a:tblGrid>
              <a:tr h="299807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baseline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Vote Results from the Mathematical &amp; Computational Sciences Team</a:t>
                      </a:r>
                      <a:endParaRPr lang="en-US" sz="1700" b="1" dirty="0" smtClean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700" b="1" dirty="0" smtClean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26305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#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2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Rule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2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Comment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2">
                        <a:alpha val="69000"/>
                      </a:schemeClr>
                    </a:solidFill>
                  </a:tcPr>
                </a:tc>
              </a:tr>
              <a:tr h="263052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1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Define the use context for which the model is intended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Modified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263052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2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Develop with the end user in mind 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263052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3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Document your code and make your code readable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Mod.</a:t>
                      </a:r>
                      <a:r>
                        <a:rPr lang="en-US" sz="1400" baseline="0" dirty="0" smtClean="0">
                          <a:latin typeface="Century Gothic" panose="020B0502020202020204" pitchFamily="34" charset="0"/>
                        </a:rPr>
                        <a:t> / New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263052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4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Use version control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4431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5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Practice Verification / Validation / Uncertainty Quantification \ Attempt verification within context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Consolidated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4431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6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Explicitly identify experimental scenarios illustrating when, why, and how the model is false \ Explicitly list your limitations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New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263052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7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Use competition of multiple implementations to check and balance each other 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4431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8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Make it easy for anyone to repeat and/or falsify your results \ Make sure your results are reproducible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Mod.</a:t>
                      </a:r>
                      <a:r>
                        <a:rPr lang="en-US" sz="1400" baseline="0" dirty="0" smtClean="0">
                          <a:latin typeface="Century Gothic" panose="020B0502020202020204" pitchFamily="34" charset="0"/>
                        </a:rPr>
                        <a:t> / New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263052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9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Use traceable data that can be traced back to the origin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263052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10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Define your evaluation metrics in advance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564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End </a:t>
            </a:r>
            <a:r>
              <a:rPr lang="en-US" sz="2800" dirty="0" smtClean="0"/>
              <a:t>Users Team Vote Results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88FCE147-5BD1-4085-8955-F9248228F1AD}" type="slidenum">
              <a:rPr lang="en-US" smtClean="0"/>
              <a:t>13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52401" y="762000"/>
            <a:ext cx="8839199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Century Gothic" panose="020B0502020202020204" pitchFamily="34" charset="0"/>
              </a:rPr>
              <a:t>Voting process used by the team: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latin typeface="Century Gothic" panose="020B0502020202020204" pitchFamily="34" charset="0"/>
              </a:rPr>
              <a:t>Each member identified what they deemed were the “top ten” rules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latin typeface="Century Gothic" panose="020B0502020202020204" pitchFamily="34" charset="0"/>
              </a:rPr>
              <a:t>Team coordinators consolidated the votes to ranked the “top ten” rules</a:t>
            </a:r>
          </a:p>
          <a:p>
            <a:endParaRPr lang="en-US" sz="600" dirty="0" smtClean="0">
              <a:latin typeface="Century Gothic" panose="020B0502020202020204" pitchFamily="34" charset="0"/>
            </a:endParaRPr>
          </a:p>
          <a:p>
            <a:r>
              <a:rPr lang="en-US" sz="1600" dirty="0" smtClean="0">
                <a:latin typeface="Century Gothic" panose="020B0502020202020204" pitchFamily="34" charset="0"/>
              </a:rPr>
              <a:t>Some rules were modified and new rules were introduced in the process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057884"/>
              </p:ext>
            </p:extLst>
          </p:nvPr>
        </p:nvGraphicFramePr>
        <p:xfrm>
          <a:off x="152401" y="2057400"/>
          <a:ext cx="8839199" cy="370332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61176"/>
                <a:gridCol w="7082623"/>
                <a:gridCol w="1295400"/>
              </a:tblGrid>
              <a:tr h="120794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aseline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Vote Results from the End Users Team</a:t>
                      </a:r>
                      <a:endParaRPr lang="en-US" sz="1700" b="1" dirty="0" smtClean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700" b="1" dirty="0" smtClean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#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alpha val="7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Rule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alpha val="7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Comment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alpha val="73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1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Define the context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Modified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2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Engage potential user base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Modified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3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Document appropriately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Modified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4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Use version control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5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Attempt verification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Modified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15273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6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Attempt validation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Modified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7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Attempt uncertainty estimation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Modified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15273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8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Use appropriate data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Modified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9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Disseminate whenever and whatever possible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Modified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10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Adopt and promote standard operating procedures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New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375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Practice Standards and Guidelines </a:t>
            </a:r>
            <a:r>
              <a:rPr lang="en-US" sz="2800" dirty="0" smtClean="0"/>
              <a:t>Team Vote Results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88FCE147-5BD1-4085-8955-F9248228F1AD}" type="slidenum">
              <a:rPr lang="en-US" smtClean="0"/>
              <a:t>14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52401" y="762000"/>
            <a:ext cx="8839199" cy="11695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Century Gothic" panose="020B0502020202020204" pitchFamily="34" charset="0"/>
              </a:rPr>
              <a:t>Voting process selected by the team: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latin typeface="Century Gothic" panose="020B0502020202020204" pitchFamily="34" charset="0"/>
              </a:rPr>
              <a:t>Each member identified what they deemed were the “top ten” rules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latin typeface="Century Gothic" panose="020B0502020202020204" pitchFamily="34" charset="0"/>
              </a:rPr>
              <a:t>Team coordinators consolidated the votes to ranked the “top ten” rules</a:t>
            </a:r>
          </a:p>
          <a:p>
            <a:endParaRPr lang="en-US" sz="600" dirty="0" smtClean="0">
              <a:latin typeface="Century Gothic" panose="020B0502020202020204" pitchFamily="34" charset="0"/>
            </a:endParaRPr>
          </a:p>
          <a:p>
            <a:r>
              <a:rPr lang="en-US" sz="1600" dirty="0" smtClean="0">
                <a:latin typeface="Century Gothic" panose="020B0502020202020204" pitchFamily="34" charset="0"/>
              </a:rPr>
              <a:t>Some rules were modified/consolidated and new rules were introduced in the process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748320"/>
              </p:ext>
            </p:extLst>
          </p:nvPr>
        </p:nvGraphicFramePr>
        <p:xfrm>
          <a:off x="152401" y="2057400"/>
          <a:ext cx="8839199" cy="434340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461176"/>
                <a:gridCol w="7082623"/>
                <a:gridCol w="1295400"/>
              </a:tblGrid>
              <a:tr h="120794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aseline="0" dirty="0" smtClean="0">
                          <a:effectLst/>
                          <a:latin typeface="Century Gothic" panose="020B0502020202020204" pitchFamily="34" charset="0"/>
                        </a:rPr>
                        <a:t>Vote Results from the End Users Team</a:t>
                      </a:r>
                      <a:endParaRPr lang="en-US" sz="1700" b="1" dirty="0" smtClean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700" b="1" dirty="0" smtClean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#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4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Rule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4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Comment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4">
                        <a:alpha val="68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1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Plan and develop the M&amp;S with the intended purpose/context, as well as end-user in mind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Mod.</a:t>
                      </a:r>
                      <a:r>
                        <a:rPr lang="en-US" sz="1400" baseline="0" dirty="0" smtClean="0">
                          <a:latin typeface="Century Gothic" panose="020B0502020202020204" pitchFamily="34" charset="0"/>
                        </a:rPr>
                        <a:t> / Cons.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2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Document important element of the M&amp;S (domain of validity/invalidity, intended use, user guide, code documentation, </a:t>
                      </a:r>
                      <a:r>
                        <a:rPr lang="en-US" sz="1400" dirty="0" err="1" smtClean="0">
                          <a:latin typeface="Century Gothic" panose="020B0502020202020204" pitchFamily="34" charset="0"/>
                        </a:rPr>
                        <a:t>etc</a:t>
                      </a:r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)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Mod./New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3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Use version control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4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Test the M&amp;S Appropriately within Context (V&amp;V, UQ, sensitivity analysis (SA), test cases)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Con./New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5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Use appropriate data (input, validation, verification)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15273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6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Dissemination of the M&amp;S 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Modified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7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Explicitly list your limitations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15273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8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Use appropriate discipline specific guidelines and standards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Consolidated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9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Use consistent terminology or defining terminologies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entury Gothic" panose="020B0502020202020204" pitchFamily="34" charset="0"/>
                        </a:rPr>
                        <a:t>10</a:t>
                      </a:r>
                      <a:endParaRPr lang="en-US" sz="1400" b="1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entury Gothic" panose="020B0502020202020204" pitchFamily="34" charset="0"/>
                        </a:rPr>
                        <a:t>Have the M&amp;S reviewed by independent users/developers/members</a:t>
                      </a:r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461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Consolidated Vote Results for “Ten Simple Rules”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88FCE147-5BD1-4085-8955-F9248228F1AD}" type="slidenum">
              <a:rPr lang="en-US" smtClean="0"/>
              <a:t>15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04801" y="762000"/>
            <a:ext cx="8686799" cy="158504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Century Gothic" panose="020B0502020202020204" pitchFamily="34" charset="0"/>
              </a:rPr>
              <a:t>Consolidation process: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500" dirty="0" smtClean="0">
                <a:latin typeface="Century Gothic" panose="020B0502020202020204" pitchFamily="34" charset="0"/>
              </a:rPr>
              <a:t>Consideration </a:t>
            </a:r>
            <a:r>
              <a:rPr lang="en-US" sz="1500" dirty="0">
                <a:latin typeface="Century Gothic" panose="020B0502020202020204" pitchFamily="34" charset="0"/>
              </a:rPr>
              <a:t>was not given to any rankings established by the three teams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500" dirty="0">
                <a:latin typeface="Century Gothic" panose="020B0502020202020204" pitchFamily="34" charset="0"/>
              </a:rPr>
              <a:t>Commonalities and unique aspects </a:t>
            </a:r>
            <a:r>
              <a:rPr lang="en-US" sz="1500" dirty="0" smtClean="0">
                <a:latin typeface="Century Gothic" panose="020B0502020202020204" pitchFamily="34" charset="0"/>
              </a:rPr>
              <a:t>of </a:t>
            </a:r>
            <a:r>
              <a:rPr lang="en-US" sz="1500" dirty="0">
                <a:latin typeface="Century Gothic" panose="020B0502020202020204" pitchFamily="34" charset="0"/>
              </a:rPr>
              <a:t>the three sets of rules were evaluated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500" dirty="0" smtClean="0">
                <a:latin typeface="Century Gothic" panose="020B0502020202020204" pitchFamily="34" charset="0"/>
              </a:rPr>
              <a:t>Identified 13 rules that were </a:t>
            </a:r>
            <a:r>
              <a:rPr lang="en-US" sz="1500" dirty="0">
                <a:latin typeface="Century Gothic" panose="020B0502020202020204" pitchFamily="34" charset="0"/>
              </a:rPr>
              <a:t>partially ranked based </a:t>
            </a:r>
            <a:r>
              <a:rPr lang="en-US" sz="1500" dirty="0" smtClean="0">
                <a:latin typeface="Century Gothic" panose="020B0502020202020204" pitchFamily="34" charset="0"/>
              </a:rPr>
              <a:t>on commonality </a:t>
            </a:r>
            <a:r>
              <a:rPr lang="en-US" sz="1500" dirty="0">
                <a:latin typeface="Century Gothic" panose="020B0502020202020204" pitchFamily="34" charset="0"/>
              </a:rPr>
              <a:t>across </a:t>
            </a:r>
            <a:r>
              <a:rPr lang="en-US" sz="1500" dirty="0" smtClean="0">
                <a:latin typeface="Century Gothic" panose="020B0502020202020204" pitchFamily="34" charset="0"/>
              </a:rPr>
              <a:t>the team results </a:t>
            </a:r>
            <a:r>
              <a:rPr lang="en-US" sz="1500" dirty="0">
                <a:latin typeface="Century Gothic" panose="020B0502020202020204" pitchFamily="34" charset="0"/>
              </a:rPr>
              <a:t>and possible chronological sequence of the M&amp;S process. </a:t>
            </a:r>
            <a:endParaRPr lang="en-US" sz="1500" dirty="0" smtClean="0">
              <a:latin typeface="Century Gothic" panose="020B0502020202020204" pitchFamily="34" charset="0"/>
            </a:endParaRPr>
          </a:p>
          <a:p>
            <a:endParaRPr lang="en-US" sz="600" dirty="0">
              <a:latin typeface="Century Gothic" panose="020B0502020202020204" pitchFamily="34" charset="0"/>
            </a:endParaRPr>
          </a:p>
          <a:p>
            <a:r>
              <a:rPr lang="en-US" sz="1500" i="1" dirty="0" smtClean="0">
                <a:latin typeface="Century Gothic" panose="020B0502020202020204" pitchFamily="34" charset="0"/>
              </a:rPr>
              <a:t>Many of the rules were consolidated or rephrased versions of the commonalities found</a:t>
            </a:r>
            <a:endParaRPr lang="en-US" sz="1500" i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1990593"/>
              </p:ext>
            </p:extLst>
          </p:nvPr>
        </p:nvGraphicFramePr>
        <p:xfrm>
          <a:off x="304801" y="2483130"/>
          <a:ext cx="8610599" cy="3993870"/>
        </p:xfrm>
        <a:graphic>
          <a:graphicData uri="http://schemas.openxmlformats.org/drawingml/2006/table">
            <a:tbl>
              <a:tblPr/>
              <a:tblGrid>
                <a:gridCol w="304799"/>
                <a:gridCol w="7010400"/>
                <a:gridCol w="1295400"/>
              </a:tblGrid>
              <a:tr h="288470">
                <a:tc grid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 smtClean="0">
                          <a:effectLst/>
                          <a:latin typeface="Century Gothic" panose="020B0502020202020204" pitchFamily="34" charset="0"/>
                        </a:rPr>
                        <a:t>Internal Survey Results Consolidated</a:t>
                      </a:r>
                      <a:r>
                        <a:rPr lang="en-US" sz="1600" b="1" baseline="0" dirty="0" smtClean="0">
                          <a:effectLst/>
                          <a:latin typeface="Century Gothic" panose="020B0502020202020204" pitchFamily="34" charset="0"/>
                        </a:rPr>
                        <a:t> and Rephrased</a:t>
                      </a:r>
                      <a:endParaRPr lang="en-US" sz="1600" b="1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4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DBA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600" b="1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28847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300" b="1" dirty="0">
                          <a:effectLst/>
                          <a:latin typeface="Century Gothic" panose="020B0502020202020204" pitchFamily="34" charset="0"/>
                        </a:rPr>
                        <a:t>#</a:t>
                      </a:r>
                      <a:r>
                        <a:rPr lang="en-US" sz="13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DBA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300" b="1" dirty="0">
                          <a:effectLst/>
                          <a:latin typeface="Century Gothic" panose="020B0502020202020204" pitchFamily="34" charset="0"/>
                        </a:rPr>
                        <a:t>Consolidated &amp; Rephrased </a:t>
                      </a:r>
                      <a:r>
                        <a:rPr lang="en-US" sz="1300" b="1" dirty="0" smtClean="0">
                          <a:effectLst/>
                          <a:latin typeface="Century Gothic" panose="020B0502020202020204" pitchFamily="34" charset="0"/>
                        </a:rPr>
                        <a:t>Rules</a:t>
                      </a:r>
                      <a:endParaRPr lang="en-US" sz="13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DBA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300" b="1" dirty="0" smtClean="0">
                          <a:effectLst/>
                          <a:latin typeface="Century Gothic" panose="020B0502020202020204" pitchFamily="34" charset="0"/>
                        </a:rPr>
                        <a:t>Comment</a:t>
                      </a:r>
                      <a:endParaRPr lang="en-US" sz="1300" b="1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DBA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b="1" dirty="0">
                          <a:effectLst/>
                          <a:latin typeface="Century Gothic" panose="020B0502020202020204" pitchFamily="34" charset="0"/>
                        </a:rPr>
                        <a:t>1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dirty="0">
                          <a:effectLst/>
                          <a:latin typeface="Century Gothic" panose="020B0502020202020204" pitchFamily="34" charset="0"/>
                        </a:rPr>
                        <a:t>Plan and develop the M&amp;S with clear definition of the </a:t>
                      </a:r>
                      <a:r>
                        <a:rPr lang="en-US" sz="1300" dirty="0" smtClean="0">
                          <a:effectLst/>
                          <a:latin typeface="Century Gothic" panose="020B0502020202020204" pitchFamily="34" charset="0"/>
                        </a:rPr>
                        <a:t>intended purpose </a:t>
                      </a:r>
                      <a:r>
                        <a:rPr lang="en-US" sz="1300" dirty="0">
                          <a:effectLst/>
                          <a:latin typeface="Century Gothic" panose="020B0502020202020204" pitchFamily="34" charset="0"/>
                        </a:rPr>
                        <a:t>or context, and with end-user input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dirty="0" smtClean="0">
                          <a:effectLst/>
                          <a:latin typeface="Century Gothic" panose="020B0502020202020204" pitchFamily="34" charset="0"/>
                        </a:rPr>
                        <a:t>Consolidated</a:t>
                      </a:r>
                      <a:endParaRPr lang="en-US" sz="13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b="1" dirty="0">
                          <a:effectLst/>
                          <a:latin typeface="Century Gothic" panose="020B0502020202020204" pitchFamily="34" charset="0"/>
                        </a:rPr>
                        <a:t>2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dirty="0">
                          <a:effectLst/>
                          <a:latin typeface="Century Gothic" panose="020B0502020202020204" pitchFamily="34" charset="0"/>
                        </a:rPr>
                        <a:t>Document the your code and the M&amp;S (domain of validity/invalidity, intended use, user guide, </a:t>
                      </a:r>
                      <a:r>
                        <a:rPr lang="en-US" sz="1300" dirty="0" err="1">
                          <a:effectLst/>
                          <a:latin typeface="Century Gothic" panose="020B0502020202020204" pitchFamily="34" charset="0"/>
                        </a:rPr>
                        <a:t>etc</a:t>
                      </a:r>
                      <a:r>
                        <a:rPr lang="en-US" sz="1300" dirty="0">
                          <a:effectLst/>
                          <a:latin typeface="Century Gothic" panose="020B0502020202020204" pitchFamily="34" charset="0"/>
                        </a:rPr>
                        <a:t>), and make your code readable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dirty="0" smtClean="0">
                          <a:effectLst/>
                          <a:latin typeface="Century Gothic" panose="020B0502020202020204" pitchFamily="34" charset="0"/>
                        </a:rPr>
                        <a:t>Rephrased</a:t>
                      </a:r>
                      <a:endParaRPr lang="en-US" sz="13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b="1" dirty="0">
                          <a:effectLst/>
                          <a:latin typeface="Century Gothic" panose="020B0502020202020204" pitchFamily="34" charset="0"/>
                        </a:rPr>
                        <a:t>3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dirty="0">
                          <a:effectLst/>
                          <a:latin typeface="Century Gothic" panose="020B0502020202020204" pitchFamily="34" charset="0"/>
                        </a:rPr>
                        <a:t>Use version control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en-US" sz="13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</a:tr>
              <a:tr h="28847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b="1" dirty="0">
                          <a:effectLst/>
                          <a:latin typeface="Century Gothic" panose="020B0502020202020204" pitchFamily="34" charset="0"/>
                        </a:rPr>
                        <a:t>4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dirty="0">
                          <a:effectLst/>
                          <a:latin typeface="Century Gothic" panose="020B0502020202020204" pitchFamily="34" charset="0"/>
                        </a:rPr>
                        <a:t>Test the M&amp;S Appropriately within Context (V&amp;V, UQ, sensitivity analysis (SA), test cases)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dirty="0" smtClean="0">
                          <a:effectLst/>
                          <a:latin typeface="Century Gothic" panose="020B0502020202020204" pitchFamily="34" charset="0"/>
                        </a:rPr>
                        <a:t>Consolidated</a:t>
                      </a:r>
                      <a:endParaRPr lang="en-US" sz="13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b="1" dirty="0">
                          <a:effectLst/>
                          <a:latin typeface="Century Gothic" panose="020B0502020202020204" pitchFamily="34" charset="0"/>
                        </a:rPr>
                        <a:t>5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dirty="0">
                          <a:effectLst/>
                          <a:latin typeface="Century Gothic" panose="020B0502020202020204" pitchFamily="34" charset="0"/>
                        </a:rPr>
                        <a:t>Use appropriate data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>
                          <a:effectLst/>
                          <a:latin typeface="Century Gothic" panose="020B0502020202020204" pitchFamily="34" charset="0"/>
                        </a:rPr>
                        <a:t>Rephrased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</a:tr>
              <a:tr h="6645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b="1" dirty="0">
                          <a:effectLst/>
                          <a:latin typeface="Century Gothic" panose="020B0502020202020204" pitchFamily="34" charset="0"/>
                        </a:rPr>
                        <a:t>6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dirty="0">
                          <a:effectLst/>
                          <a:latin typeface="Century Gothic" panose="020B0502020202020204" pitchFamily="34" charset="0"/>
                        </a:rPr>
                        <a:t>Disseminate whenever and whatever possible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en-US" sz="13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</a:tr>
              <a:tr h="28847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b="1" dirty="0">
                          <a:effectLst/>
                          <a:latin typeface="Century Gothic" panose="020B0502020202020204" pitchFamily="34" charset="0"/>
                        </a:rPr>
                        <a:t>7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dirty="0">
                          <a:effectLst/>
                          <a:latin typeface="Century Gothic" panose="020B0502020202020204" pitchFamily="34" charset="0"/>
                        </a:rPr>
                        <a:t>Explicitly list the limitations of the M&amp;S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dirty="0" smtClean="0">
                          <a:effectLst/>
                          <a:latin typeface="Century Gothic" panose="020B0502020202020204" pitchFamily="34" charset="0"/>
                        </a:rPr>
                        <a:t>Rephrased</a:t>
                      </a:r>
                      <a:endParaRPr lang="en-US" sz="13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</a:tr>
              <a:tr h="96942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b="1" dirty="0">
                          <a:effectLst/>
                          <a:latin typeface="Century Gothic" panose="020B0502020202020204" pitchFamily="34" charset="0"/>
                        </a:rPr>
                        <a:t>8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dirty="0">
                          <a:effectLst/>
                          <a:latin typeface="Century Gothic" panose="020B0502020202020204" pitchFamily="34" charset="0"/>
                        </a:rPr>
                        <a:t>Adopt and promote standard operating procedures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>
                          <a:effectLst/>
                          <a:latin typeface="Century Gothic" panose="020B0502020202020204" pitchFamily="34" charset="0"/>
                        </a:rPr>
                        <a:t>Consolidated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</a:tr>
              <a:tr h="28847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b="1" dirty="0">
                          <a:effectLst/>
                          <a:latin typeface="Century Gothic" panose="020B0502020202020204" pitchFamily="34" charset="0"/>
                        </a:rPr>
                        <a:t>9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dirty="0">
                          <a:effectLst/>
                          <a:latin typeface="Century Gothic" panose="020B0502020202020204" pitchFamily="34" charset="0"/>
                        </a:rPr>
                        <a:t>Use competition of multiple implementations to check and balance each other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en-US" sz="13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</a:tr>
              <a:tr h="49054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b="1" dirty="0">
                          <a:effectLst/>
                          <a:latin typeface="Century Gothic" panose="020B0502020202020204" pitchFamily="34" charset="0"/>
                        </a:rPr>
                        <a:t>10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dirty="0">
                          <a:effectLst/>
                          <a:latin typeface="Century Gothic" panose="020B0502020202020204" pitchFamily="34" charset="0"/>
                        </a:rPr>
                        <a:t>Make it easy for anyone to reproduce and/or falsify your results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en-US" sz="13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</a:tr>
              <a:tr h="79446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b="1" dirty="0">
                          <a:effectLst/>
                          <a:latin typeface="Century Gothic" panose="020B0502020202020204" pitchFamily="34" charset="0"/>
                        </a:rPr>
                        <a:t>11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dirty="0">
                          <a:effectLst/>
                          <a:latin typeface="Century Gothic" panose="020B0502020202020204" pitchFamily="34" charset="0"/>
                        </a:rPr>
                        <a:t>Use traceable data that can be traced back to the origin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en-US" sz="13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</a:tr>
              <a:tr h="93696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b="1" dirty="0">
                          <a:effectLst/>
                          <a:latin typeface="Century Gothic" panose="020B0502020202020204" pitchFamily="34" charset="0"/>
                        </a:rPr>
                        <a:t>12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dirty="0">
                          <a:effectLst/>
                          <a:latin typeface="Century Gothic" panose="020B0502020202020204" pitchFamily="34" charset="0"/>
                        </a:rPr>
                        <a:t>Define your evaluation metrics in advance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en-US" sz="13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</a:tr>
              <a:tr h="45808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b="1" dirty="0">
                          <a:effectLst/>
                          <a:latin typeface="Century Gothic" panose="020B0502020202020204" pitchFamily="34" charset="0"/>
                        </a:rPr>
                        <a:t>13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300" dirty="0">
                          <a:effectLst/>
                          <a:latin typeface="Century Gothic" panose="020B0502020202020204" pitchFamily="34" charset="0"/>
                        </a:rPr>
                        <a:t>Have the M&amp;S reviewed by independent users/developers/members </a:t>
                      </a: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en-US" sz="13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7408" marR="17408" marT="8704" marB="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5DE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52400" y="6489412"/>
            <a:ext cx="86868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More details at: </a:t>
            </a:r>
            <a:r>
              <a:rPr lang="en-US" sz="1300" dirty="0" smtClean="0">
                <a:latin typeface="Century Gothic" panose="020B0502020202020204" pitchFamily="34" charset="0"/>
                <a:cs typeface="Times New Roman" panose="02020603050405020304" pitchFamily="18" charset="0"/>
                <a:hlinkClick r:id="rId3"/>
              </a:rPr>
              <a:t>http</a:t>
            </a:r>
            <a:r>
              <a:rPr lang="en-US" sz="1300" dirty="0">
                <a:latin typeface="Century Gothic" panose="020B0502020202020204" pitchFamily="34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en-US" sz="1300" dirty="0" smtClean="0">
                <a:latin typeface="Century Gothic" panose="020B0502020202020204" pitchFamily="34" charset="0"/>
                <a:cs typeface="Times New Roman" panose="02020603050405020304" pitchFamily="18" charset="0"/>
                <a:hlinkClick r:id="rId3"/>
              </a:rPr>
              <a:t>wiki.simtk.org/cpms/Ten_Simple_Rules_of_Credible_Practice/Summary_of_Results</a:t>
            </a:r>
            <a:r>
              <a:rPr lang="en-US" sz="13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endParaRPr lang="en-US" sz="13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32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Findings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/>
              <a:t>Disciplinary background and perspectives seems to have a </a:t>
            </a:r>
            <a:r>
              <a:rPr lang="en-US" sz="2800" dirty="0" smtClean="0"/>
              <a:t>strong </a:t>
            </a:r>
            <a:r>
              <a:rPr lang="en-US" sz="2800" dirty="0"/>
              <a:t>influence </a:t>
            </a:r>
            <a:r>
              <a:rPr lang="en-US" sz="2800" dirty="0" smtClean="0"/>
              <a:t>rule definitions and prioritization</a:t>
            </a:r>
          </a:p>
          <a:p>
            <a:r>
              <a:rPr lang="en-US" sz="2800" dirty="0"/>
              <a:t>The Committee also </a:t>
            </a:r>
            <a:r>
              <a:rPr lang="en-US" sz="2800" dirty="0" smtClean="0"/>
              <a:t>recognizes </a:t>
            </a:r>
            <a:r>
              <a:rPr lang="en-US" sz="2800" dirty="0"/>
              <a:t>that priority for any set of rules or best practices and the intensity of activities to meet them seems to be dependent on: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The intended </a:t>
            </a:r>
            <a:r>
              <a:rPr lang="en-US" sz="2400" dirty="0" smtClean="0"/>
              <a:t>use of the M&amp;S, and</a:t>
            </a:r>
            <a:endParaRPr lang="en-US" sz="24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Type of M&amp;S under </a:t>
            </a:r>
            <a:r>
              <a:rPr lang="en-US" sz="2400" dirty="0" smtClean="0"/>
              <a:t>consideration</a:t>
            </a:r>
            <a:endParaRPr lang="en-US" sz="2400" dirty="0"/>
          </a:p>
          <a:p>
            <a:r>
              <a:rPr lang="en-US" sz="2800" dirty="0" smtClean="0"/>
              <a:t>This motivated the Committee to survey the global stakeholders in order to develop a well-balanced guidelines across the wide-range of disciplinary and application interests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ASME 2014 V&amp;V Symposium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CE147-5BD1-4085-8955-F9248228F1A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72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Next Step:</a:t>
            </a:r>
            <a:r>
              <a:rPr lang="en-US" dirty="0" smtClean="0"/>
              <a:t> Community and Model Surveys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228600" y="1066800"/>
            <a:ext cx="860498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Century Gothic" panose="020B0502020202020204" pitchFamily="34" charset="0"/>
              </a:rPr>
              <a:t>Global Community Survey: </a:t>
            </a:r>
            <a:r>
              <a:rPr lang="en-US" sz="2000" dirty="0" smtClean="0">
                <a:latin typeface="Century Gothic" panose="020B0502020202020204" pitchFamily="34" charset="0"/>
              </a:rPr>
              <a:t>To ensure that we capture the perspectives and interests of the global stakeholder community, we are preparing to launch a public survey of the new 33 simple rule candidates (combined initial 26 candidate rules with results of internal survey results)</a:t>
            </a:r>
          </a:p>
          <a:p>
            <a:endParaRPr lang="en-US" sz="2000" dirty="0" smtClean="0">
              <a:latin typeface="Century Gothic" panose="020B0502020202020204" pitchFamily="34" charset="0"/>
            </a:endParaRPr>
          </a:p>
          <a:p>
            <a:r>
              <a:rPr lang="en-US" sz="2000" b="1" dirty="0" smtClean="0">
                <a:latin typeface="Century Gothic" panose="020B0502020202020204" pitchFamily="34" charset="0"/>
              </a:rPr>
              <a:t>Examples </a:t>
            </a:r>
            <a:r>
              <a:rPr lang="en-US" sz="2000" b="1" dirty="0">
                <a:latin typeface="Century Gothic" panose="020B0502020202020204" pitchFamily="34" charset="0"/>
              </a:rPr>
              <a:t>of </a:t>
            </a:r>
            <a:r>
              <a:rPr lang="en-US" sz="2000" b="1" dirty="0" smtClean="0">
                <a:latin typeface="Century Gothic" panose="020B0502020202020204" pitchFamily="34" charset="0"/>
              </a:rPr>
              <a:t>Success Stories</a:t>
            </a:r>
            <a:r>
              <a:rPr lang="en-US" sz="2000" b="1" dirty="0">
                <a:latin typeface="Century Gothic" panose="020B0502020202020204" pitchFamily="34" charset="0"/>
              </a:rPr>
              <a:t>: </a:t>
            </a:r>
            <a:r>
              <a:rPr lang="en-US" sz="2000" dirty="0" smtClean="0">
                <a:latin typeface="Century Gothic" panose="020B0502020202020204" pitchFamily="34" charset="0"/>
              </a:rPr>
              <a:t>To complement the survey,  we are also conducting </a:t>
            </a:r>
            <a:r>
              <a:rPr lang="en-US" sz="2000" dirty="0">
                <a:latin typeface="Century Gothic" panose="020B0502020202020204" pitchFamily="34" charset="0"/>
              </a:rPr>
              <a:t>a </a:t>
            </a:r>
            <a:r>
              <a:rPr lang="en-US" sz="2000" dirty="0" smtClean="0">
                <a:latin typeface="Century Gothic" panose="020B0502020202020204" pitchFamily="34" charset="0"/>
              </a:rPr>
              <a:t>review of where M&amp;S have been successfully used in healthcare applications to better understand of </a:t>
            </a:r>
            <a:r>
              <a:rPr lang="en-US" sz="2000" dirty="0">
                <a:latin typeface="Century Gothic" panose="020B0502020202020204" pitchFamily="34" charset="0"/>
              </a:rPr>
              <a:t>the needs and successes of different types and applications of </a:t>
            </a:r>
            <a:r>
              <a:rPr lang="en-US" sz="2000" dirty="0" smtClean="0">
                <a:latin typeface="Century Gothic" panose="020B0502020202020204" pitchFamily="34" charset="0"/>
              </a:rPr>
              <a:t>M&amp;S</a:t>
            </a: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 b="1" dirty="0" smtClean="0">
                <a:latin typeface="Century Gothic" panose="020B0502020202020204" pitchFamily="34" charset="0"/>
              </a:rPr>
              <a:t>How can the Global Healthcare M&amp;S Community Participate?</a:t>
            </a:r>
            <a:endParaRPr lang="en-US" sz="2000" dirty="0" smtClean="0">
              <a:latin typeface="Century Gothic" panose="020B0502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entury Gothic" panose="020B0502020202020204" pitchFamily="34" charset="0"/>
              </a:rPr>
              <a:t>We strongly encourage participation in and to promote the public survey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entury Gothic" panose="020B0502020202020204" pitchFamily="34" charset="0"/>
              </a:rPr>
              <a:t>Contribute M&amp;S examples that may help us better understand the needs and successes of different types and application of M&amp;S in healthcare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ASME 2014 V&amp;V Symposium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CE147-5BD1-4085-8955-F9248228F1A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06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Launch public survey to the global community (~3 months) – Projected launch date: ??/2014</a:t>
            </a:r>
          </a:p>
          <a:p>
            <a:endParaRPr lang="en-US" dirty="0" smtClean="0"/>
          </a:p>
          <a:p>
            <a:r>
              <a:rPr lang="en-US" dirty="0" smtClean="0"/>
              <a:t>Analyze data, and publish results </a:t>
            </a:r>
            <a:r>
              <a:rPr lang="en-US" dirty="0"/>
              <a:t>in PLOS Computational Biology</a:t>
            </a:r>
            <a:r>
              <a:rPr lang="en-US" dirty="0" smtClean="0"/>
              <a:t> in the form of </a:t>
            </a:r>
            <a:r>
              <a:rPr lang="en-US" i="1" dirty="0" smtClean="0"/>
              <a:t>“Ten Simple Rules of Credible Practice of M&amp;S in Healthcare” – </a:t>
            </a:r>
            <a:r>
              <a:rPr lang="en-US" dirty="0" smtClean="0"/>
              <a:t>Estimated submission date: ??/2014</a:t>
            </a:r>
          </a:p>
          <a:p>
            <a:endParaRPr lang="en-US" dirty="0" smtClean="0"/>
          </a:p>
          <a:p>
            <a:r>
              <a:rPr lang="en-US" dirty="0" smtClean="0"/>
              <a:t>Develop and publish the </a:t>
            </a:r>
            <a:r>
              <a:rPr lang="en-US" i="1" dirty="0" smtClean="0"/>
              <a:t>“Guidelines for Credible Practice in Modeling &amp; Simulation in Healthcare”</a:t>
            </a:r>
            <a:r>
              <a:rPr lang="en-US" dirty="0" smtClean="0"/>
              <a:t> based off of the Ten Simple Rules – Estimated completion date: 03/2015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ASME 2014 V&amp;V Symposium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CE147-5BD1-4085-8955-F9248228F1A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23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28600" y="5105400"/>
            <a:ext cx="8686800" cy="13234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entury Gothic" panose="020B0502020202020204" pitchFamily="34" charset="0"/>
              </a:rPr>
              <a:t>Please take </a:t>
            </a:r>
            <a:r>
              <a:rPr lang="en-US" sz="2000" dirty="0">
                <a:latin typeface="Century Gothic" panose="020B0502020202020204" pitchFamily="34" charset="0"/>
              </a:rPr>
              <a:t>advantage of the </a:t>
            </a:r>
            <a:r>
              <a:rPr lang="en-US" sz="2000" dirty="0" smtClean="0">
                <a:latin typeface="Century Gothic" panose="020B0502020202020204" pitchFamily="34" charset="0"/>
              </a:rPr>
              <a:t>survey</a:t>
            </a:r>
            <a:r>
              <a:rPr lang="en-US" sz="2000" dirty="0">
                <a:latin typeface="Century Gothic" panose="020B0502020202020204" pitchFamily="34" charset="0"/>
              </a:rPr>
              <a:t>, </a:t>
            </a:r>
            <a:r>
              <a:rPr lang="en-US" sz="2000" dirty="0" smtClean="0">
                <a:latin typeface="Century Gothic" panose="020B0502020202020204" pitchFamily="34" charset="0"/>
              </a:rPr>
              <a:t>public </a:t>
            </a:r>
            <a:r>
              <a:rPr lang="en-US" sz="2000" dirty="0">
                <a:latin typeface="Century Gothic" panose="020B0502020202020204" pitchFamily="34" charset="0"/>
              </a:rPr>
              <a:t>forum and wiki </a:t>
            </a:r>
            <a:r>
              <a:rPr lang="en-US" sz="2000" dirty="0" smtClean="0">
                <a:latin typeface="Century Gothic" panose="020B0502020202020204" pitchFamily="34" charset="0"/>
              </a:rPr>
              <a:t>site to continue this conversation with us. The guidelines will ultimately belong to the global healthcare M&amp;S community, so we want to hear from you!</a:t>
            </a:r>
            <a:endParaRPr lang="en-US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62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Committee’s Charge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5638800"/>
          </a:xfrm>
        </p:spPr>
        <p:txBody>
          <a:bodyPr>
            <a:normAutofit fontScale="55000" lnSpcReduction="20000"/>
          </a:bodyPr>
          <a:lstStyle/>
          <a:p>
            <a:r>
              <a:rPr lang="en-US" sz="4000" b="1" dirty="0" smtClean="0"/>
              <a:t>Guidelines &amp; Procedures</a:t>
            </a:r>
          </a:p>
          <a:p>
            <a:pPr lvl="1"/>
            <a:r>
              <a:rPr lang="en-US" sz="3300" dirty="0" smtClean="0"/>
              <a:t>Credible </a:t>
            </a:r>
            <a:r>
              <a:rPr lang="en-US" sz="3300" dirty="0"/>
              <a:t>practice in computational </a:t>
            </a:r>
            <a:r>
              <a:rPr lang="en-US" sz="3300" dirty="0" smtClean="0"/>
              <a:t>medicine</a:t>
            </a:r>
          </a:p>
          <a:p>
            <a:pPr lvl="1"/>
            <a:r>
              <a:rPr lang="en-US" sz="3300" dirty="0"/>
              <a:t>L</a:t>
            </a:r>
            <a:r>
              <a:rPr lang="en-US" sz="3300" dirty="0" smtClean="0"/>
              <a:t>everaging </a:t>
            </a:r>
            <a:r>
              <a:rPr lang="en-US" sz="3300" dirty="0"/>
              <a:t>readily available </a:t>
            </a:r>
            <a:r>
              <a:rPr lang="en-US" sz="3300" dirty="0" smtClean="0"/>
              <a:t>techniques</a:t>
            </a:r>
          </a:p>
          <a:p>
            <a:pPr lvl="1"/>
            <a:r>
              <a:rPr lang="en-US" sz="3300" dirty="0"/>
              <a:t>D</a:t>
            </a:r>
            <a:r>
              <a:rPr lang="en-US" sz="3300" dirty="0" smtClean="0"/>
              <a:t>efine </a:t>
            </a:r>
            <a:r>
              <a:rPr lang="en-US" sz="3300" dirty="0"/>
              <a:t>novel translational workflows to enhance credibility </a:t>
            </a:r>
            <a:r>
              <a:rPr lang="en-US" sz="3300" dirty="0" smtClean="0"/>
              <a:t>practice</a:t>
            </a:r>
          </a:p>
          <a:p>
            <a:pPr lvl="1"/>
            <a:endParaRPr lang="en-US" sz="2200" dirty="0" smtClean="0"/>
          </a:p>
          <a:p>
            <a:r>
              <a:rPr lang="en-US" sz="4000" b="1" dirty="0" smtClean="0"/>
              <a:t>Demonstrate Workflows</a:t>
            </a:r>
          </a:p>
          <a:p>
            <a:pPr lvl="1"/>
            <a:r>
              <a:rPr lang="en-US" sz="3300" dirty="0" smtClean="0"/>
              <a:t>Conduct studies to develop novel </a:t>
            </a:r>
            <a:r>
              <a:rPr lang="en-US" sz="3300" dirty="0"/>
              <a:t>credibility assessment </a:t>
            </a:r>
            <a:r>
              <a:rPr lang="en-US" sz="3300" dirty="0" smtClean="0"/>
              <a:t>procedures</a:t>
            </a:r>
          </a:p>
          <a:p>
            <a:pPr lvl="1"/>
            <a:r>
              <a:rPr lang="en-US" sz="3300" dirty="0" smtClean="0"/>
              <a:t>Disseminating </a:t>
            </a:r>
            <a:r>
              <a:rPr lang="en-US" sz="3300" dirty="0"/>
              <a:t>examples of credibility </a:t>
            </a:r>
            <a:r>
              <a:rPr lang="en-US" sz="3300" dirty="0" smtClean="0"/>
              <a:t>assessment</a:t>
            </a:r>
          </a:p>
          <a:p>
            <a:pPr lvl="1"/>
            <a:endParaRPr lang="en-US" sz="2200" dirty="0" smtClean="0"/>
          </a:p>
          <a:p>
            <a:r>
              <a:rPr lang="en-US" sz="4000" b="1" dirty="0" smtClean="0"/>
              <a:t>Consistent Terminology</a:t>
            </a:r>
          </a:p>
          <a:p>
            <a:pPr lvl="1"/>
            <a:r>
              <a:rPr lang="en-US" sz="3300" dirty="0" smtClean="0"/>
              <a:t>Unify </a:t>
            </a:r>
            <a:r>
              <a:rPr lang="en-US" sz="3300" dirty="0"/>
              <a:t>the use of M&amp;S vocabulary </a:t>
            </a:r>
            <a:r>
              <a:rPr lang="en-US" sz="3300" dirty="0" smtClean="0"/>
              <a:t>across all stakeholders</a:t>
            </a:r>
          </a:p>
          <a:p>
            <a:pPr lvl="1"/>
            <a:endParaRPr lang="en-US" dirty="0" smtClean="0"/>
          </a:p>
          <a:p>
            <a:r>
              <a:rPr lang="en-US" sz="4000" b="1" dirty="0" smtClean="0"/>
              <a:t>Promote Good Practice</a:t>
            </a:r>
          </a:p>
          <a:p>
            <a:pPr lvl="1"/>
            <a:r>
              <a:rPr lang="en-US" sz="3300" dirty="0" smtClean="0"/>
              <a:t>Bridge synergistic </a:t>
            </a:r>
            <a:r>
              <a:rPr lang="en-US" sz="3300" dirty="0"/>
              <a:t>activities </a:t>
            </a:r>
            <a:r>
              <a:rPr lang="en-US" sz="3300" dirty="0" smtClean="0"/>
              <a:t>within the M&amp;S communities</a:t>
            </a:r>
          </a:p>
          <a:p>
            <a:pPr lvl="1"/>
            <a:r>
              <a:rPr lang="en-US" sz="3300" dirty="0" smtClean="0"/>
              <a:t>conduct </a:t>
            </a:r>
            <a:r>
              <a:rPr lang="en-US" sz="3300" dirty="0"/>
              <a:t>outreach activities</a:t>
            </a:r>
            <a:r>
              <a:rPr lang="en-US" sz="3300" dirty="0" smtClean="0"/>
              <a:t>.</a:t>
            </a:r>
          </a:p>
          <a:p>
            <a:pPr lvl="1"/>
            <a:endParaRPr lang="en-US" sz="2200" dirty="0" smtClean="0"/>
          </a:p>
          <a:p>
            <a:r>
              <a:rPr lang="en-US" sz="4000" b="1" dirty="0" smtClean="0"/>
              <a:t>End Products</a:t>
            </a:r>
          </a:p>
          <a:p>
            <a:pPr marL="742950" indent="-285750">
              <a:buFont typeface="+mj-lt"/>
              <a:buAutoNum type="romanUcPeriod"/>
            </a:pPr>
            <a:r>
              <a:rPr lang="en-US" sz="3300" dirty="0"/>
              <a:t>“Guidelines for Credible Practice of M&amp;S in Healthcare”</a:t>
            </a:r>
          </a:p>
          <a:p>
            <a:pPr marL="742950" indent="-285750">
              <a:buFont typeface="+mj-lt"/>
              <a:buAutoNum type="romanUcPeriod"/>
            </a:pPr>
            <a:r>
              <a:rPr lang="en-US" sz="3300" dirty="0"/>
              <a:t>Proposed model certification process </a:t>
            </a:r>
          </a:p>
          <a:p>
            <a:pPr marL="742950" indent="-285750">
              <a:buFont typeface="+mj-lt"/>
              <a:buAutoNum type="romanUcPeriod"/>
            </a:pPr>
            <a:r>
              <a:rPr lang="en-US" sz="3300" dirty="0"/>
              <a:t>Identify new areas of research to advance I &amp; II</a:t>
            </a:r>
          </a:p>
          <a:p>
            <a:pPr lvl="1"/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ASME 2014 V&amp;V Symposium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CE147-5BD1-4085-8955-F9248228F1A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08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1135" y="1341586"/>
            <a:ext cx="8916842" cy="531128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800" b="1" i="0" u="sng" strike="noStrike" kern="120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Credible</a:t>
            </a:r>
            <a:r>
              <a:rPr lang="en-US" sz="2400" b="1" i="0" strike="noStrike" kern="120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 </a:t>
            </a:r>
            <a:r>
              <a:rPr lang="en-US" sz="24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Practice of Modeling &amp; Simulation in Healthcare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4000" y="2667000"/>
            <a:ext cx="7631112" cy="160026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1" u="none" strike="noStrike" kern="1200" dirty="0">
                <a:ln>
                  <a:noFill/>
                </a:ln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dependable</a:t>
            </a:r>
            <a:r>
              <a:rPr lang="en-US" sz="2400" b="0" i="1" u="none" strike="noStrike" kern="1200" dirty="0">
                <a:ln>
                  <a:noFill/>
                </a:ln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 with a </a:t>
            </a:r>
            <a:r>
              <a:rPr lang="en-US" sz="2400" b="1" i="1" u="none" strike="noStrike" kern="1200" dirty="0">
                <a:ln>
                  <a:noFill/>
                </a:ln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desired certainty level </a:t>
            </a:r>
            <a:r>
              <a:rPr lang="en-US" sz="2400" b="0" i="1" u="none" strike="noStrike" kern="1200" dirty="0">
                <a:ln>
                  <a:noFill/>
                </a:ln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to guide research or support decision making within a prescribed application domain and intended use; establishing </a:t>
            </a:r>
            <a:r>
              <a:rPr lang="en-US" sz="2400" b="1" i="1" u="none" strike="noStrike" kern="1200" dirty="0">
                <a:ln>
                  <a:noFill/>
                </a:ln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reproducibility</a:t>
            </a:r>
            <a:r>
              <a:rPr lang="en-US" sz="2400" b="0" i="1" u="none" strike="noStrike" kern="1200" dirty="0">
                <a:ln>
                  <a:noFill/>
                </a:ln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 &amp; </a:t>
            </a:r>
            <a:r>
              <a:rPr lang="en-US" sz="2400" b="1" i="1" strike="noStrike" kern="1200" dirty="0">
                <a:ln>
                  <a:noFill/>
                </a:ln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accountability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ASME 2014 V&amp;V Symposium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CE147-5BD1-4085-8955-F9248228F1A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69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34568" y="1341586"/>
            <a:ext cx="8889976" cy="531128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i="0" strike="noStrike" kern="1200" dirty="0">
                <a:ln>
                  <a:noFill/>
                </a:ln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Credible</a:t>
            </a:r>
            <a:r>
              <a:rPr lang="en-US" sz="2400" b="1" i="0" strike="noStrike" kern="120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 </a:t>
            </a:r>
            <a:r>
              <a:rPr lang="en-US" sz="2800" b="1" i="0" u="sng" strike="noStrike" kern="120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Practice</a:t>
            </a:r>
            <a:r>
              <a:rPr lang="en-US" sz="24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 of Modeling &amp; Simulation in Healthcare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4000" y="2667000"/>
            <a:ext cx="7631112" cy="160026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lvl="0" algn="ctr" hangingPunct="0"/>
            <a:r>
              <a:rPr lang="en-US" sz="2400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any activity involving </a:t>
            </a:r>
            <a:r>
              <a:rPr lang="en-US" sz="2400" b="1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development</a:t>
            </a:r>
            <a:r>
              <a:rPr lang="en-US" sz="2400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, </a:t>
            </a:r>
            <a:r>
              <a:rPr lang="en-US" sz="2400" b="1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solution</a:t>
            </a:r>
            <a:r>
              <a:rPr lang="en-US" sz="2400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, </a:t>
            </a:r>
            <a:r>
              <a:rPr lang="en-US" sz="2400" b="1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interpretation</a:t>
            </a:r>
            <a:r>
              <a:rPr lang="en-US" sz="2400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 and </a:t>
            </a:r>
            <a:r>
              <a:rPr lang="en-US" sz="2400" b="1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application</a:t>
            </a:r>
            <a:r>
              <a:rPr lang="en-US" sz="2400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 of computational representation of biological, environmental and man-made systems and their interaction thereof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ASME 2014 V&amp;V Symposium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CE147-5BD1-4085-8955-F9248228F1A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35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863" y="1341586"/>
            <a:ext cx="9121386" cy="531128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i="0" strike="noStrike" kern="1200" dirty="0">
                <a:ln>
                  <a:noFill/>
                </a:ln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Credible</a:t>
            </a:r>
            <a:r>
              <a:rPr lang="en-US" sz="2400" b="1" i="0" strike="noStrike" kern="120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 </a:t>
            </a:r>
            <a:r>
              <a:rPr lang="en-US" sz="2400" i="0" strike="noStrike" kern="1200" dirty="0">
                <a:ln>
                  <a:noFill/>
                </a:ln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Practice </a:t>
            </a:r>
            <a:r>
              <a:rPr lang="en-US" sz="24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of </a:t>
            </a:r>
            <a:r>
              <a:rPr lang="en-US" sz="2800" b="1" i="0" u="sng" strike="noStrike" kern="120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Modeling</a:t>
            </a:r>
            <a:r>
              <a:rPr lang="en-US" sz="24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 &amp; Simulation in Healthcare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4000" y="2667000"/>
            <a:ext cx="7631112" cy="1977614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lvl="0" algn="ctr" hangingPunct="0"/>
            <a:r>
              <a:rPr lang="en-US" sz="2400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specifically </a:t>
            </a:r>
            <a:r>
              <a:rPr lang="en-US" sz="2400" b="1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computational modeling</a:t>
            </a:r>
            <a:r>
              <a:rPr lang="en-US" sz="2400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; </a:t>
            </a:r>
            <a:r>
              <a:rPr lang="en-US" sz="2400" b="1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virtual representation</a:t>
            </a:r>
            <a:r>
              <a:rPr lang="en-US" sz="2400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 of system(s) of interest in a usable form in order to provide </a:t>
            </a:r>
            <a:r>
              <a:rPr lang="en-US" sz="2400" b="1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descriptive</a:t>
            </a:r>
            <a:r>
              <a:rPr lang="en-US" sz="2400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 and </a:t>
            </a:r>
            <a:r>
              <a:rPr lang="en-US" sz="2400" b="1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predictive</a:t>
            </a:r>
            <a:r>
              <a:rPr lang="en-US" sz="2400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 metrics for timely and systematic exploration of the system(s)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ASME 2014 V&amp;V Symposium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CE147-5BD1-4085-8955-F9248228F1A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4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Definition of Simulation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2922" y="1341586"/>
            <a:ext cx="8973268" cy="531128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i="0" strike="noStrike" kern="1200" dirty="0">
                <a:ln>
                  <a:noFill/>
                </a:ln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Credible</a:t>
            </a:r>
            <a:r>
              <a:rPr lang="en-US" sz="2400" b="1" i="0" strike="noStrike" kern="120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 </a:t>
            </a:r>
            <a:r>
              <a:rPr lang="en-US" sz="2400" i="0" strike="noStrike" kern="1200" dirty="0">
                <a:ln>
                  <a:noFill/>
                </a:ln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Practice </a:t>
            </a:r>
            <a:r>
              <a:rPr lang="en-US" sz="24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of Modeling &amp; </a:t>
            </a:r>
            <a:r>
              <a:rPr lang="en-US" sz="2800" b="1" i="0" u="sng" strike="noStrike" kern="120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Simulation</a:t>
            </a:r>
            <a:r>
              <a:rPr lang="en-US" sz="24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 in Healthcare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4000" y="2667000"/>
            <a:ext cx="7631112" cy="160026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lvl="0" algn="ctr" hangingPunct="0"/>
            <a:r>
              <a:rPr lang="en-US" sz="2400" b="1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computational solution of models </a:t>
            </a:r>
            <a:r>
              <a:rPr lang="en-US" sz="2400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to quantify descriptive and predictive metrics of system(s) of interest; including related post-processing efforts to calculate these metrics from raw analysis results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ASME 2014 V&amp;V Symposium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CE147-5BD1-4085-8955-F9248228F1A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97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0200" y="1341586"/>
            <a:ext cx="8958712" cy="531128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i="0" strike="noStrike" kern="1200" dirty="0">
                <a:ln>
                  <a:noFill/>
                </a:ln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Credible</a:t>
            </a:r>
            <a:r>
              <a:rPr lang="en-US" sz="2400" b="1" i="0" strike="noStrike" kern="120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 </a:t>
            </a:r>
            <a:r>
              <a:rPr lang="en-US" sz="2400" i="0" strike="noStrike" kern="1200" dirty="0">
                <a:ln>
                  <a:noFill/>
                </a:ln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Practice </a:t>
            </a:r>
            <a:r>
              <a:rPr lang="en-US" sz="24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of Modeling &amp; Simulation in </a:t>
            </a:r>
            <a:r>
              <a:rPr lang="en-US" sz="2800" b="1" i="0" u="sng" strike="noStrike" kern="120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Healthcare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4000" y="2667000"/>
            <a:ext cx="7631112" cy="1977614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lvl="0" algn="ctr" hangingPunct="0"/>
            <a:r>
              <a:rPr lang="en-US" sz="2400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any activity involving </a:t>
            </a:r>
            <a:r>
              <a:rPr lang="en-US" sz="2400" b="1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development</a:t>
            </a:r>
            <a:r>
              <a:rPr lang="en-US" sz="2400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, </a:t>
            </a:r>
            <a:r>
              <a:rPr lang="en-US" sz="2400" b="1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maintenance</a:t>
            </a:r>
            <a:r>
              <a:rPr lang="en-US" sz="2400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, </a:t>
            </a:r>
            <a:r>
              <a:rPr lang="en-US" sz="2400" b="1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advancement</a:t>
            </a:r>
            <a:r>
              <a:rPr lang="en-US" sz="2400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, or </a:t>
            </a:r>
            <a:r>
              <a:rPr lang="en-US" sz="2400" b="1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administration </a:t>
            </a:r>
            <a:r>
              <a:rPr lang="en-US" sz="2400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of </a:t>
            </a:r>
            <a:r>
              <a:rPr lang="en-US" sz="2400" b="1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medical care</a:t>
            </a:r>
            <a:r>
              <a:rPr lang="en-US" sz="2400" i="1" dirty="0">
                <a:solidFill>
                  <a:srgbClr val="000000"/>
                </a:solidFill>
                <a:latin typeface="Century Gothic" panose="020B0502020202020204" pitchFamily="34" charset="0"/>
                <a:ea typeface="DejaVu Sans" pitchFamily="2"/>
                <a:cs typeface="DejaVu Sans" pitchFamily="2"/>
              </a:rPr>
              <a:t>; including research, diagnosis, risk assessment, prevention, therapy, rehabilitation, surgery, intervention design, and regulation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ASME 2014 V&amp;V Symposium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CE147-5BD1-4085-8955-F9248228F1A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42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Upcoming:</a:t>
            </a:r>
            <a:r>
              <a:rPr lang="en-US" dirty="0" smtClean="0"/>
              <a:t> Ten Simple Rules, Guidelines &amp; Cert.</a:t>
            </a:r>
            <a:endParaRPr lang="en-US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1066800" y="834790"/>
            <a:ext cx="7239000" cy="5718410"/>
            <a:chOff x="3856" y="-174994"/>
            <a:chExt cx="9385459" cy="7413994"/>
          </a:xfrm>
        </p:grpSpPr>
        <p:grpSp>
          <p:nvGrpSpPr>
            <p:cNvPr id="6" name="Group 5"/>
            <p:cNvGrpSpPr/>
            <p:nvPr/>
          </p:nvGrpSpPr>
          <p:grpSpPr>
            <a:xfrm>
              <a:off x="3219180" y="5029200"/>
              <a:ext cx="3181620" cy="999990"/>
              <a:chOff x="7989981" y="2429418"/>
              <a:chExt cx="1443088" cy="999990"/>
            </a:xfrm>
          </p:grpSpPr>
          <p:cxnSp>
            <p:nvCxnSpPr>
              <p:cNvPr id="33" name="Straight Connector 32"/>
              <p:cNvCxnSpPr/>
              <p:nvPr/>
            </p:nvCxnSpPr>
            <p:spPr>
              <a:xfrm>
                <a:off x="8696863" y="2429418"/>
                <a:ext cx="0" cy="542383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7989981" y="2971800"/>
                <a:ext cx="1443088" cy="0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>
                <a:off x="8007384" y="2968466"/>
                <a:ext cx="0" cy="445092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9415304" y="2984316"/>
                <a:ext cx="0" cy="445092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Rectangle 6"/>
            <p:cNvSpPr/>
            <p:nvPr/>
          </p:nvSpPr>
          <p:spPr>
            <a:xfrm>
              <a:off x="1981200" y="5991224"/>
              <a:ext cx="2536611" cy="124777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cap="small" dirty="0">
                  <a:latin typeface="Century Gothic" panose="020B0502020202020204" pitchFamily="34" charset="0"/>
                  <a:cs typeface="Times New Roman" panose="02020603050405020304" pitchFamily="18" charset="0"/>
                </a:rPr>
                <a:t>“Guidelines for Credible Practice of M&amp;S in Healthcare”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3856" y="-174994"/>
              <a:ext cx="9385459" cy="50019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cap="small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Community Generated Ten Simple Rules</a:t>
              </a:r>
              <a:endParaRPr lang="en-US" sz="2400" b="1" cap="small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083389" y="5991224"/>
              <a:ext cx="2536611" cy="1247776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cap="small" dirty="0">
                  <a:solidFill>
                    <a:schemeClr val="tx1"/>
                  </a:solidFill>
                  <a:latin typeface="Century Gothic" panose="020B0502020202020204" pitchFamily="34" charset="0"/>
                  <a:cs typeface="Times New Roman" panose="02020603050405020304" pitchFamily="18" charset="0"/>
                </a:rPr>
                <a:t>Proposed model certification process </a:t>
              </a: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847580" y="423989"/>
              <a:ext cx="5845929" cy="4722834"/>
              <a:chOff x="1862608" y="674077"/>
              <a:chExt cx="5845929" cy="4722834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1862608" y="674077"/>
                <a:ext cx="2907937" cy="4711111"/>
                <a:chOff x="914400" y="685800"/>
                <a:chExt cx="2907937" cy="4711111"/>
              </a:xfrm>
            </p:grpSpPr>
            <p:pic>
              <p:nvPicPr>
                <p:cNvPr id="23" name="Picture 22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14400" y="685800"/>
                  <a:ext cx="2907937" cy="4711111"/>
                </a:xfrm>
                <a:prstGeom prst="rect">
                  <a:avLst/>
                </a:prstGeom>
              </p:spPr>
            </p:pic>
            <p:sp>
              <p:nvSpPr>
                <p:cNvPr id="24" name="TextBox 23"/>
                <p:cNvSpPr txBox="1"/>
                <p:nvPr/>
              </p:nvSpPr>
              <p:spPr>
                <a:xfrm>
                  <a:off x="2186267" y="1411070"/>
                  <a:ext cx="447253" cy="75816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</a:t>
                  </a:r>
                  <a:endParaRPr lang="en-US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2096497" y="2060138"/>
                  <a:ext cx="655085" cy="75816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II</a:t>
                  </a:r>
                  <a:endParaRPr lang="en-US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2019925" y="2706469"/>
                  <a:ext cx="862917" cy="75816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III</a:t>
                  </a:r>
                  <a:endParaRPr lang="en-US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2057400" y="3355538"/>
                  <a:ext cx="831742" cy="75816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IV</a:t>
                  </a:r>
                  <a:endParaRPr lang="en-US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2148909" y="4001869"/>
                  <a:ext cx="623911" cy="75816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V</a:t>
                  </a:r>
                  <a:endParaRPr lang="en-US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9" name="Straight Connector 28"/>
                <p:cNvCxnSpPr/>
                <p:nvPr/>
              </p:nvCxnSpPr>
              <p:spPr>
                <a:xfrm>
                  <a:off x="1834968" y="2057400"/>
                  <a:ext cx="1066800" cy="0"/>
                </a:xfrm>
                <a:prstGeom prst="line">
                  <a:avLst/>
                </a:prstGeom>
                <a:ln w="76200" cmpd="tri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>
                  <a:off x="1839263" y="2706469"/>
                  <a:ext cx="1066800" cy="0"/>
                </a:xfrm>
                <a:prstGeom prst="line">
                  <a:avLst/>
                </a:prstGeom>
                <a:ln w="76200" cmpd="tri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1862608" y="3352800"/>
                  <a:ext cx="1066800" cy="0"/>
                </a:xfrm>
                <a:prstGeom prst="line">
                  <a:avLst/>
                </a:prstGeom>
                <a:ln w="76200" cmpd="tri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>
                  <a:off x="1872813" y="4001869"/>
                  <a:ext cx="1066800" cy="0"/>
                </a:xfrm>
                <a:prstGeom prst="line">
                  <a:avLst/>
                </a:prstGeom>
                <a:ln w="76200" cmpd="tri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11"/>
              <p:cNvGrpSpPr/>
              <p:nvPr/>
            </p:nvGrpSpPr>
            <p:grpSpPr>
              <a:xfrm>
                <a:off x="4800600" y="685800"/>
                <a:ext cx="2907937" cy="4711111"/>
                <a:chOff x="4800600" y="685800"/>
                <a:chExt cx="2907937" cy="4711111"/>
              </a:xfrm>
            </p:grpSpPr>
            <p:pic>
              <p:nvPicPr>
                <p:cNvPr id="13" name="Picture 12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00600" y="685800"/>
                  <a:ext cx="2907937" cy="4711111"/>
                </a:xfrm>
                <a:prstGeom prst="rect">
                  <a:avLst/>
                </a:prstGeom>
              </p:spPr>
            </p:pic>
            <p:sp>
              <p:nvSpPr>
                <p:cNvPr id="14" name="TextBox 13"/>
                <p:cNvSpPr txBox="1"/>
                <p:nvPr/>
              </p:nvSpPr>
              <p:spPr>
                <a:xfrm>
                  <a:off x="5867400" y="1411068"/>
                  <a:ext cx="831742" cy="75816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VI</a:t>
                  </a:r>
                  <a:endParaRPr lang="en-US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5791200" y="2060137"/>
                  <a:ext cx="1039574" cy="75816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VII</a:t>
                  </a:r>
                  <a:endParaRPr lang="en-US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5715000" y="2706468"/>
                  <a:ext cx="1247405" cy="75816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VIII</a:t>
                  </a:r>
                  <a:endParaRPr lang="en-US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5917581" y="3355536"/>
                  <a:ext cx="831742" cy="75816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IX</a:t>
                  </a:r>
                  <a:endParaRPr lang="en-US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6019800" y="4001868"/>
                  <a:ext cx="623911" cy="75816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endParaRPr lang="en-US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5695149" y="2057399"/>
                  <a:ext cx="1066800" cy="0"/>
                </a:xfrm>
                <a:prstGeom prst="line">
                  <a:avLst/>
                </a:prstGeom>
                <a:ln w="76200" cmpd="tri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5699444" y="2706468"/>
                  <a:ext cx="1066800" cy="0"/>
                </a:xfrm>
                <a:prstGeom prst="line">
                  <a:avLst/>
                </a:prstGeom>
                <a:ln w="76200" cmpd="tri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5722789" y="3352799"/>
                  <a:ext cx="1066800" cy="0"/>
                </a:xfrm>
                <a:prstGeom prst="line">
                  <a:avLst/>
                </a:prstGeom>
                <a:ln w="76200" cmpd="tri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/>
              </p:nvCxnSpPr>
              <p:spPr>
                <a:xfrm>
                  <a:off x="5732994" y="4001868"/>
                  <a:ext cx="1066800" cy="0"/>
                </a:xfrm>
                <a:prstGeom prst="line">
                  <a:avLst/>
                </a:prstGeom>
                <a:ln w="76200" cmpd="tri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ASME 2014 V&amp;V Symposium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CE147-5BD1-4085-8955-F9248228F1A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2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9067800" cy="5334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Goal</a:t>
            </a:r>
            <a:r>
              <a:rPr lang="en-US" sz="3200" b="1" dirty="0"/>
              <a:t>:</a:t>
            </a:r>
            <a:r>
              <a:rPr lang="en-US" sz="3200" dirty="0"/>
              <a:t> A Common Language Across Disciplines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55" y="4204398"/>
            <a:ext cx="2781019" cy="19812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8600" y="1066800"/>
            <a:ext cx="860498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Goal Oriented Activity: </a:t>
            </a:r>
            <a:r>
              <a:rPr lang="en-US" sz="20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A </a:t>
            </a:r>
            <a:r>
              <a:rPr lang="en-US" sz="2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glossary of terms is </a:t>
            </a:r>
            <a:r>
              <a:rPr lang="en-US" sz="20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being </a:t>
            </a:r>
            <a:r>
              <a:rPr lang="en-US" sz="2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generated on the Committee’s </a:t>
            </a:r>
            <a:r>
              <a:rPr lang="en-US" sz="20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to help unify </a:t>
            </a:r>
            <a:r>
              <a:rPr lang="en-US" sz="2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the use of M&amp;S vocabulary </a:t>
            </a:r>
            <a:r>
              <a:rPr lang="en-US" sz="20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across </a:t>
            </a:r>
            <a:r>
              <a:rPr lang="en-US" sz="2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a variety of disciplines and stakeholders in the </a:t>
            </a:r>
            <a:r>
              <a:rPr lang="en-US" sz="20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field</a:t>
            </a:r>
          </a:p>
          <a:p>
            <a:endParaRPr lang="en-US" sz="20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We strongly encourages all stakeholders (e.g. SSH community) to help establish these terms and definitions by visiting: </a:t>
            </a:r>
            <a:r>
              <a:rPr lang="en-US" sz="2000" i="1" dirty="0">
                <a:latin typeface="Century Gothic" panose="020B0502020202020204" pitchFamily="34" charset="0"/>
                <a:hlinkClick r:id="rId3"/>
              </a:rPr>
              <a:t>http://</a:t>
            </a:r>
            <a:r>
              <a:rPr lang="en-US" sz="2000" i="1" dirty="0" smtClean="0">
                <a:latin typeface="Century Gothic" panose="020B0502020202020204" pitchFamily="34" charset="0"/>
                <a:hlinkClick r:id="rId3"/>
              </a:rPr>
              <a:t>wiki.simtk.org/cpms/Glossary_and_Definitions</a:t>
            </a:r>
            <a:r>
              <a:rPr lang="en-US" sz="2000" i="1" dirty="0" smtClean="0">
                <a:latin typeface="Century Gothic" panose="020B0502020202020204" pitchFamily="34" charset="0"/>
              </a:rPr>
              <a:t> </a:t>
            </a:r>
            <a:endParaRPr lang="en-US" sz="2000" i="1" dirty="0">
              <a:latin typeface="Century Gothic" panose="020B0502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086100" y="3440668"/>
            <a:ext cx="5785583" cy="3188732"/>
            <a:chOff x="3086100" y="3440668"/>
            <a:chExt cx="5785583" cy="3188732"/>
          </a:xfrm>
        </p:grpSpPr>
        <p:sp>
          <p:nvSpPr>
            <p:cNvPr id="7" name="TextBox 6"/>
            <p:cNvSpPr txBox="1"/>
            <p:nvPr/>
          </p:nvSpPr>
          <p:spPr>
            <a:xfrm>
              <a:off x="3086100" y="3440668"/>
              <a:ext cx="5785583" cy="36933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i="1" dirty="0" smtClean="0">
                  <a:latin typeface="Century Gothic" panose="020B0502020202020204" pitchFamily="34" charset="0"/>
                </a:rPr>
                <a:t>Example</a:t>
              </a:r>
              <a:endParaRPr lang="en-US" b="1" i="1" dirty="0">
                <a:latin typeface="Century Gothic" panose="020B0502020202020204" pitchFamily="34" charset="0"/>
              </a:endParaRP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9272" y="3829284"/>
              <a:ext cx="5714311" cy="2800116"/>
            </a:xfrm>
            <a:prstGeom prst="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ASME 2014 V&amp;V Symposium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CE147-5BD1-4085-8955-F9248228F1A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48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5334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Goal</a:t>
            </a:r>
            <a:r>
              <a:rPr lang="en-US" sz="3200" b="1" dirty="0"/>
              <a:t>: </a:t>
            </a:r>
            <a:r>
              <a:rPr lang="en-US" sz="3200" dirty="0" smtClean="0"/>
              <a:t>Adoption of Guidelines by Stakeholders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228600" y="1066800"/>
            <a:ext cx="86049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Goal Oriented Activity:</a:t>
            </a:r>
            <a:r>
              <a:rPr lang="en-US" sz="2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Active engagement of the </a:t>
            </a:r>
            <a:r>
              <a:rPr lang="en-US" sz="2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global stakeholder </a:t>
            </a:r>
            <a:r>
              <a:rPr lang="en-US" sz="20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community to </a:t>
            </a:r>
            <a:r>
              <a:rPr lang="en-US" sz="2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ensure that the guidelines established capture the primary interests of the computational medicine </a:t>
            </a:r>
            <a:r>
              <a:rPr lang="en-US" sz="20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community, and are widely adopted</a:t>
            </a:r>
            <a:endParaRPr lang="en-US" sz="2000" i="1" dirty="0">
              <a:latin typeface="Century Gothic" panose="020B0502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429000" y="2831068"/>
            <a:ext cx="5497780" cy="3722132"/>
            <a:chOff x="3183403" y="2831068"/>
            <a:chExt cx="5650180" cy="3807018"/>
          </a:xfrm>
        </p:grpSpPr>
        <p:sp>
          <p:nvSpPr>
            <p:cNvPr id="5" name="Rectangle 4"/>
            <p:cNvSpPr/>
            <p:nvPr/>
          </p:nvSpPr>
          <p:spPr>
            <a:xfrm>
              <a:off x="3183403" y="2831068"/>
              <a:ext cx="5650180" cy="3693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accent2">
                  <a:lumMod val="60000"/>
                  <a:lumOff val="4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b="1" i="1" dirty="0" smtClean="0">
                  <a:latin typeface="Century Gothic" panose="020B0502020202020204" pitchFamily="34" charset="0"/>
                </a:rPr>
                <a:t>URL: </a:t>
              </a:r>
              <a:r>
                <a:rPr lang="en-US" b="1" i="1" dirty="0" smtClean="0">
                  <a:latin typeface="Century Gothic" panose="020B0502020202020204" pitchFamily="34" charset="0"/>
                  <a:hlinkClick r:id="rId2"/>
                </a:rPr>
                <a:t>https</a:t>
              </a:r>
              <a:r>
                <a:rPr lang="en-US" b="1" i="1" dirty="0">
                  <a:latin typeface="Century Gothic" panose="020B0502020202020204" pitchFamily="34" charset="0"/>
                  <a:hlinkClick r:id="rId2"/>
                </a:rPr>
                <a:t>://</a:t>
              </a:r>
              <a:r>
                <a:rPr lang="en-US" b="1" i="1" dirty="0" smtClean="0">
                  <a:latin typeface="Century Gothic" panose="020B0502020202020204" pitchFamily="34" charset="0"/>
                  <a:hlinkClick r:id="rId2"/>
                </a:rPr>
                <a:t>simtk.org/home/cpms</a:t>
              </a:r>
              <a:r>
                <a:rPr lang="en-US" b="1" i="1" dirty="0" smtClean="0">
                  <a:latin typeface="Century Gothic" panose="020B0502020202020204" pitchFamily="34" charset="0"/>
                </a:rPr>
                <a:t>  </a:t>
              </a:r>
              <a:endParaRPr lang="en-US" b="1" i="1" dirty="0">
                <a:latin typeface="Century Gothic" panose="020B0502020202020204" pitchFamily="34" charset="0"/>
              </a:endParaRPr>
            </a:p>
          </p:txBody>
        </p:sp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667"/>
            <a:stretch/>
          </p:blipFill>
          <p:spPr bwMode="auto">
            <a:xfrm>
              <a:off x="3196103" y="3225800"/>
              <a:ext cx="5637480" cy="3412286"/>
            </a:xfrm>
            <a:prstGeom prst="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8" name="Rectangle 7"/>
          <p:cNvSpPr/>
          <p:nvPr/>
        </p:nvSpPr>
        <p:spPr>
          <a:xfrm>
            <a:off x="228600" y="2846725"/>
            <a:ext cx="32004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Open discussions and contribution to activities: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Wiki pages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Discussion forum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Meeting minutes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Subversion repository access of all presentations, abstracts and posters</a:t>
            </a:r>
          </a:p>
          <a:p>
            <a:pPr marL="342900" indent="-342900">
              <a:buFontTx/>
              <a:buChar char="-"/>
            </a:pPr>
            <a:endParaRPr lang="en-US" sz="2000" dirty="0" smtClean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ASME 2014 V&amp;V Symposium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CE147-5BD1-4085-8955-F9248228F1A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5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1841</TotalTime>
  <Words>2535</Words>
  <Application>Microsoft Office PowerPoint</Application>
  <PresentationFormat>On-screen Show (4:3)</PresentationFormat>
  <Paragraphs>467</Paragraphs>
  <Slides>28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Pathway to Credible Practice Guidelines for Computational Modeling in Healthcare</vt:lpstr>
      <vt:lpstr>Acknowledgements &amp; Disclosures</vt:lpstr>
      <vt:lpstr>Background</vt:lpstr>
      <vt:lpstr>The Challenge</vt:lpstr>
      <vt:lpstr>Solution Pathway</vt:lpstr>
      <vt:lpstr>What Makes the Committee Unique?</vt:lpstr>
      <vt:lpstr>Committee Implementation Strategy</vt:lpstr>
      <vt:lpstr>Committee Implementation Strategy</vt:lpstr>
      <vt:lpstr>Committee Implementation Strategy</vt:lpstr>
      <vt:lpstr>Mission: Establish Credible Practice Guidelines</vt:lpstr>
      <vt:lpstr>Initial Strategy to Identify the “Ten Simple Rules”</vt:lpstr>
      <vt:lpstr>Mathematical &amp; Comp. Sciences Team Vote Results</vt:lpstr>
      <vt:lpstr>End Users Team Vote Results</vt:lpstr>
      <vt:lpstr>Practice Standards and Guidelines Team Vote Results</vt:lpstr>
      <vt:lpstr>Consolidated Vote Results for “Ten Simple Rules”</vt:lpstr>
      <vt:lpstr>Summary of Findings</vt:lpstr>
      <vt:lpstr>Next Step: Community and Model Surveys</vt:lpstr>
      <vt:lpstr>Future Work</vt:lpstr>
      <vt:lpstr>Questions?</vt:lpstr>
      <vt:lpstr>Committee’s Charge</vt:lpstr>
      <vt:lpstr>Definitions</vt:lpstr>
      <vt:lpstr>Definitions</vt:lpstr>
      <vt:lpstr>Definitions</vt:lpstr>
      <vt:lpstr>Definition of Simulation</vt:lpstr>
      <vt:lpstr>Definitions</vt:lpstr>
      <vt:lpstr>Upcoming: Ten Simple Rules, Guidelines &amp; Cert.</vt:lpstr>
      <vt:lpstr>Goal: A Common Language Across Disciplines</vt:lpstr>
      <vt:lpstr>Goal: Adoption of Guidelines by Stakeholders</vt:lpstr>
    </vt:vector>
  </TitlesOfParts>
  <Company>USRA Houston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Establishing Credible Practice Guidelines for Simulation-Based Medicine</dc:title>
  <dc:creator>Mulugeta, Lealem</dc:creator>
  <cp:lastModifiedBy>Mulugeta, Lealem</cp:lastModifiedBy>
  <cp:revision>343</cp:revision>
  <dcterms:created xsi:type="dcterms:W3CDTF">2014-01-19T21:14:00Z</dcterms:created>
  <dcterms:modified xsi:type="dcterms:W3CDTF">2014-05-03T20:47:33Z</dcterms:modified>
</cp:coreProperties>
</file>