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notesSlide30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_rels/notesSlide30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8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_rels/slide29.xml.rels" ContentType="application/vnd.openxmlformats-package.relationships+xml"/>
  <Override PartName="/ppt/slides/_rels/slide28.xml.rels" ContentType="application/vnd.openxmlformats-package.relationships+xml"/>
  <Override PartName="/ppt/slides/_rels/slide24.xml.rels" ContentType="application/vnd.openxmlformats-package.relationships+xml"/>
  <Override PartName="/ppt/slides/_rels/slide23.xml.rels" ContentType="application/vnd.openxmlformats-package.relationships+xml"/>
  <Override PartName="/ppt/slides/_rels/slide26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4.xml.rels" ContentType="application/vnd.openxmlformats-package.relationships+xml"/>
  <Override PartName="/ppt/slides/_rels/slide25.xml.rels" ContentType="application/vnd.openxmlformats-package.relationships+xml"/>
  <Override PartName="/ppt/slides/_rels/slide13.xml.rels" ContentType="application/vnd.openxmlformats-package.relationships+xml"/>
  <Override PartName="/ppt/slides/_rels/slide27.xml.rels" ContentType="application/vnd.openxmlformats-package.relationships+xml"/>
  <Override PartName="/ppt/slides/_rels/slide20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3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6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5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8.xml" ContentType="application/vnd.openxmlformats-officedocument.presentationml.slide+xml"/>
  <Override PartName="/ppt/slides/slide10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4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68.png" ContentType="image/png"/>
  <Override PartName="/ppt/media/image67.png" ContentType="image/png"/>
  <Override PartName="/ppt/media/image64.gif" ContentType="image/gif"/>
  <Override PartName="/ppt/media/image61.gif" ContentType="image/gif"/>
  <Override PartName="/ppt/media/image59.gif" ContentType="image/gif"/>
  <Override PartName="/ppt/media/image56.gif" ContentType="image/gif"/>
  <Override PartName="/ppt/media/image52.png" ContentType="image/png"/>
  <Override PartName="/ppt/media/image45.jpeg" ContentType="image/jpeg"/>
  <Override PartName="/ppt/media/image57.gif" ContentType="image/gif"/>
  <Override PartName="/ppt/media/image44.jpeg" ContentType="image/jpeg"/>
  <Override PartName="/ppt/media/image58.gif" ContentType="image/gif"/>
  <Override PartName="/ppt/media/image48.jpeg" ContentType="image/jpeg"/>
  <Override PartName="/ppt/media/image41.jpeg" ContentType="image/jpeg"/>
  <Override PartName="/ppt/media/image65.png" ContentType="image/png"/>
  <Override PartName="/ppt/media/image39.jpeg" ContentType="image/jpeg"/>
  <Override PartName="/ppt/media/image55.gif" ContentType="image/gif"/>
  <Override PartName="/ppt/media/image38.jpeg" ContentType="image/jpeg"/>
  <Override PartName="/ppt/media/image36.jpeg" ContentType="image/jpeg"/>
  <Override PartName="/ppt/media/image35.jpeg" ContentType="image/jpeg"/>
  <Override PartName="/ppt/media/image49.png" ContentType="image/png"/>
  <Override PartName="/ppt/media/image33.jpeg" ContentType="image/jpeg"/>
  <Override PartName="/ppt/media/image30.jpeg" ContentType="image/jpeg"/>
  <Override PartName="/ppt/media/image63.gif" ContentType="image/gif"/>
  <Override PartName="/ppt/media/image29.jpeg" ContentType="image/jpeg"/>
  <Override PartName="/ppt/media/image31.jpeg" ContentType="image/jpeg"/>
  <Override PartName="/ppt/media/image54.gif" ContentType="image/gif"/>
  <Override PartName="/ppt/media/image23.png" ContentType="image/png"/>
  <Override PartName="/ppt/media/image53.gif" ContentType="image/gif"/>
  <Override PartName="/ppt/media/image21.jpeg" ContentType="image/jpeg"/>
  <Override PartName="/ppt/media/image46.png" ContentType="image/png"/>
  <Override PartName="/ppt/media/image20.gif" ContentType="image/gif"/>
  <Override PartName="/ppt/media/image50.png" ContentType="image/png"/>
  <Override PartName="/ppt/media/image42.jpeg" ContentType="image/jpeg"/>
  <Override PartName="/ppt/media/image28.jpeg" ContentType="image/jpeg"/>
  <Override PartName="/ppt/media/image24.jpeg" ContentType="image/jpeg"/>
  <Override PartName="/ppt/media/image19.jpeg" ContentType="image/jpeg"/>
  <Override PartName="/ppt/media/image25.png" ContentType="image/png"/>
  <Override PartName="/ppt/media/image43.jpeg" ContentType="image/jpeg"/>
  <Override PartName="/ppt/media/image18.jpeg" ContentType="image/jpeg"/>
  <Override PartName="/ppt/media/image17.jpeg" ContentType="image/jpeg"/>
  <Override PartName="/ppt/media/image14.png" ContentType="image/png"/>
  <Override PartName="/ppt/media/image16.png" ContentType="image/png"/>
  <Override PartName="/ppt/media/image10.png" ContentType="image/png"/>
  <Override PartName="/ppt/media/image66.png" ContentType="image/png"/>
  <Override PartName="/ppt/media/image32.jpeg" ContentType="image/jpeg"/>
  <Override PartName="/ppt/media/image22.jpeg" ContentType="image/jpeg"/>
  <Override PartName="/ppt/media/image9.png" ContentType="image/png"/>
  <Override PartName="/ppt/media/image15.png" ContentType="image/png"/>
  <Override PartName="/ppt/media/image37.jpeg" ContentType="image/jpeg"/>
  <Override PartName="/ppt/media/image62.gif" ContentType="image/gif"/>
  <Override PartName="/ppt/media/image60.gif" ContentType="image/gif"/>
  <Override PartName="/ppt/media/image8.png" ContentType="image/png"/>
  <Override PartName="/ppt/media/image40.png" ContentType="image/png"/>
  <Override PartName="/ppt/media/image26.jpeg" ContentType="image/jpeg"/>
  <Override PartName="/ppt/media/image6.png" ContentType="image/png"/>
  <Override PartName="/ppt/media/image34.jpeg" ContentType="image/jpeg"/>
  <Override PartName="/ppt/media/image27.jpeg" ContentType="image/jpeg"/>
  <Override PartName="/ppt/media/image5.png" ContentType="image/png"/>
  <Override PartName="/ppt/media/image4.png" ContentType="image/png"/>
  <Override PartName="/ppt/media/image13.jpeg" ContentType="image/jpeg"/>
  <Override PartName="/ppt/media/image7.png" ContentType="image/png"/>
  <Override PartName="/ppt/media/image12.jpeg" ContentType="image/jpeg"/>
  <Override PartName="/ppt/media/image51.png" ContentType="image/png"/>
  <Override PartName="/ppt/media/image3.png" ContentType="image/png"/>
  <Override PartName="/ppt/media/image47.png" ContentType="image/png"/>
  <Override PartName="/ppt/media/image2.png" ContentType="image/png"/>
  <Override PartName="/ppt/media/image1.png" ContentType="image/png"/>
  <Override PartName="/ppt/media/image11.png" ContentType="image/png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lang="en-US" sz="2000">
                <a:latin typeface="Arial"/>
              </a:rPr>
              <a:t>Click to edit the notes format</a:t>
            </a:r>
            <a:endParaRPr/>
          </a:p>
        </p:txBody>
      </p:sp>
      <p:sp>
        <p:nvSpPr>
          <p:cNvPr id="16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lang="en-US" sz="1400">
                <a:latin typeface="Times New Roman"/>
              </a:rPr>
              <a:t>&lt;header&gt;</a:t>
            </a:r>
            <a:endParaRPr/>
          </a:p>
        </p:txBody>
      </p:sp>
      <p:sp>
        <p:nvSpPr>
          <p:cNvPr id="164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165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166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167D83AB-6DAE-4CA0-BC34-56CEA4997F34}" type="slidenum">
              <a:rPr lang="en-US" sz="1400">
                <a:latin typeface="Times New Roman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US" sz="2000">
                <a:latin typeface="Arial"/>
              </a:rPr>
              <a:t>Add  photos</a:t>
            </a:r>
            <a:endParaRPr/>
          </a:p>
        </p:txBody>
      </p:sp>
      <p:sp>
        <p:nvSpPr>
          <p:cNvPr id="42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1FBF3D5B-6190-4DD0-B488-90AC4CEC6ED0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US" sz="2000">
                <a:latin typeface="Arial"/>
              </a:rPr>
              <a:t>Make into bullets</a:t>
            </a:r>
            <a:endParaRPr/>
          </a:p>
        </p:txBody>
      </p:sp>
      <p:sp>
        <p:nvSpPr>
          <p:cNvPr id="42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8E630E94-210F-4D49-ABB8-6850F31C4FD2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2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174D914F-40CA-4243-8330-1FE76CA6B20D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2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A827CE61-B837-4564-87DF-0B1B9794A7BC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US" sz="2000">
                <a:latin typeface="Arial"/>
              </a:rPr>
              <a:t>Bullets?</a:t>
            </a:r>
            <a:endParaRPr/>
          </a:p>
        </p:txBody>
      </p:sp>
      <p:sp>
        <p:nvSpPr>
          <p:cNvPr id="42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5237350F-6D57-4A1F-ACA1-D260A5443FC6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r>
              <a:rPr lang="en-US">
                <a:latin typeface="Arial"/>
              </a:rPr>
              <a:t>Bullets?</a:t>
            </a:r>
            <a:endParaRPr/>
          </a:p>
        </p:txBody>
      </p:sp>
      <p:sp>
        <p:nvSpPr>
          <p:cNvPr id="43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1A894D34-15D9-4324-AEEC-B55D6DE6E57A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3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2AF811D5-240C-4ABD-BBAF-9345D88913A0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3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3BEE9E6A-8DA1-47A5-A31E-221D18B7CD5D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3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D6342CE3-66BE-42F3-A6AA-71A1293FF2FC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79920" y="76320"/>
            <a:ext cx="8911440" cy="2473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8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9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79920" y="76320"/>
            <a:ext cx="8911440" cy="2473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6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79920" y="76320"/>
            <a:ext cx="8911440" cy="2473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18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9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79920" y="76320"/>
            <a:ext cx="8911440" cy="2473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60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61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999720"/>
            <a:ext cx="9143640" cy="2200320"/>
          </a:xfrm>
          <a:prstGeom prst="rect">
            <a:avLst/>
          </a:prstGeom>
          <a:solidFill>
            <a:srgbClr val="000080"/>
          </a:solidFill>
          <a:ln>
            <a:noFill/>
          </a:ln>
        </p:spPr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228600" y="999720"/>
            <a:ext cx="8534160" cy="22003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4400">
                <a:solidFill>
                  <a:srgbClr val="ffffff"/>
                </a:solidFill>
                <a:latin typeface="Century Gothic"/>
              </a:rPr>
              <a:t>Click to edit the title text formatClick to edit Master title style</a:t>
            </a:r>
            <a:endParaRPr/>
          </a:p>
        </p:txBody>
      </p:sp>
      <p:pic>
        <p:nvPicPr>
          <p:cNvPr id="2" name="Picture 7" descr=""/>
          <p:cNvPicPr/>
          <p:nvPr/>
        </p:nvPicPr>
        <p:blipFill>
          <a:blip r:embed="rId2"/>
          <a:srcRect l="9666" t="17145" r="11762" b="14494"/>
          <a:stretch>
            <a:fillRect/>
          </a:stretch>
        </p:blipFill>
        <p:spPr>
          <a:xfrm>
            <a:off x="152280" y="164880"/>
            <a:ext cx="1363680" cy="749160"/>
          </a:xfrm>
          <a:prstGeom prst="rect">
            <a:avLst/>
          </a:prstGeom>
          <a:ln>
            <a:noFill/>
          </a:ln>
        </p:spPr>
      </p:pic>
      <p:sp>
        <p:nvSpPr>
          <p:cNvPr id="3" name="CustomShape 3"/>
          <p:cNvSpPr/>
          <p:nvPr/>
        </p:nvSpPr>
        <p:spPr>
          <a:xfrm>
            <a:off x="967320" y="125640"/>
            <a:ext cx="4913280" cy="6390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>
                <a:solidFill>
                  <a:srgbClr val="953735"/>
                </a:solidFill>
                <a:latin typeface="Calibri"/>
              </a:rPr>
              <a:t>Committee on Credible Practice of </a:t>
            </a:r>
            <a:endParaRPr/>
          </a:p>
          <a:p>
            <a:pPr>
              <a:lnSpc>
                <a:spcPct val="100000"/>
              </a:lnSpc>
            </a:pPr>
            <a:r>
              <a:rPr b="1" lang="en-US">
                <a:solidFill>
                  <a:srgbClr val="953735"/>
                </a:solidFill>
                <a:latin typeface="Calibri"/>
              </a:rPr>
              <a:t>Modeling &amp; Simulation in Healthcare</a:t>
            </a:r>
            <a:endParaRPr/>
          </a:p>
        </p:txBody>
      </p:sp>
      <p:sp>
        <p:nvSpPr>
          <p:cNvPr id="4" name="CustomShape 4"/>
          <p:cNvSpPr/>
          <p:nvPr/>
        </p:nvSpPr>
        <p:spPr>
          <a:xfrm>
            <a:off x="1365480" y="652320"/>
            <a:ext cx="2761200" cy="3034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i="1" lang="en-US" sz="1400" u="sng">
                <a:solidFill>
                  <a:srgbClr val="a6a6a6"/>
                </a:solidFill>
                <a:latin typeface="Calibri"/>
                <a:ea typeface="DejaVu Sans"/>
              </a:rPr>
              <a:t>https://simtk.org/home/cpms</a:t>
            </a:r>
            <a:endParaRPr/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Century Gothic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400">
                <a:latin typeface="Century Gothic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Century Gothic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c0c0c0"/>
          </a:solidFill>
          <a:ln>
            <a:noFill/>
          </a:ln>
        </p:spPr>
      </p:sp>
      <p:sp>
        <p:nvSpPr>
          <p:cNvPr id="41" name="Line 2"/>
          <p:cNvSpPr/>
          <p:nvPr/>
        </p:nvSpPr>
        <p:spPr>
          <a:xfrm>
            <a:off x="2880" y="685800"/>
            <a:ext cx="914112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42" name="PlaceHolder 3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Click to edit the title text formatClick to edit Master title style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Century Gothic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400">
                <a:latin typeface="Century Gothic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Century Gothic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c0c0c0"/>
          </a:solidFill>
          <a:ln>
            <a:noFill/>
          </a:ln>
        </p:spPr>
      </p:sp>
      <p:sp>
        <p:nvSpPr>
          <p:cNvPr id="79" name="Line 2"/>
          <p:cNvSpPr/>
          <p:nvPr/>
        </p:nvSpPr>
        <p:spPr>
          <a:xfrm>
            <a:off x="2880" y="685800"/>
            <a:ext cx="914112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1447920" y="6356520"/>
            <a:ext cx="114264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1200">
                <a:solidFill>
                  <a:srgbClr val="8b8b8b"/>
                </a:solidFill>
                <a:latin typeface="Century Gothic"/>
              </a:rPr>
              <a:t>2014 IMAG MSM Consortium Meeting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BDF8CA3-541F-460F-BA41-AA93E1986CF2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pic>
        <p:nvPicPr>
          <p:cNvPr id="83" name="Picture 8" descr=""/>
          <p:cNvPicPr/>
          <p:nvPr/>
        </p:nvPicPr>
        <p:blipFill>
          <a:blip r:embed="rId2"/>
          <a:srcRect l="9666" t="17145" r="11762" b="14494"/>
          <a:stretch>
            <a:fillRect/>
          </a:stretch>
        </p:blipFill>
        <p:spPr>
          <a:xfrm>
            <a:off x="79920" y="6197760"/>
            <a:ext cx="1062720" cy="583920"/>
          </a:xfrm>
          <a:prstGeom prst="rect">
            <a:avLst/>
          </a:prstGeom>
          <a:ln>
            <a:noFill/>
          </a:ln>
        </p:spPr>
      </p:pic>
      <p:sp>
        <p:nvSpPr>
          <p:cNvPr id="84" name="PlaceHolder 6"/>
          <p:cNvSpPr>
            <a:spLocks noGrp="1"/>
          </p:cNvSpPr>
          <p:nvPr>
            <p:ph type="title"/>
          </p:nvPr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Click to edit the title text formatClick to edit Master title style</a:t>
            </a:r>
            <a:endParaRPr/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Century Gothic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400">
                <a:latin typeface="Century Gothic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Century Gothic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Century Gothic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c0c0c0"/>
          </a:solidFill>
          <a:ln>
            <a:noFill/>
          </a:ln>
        </p:spPr>
      </p:sp>
      <p:sp>
        <p:nvSpPr>
          <p:cNvPr id="121" name="Line 2"/>
          <p:cNvSpPr/>
          <p:nvPr/>
        </p:nvSpPr>
        <p:spPr>
          <a:xfrm>
            <a:off x="2880" y="685800"/>
            <a:ext cx="9141120" cy="0"/>
          </a:xfrm>
          <a:prstGeom prst="line">
            <a:avLst/>
          </a:prstGeom>
          <a:ln w="18360">
            <a:solidFill>
              <a:srgbClr val="000000"/>
            </a:solidFill>
            <a:round/>
          </a:ln>
        </p:spPr>
      </p:sp>
      <p:sp>
        <p:nvSpPr>
          <p:cNvPr id="122" name="PlaceHolder 3"/>
          <p:cNvSpPr>
            <a:spLocks noGrp="1"/>
          </p:cNvSpPr>
          <p:nvPr>
            <p:ph type="title"/>
          </p:nvPr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Click to edit the title text formatClick to edit Master title style</a:t>
            </a:r>
            <a:endParaRPr/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228600" y="1143000"/>
            <a:ext cx="8686440" cy="49827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800">
                <a:solidFill>
                  <a:srgbClr val="000000"/>
                </a:solidFill>
                <a:latin typeface="Century Gothic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entury Gothic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Fifth level</a:t>
            </a:r>
            <a:endParaRPr/>
          </a:p>
        </p:txBody>
      </p:sp>
      <p:sp>
        <p:nvSpPr>
          <p:cNvPr id="124" name="PlaceHolder 5"/>
          <p:cNvSpPr>
            <a:spLocks noGrp="1"/>
          </p:cNvSpPr>
          <p:nvPr>
            <p:ph type="dt"/>
          </p:nvPr>
        </p:nvSpPr>
        <p:spPr>
          <a:xfrm>
            <a:off x="1447920" y="6356520"/>
            <a:ext cx="114264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125" name="PlaceHolder 6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1200">
                <a:solidFill>
                  <a:srgbClr val="8b8b8b"/>
                </a:solidFill>
                <a:latin typeface="Century Gothic"/>
              </a:rPr>
              <a:t>2014 IMAG MSM Consortium Meeting</a:t>
            </a:r>
            <a:endParaRPr/>
          </a:p>
        </p:txBody>
      </p:sp>
      <p:sp>
        <p:nvSpPr>
          <p:cNvPr id="126" name="PlaceHolder 7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A7B0846-9DB1-4BA3-A672-2E027E47D126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pic>
        <p:nvPicPr>
          <p:cNvPr id="127" name="Picture 8" descr=""/>
          <p:cNvPicPr/>
          <p:nvPr/>
        </p:nvPicPr>
        <p:blipFill>
          <a:blip r:embed="rId2"/>
          <a:srcRect l="9666" t="17145" r="11762" b="14494"/>
          <a:stretch>
            <a:fillRect/>
          </a:stretch>
        </p:blipFill>
        <p:spPr>
          <a:xfrm>
            <a:off x="79920" y="6197760"/>
            <a:ext cx="1062720" cy="58392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20.gif"/><Relationship Id="rId8" Type="http://schemas.openxmlformats.org/officeDocument/2006/relationships/image" Target="../media/image21.jpeg"/><Relationship Id="rId9" Type="http://schemas.openxmlformats.org/officeDocument/2006/relationships/image" Target="../media/image22.jpeg"/><Relationship Id="rId10" Type="http://schemas.openxmlformats.org/officeDocument/2006/relationships/image" Target="../media/image23.png"/><Relationship Id="rId11" Type="http://schemas.openxmlformats.org/officeDocument/2006/relationships/image" Target="../media/image24.jpeg"/><Relationship Id="rId12" Type="http://schemas.openxmlformats.org/officeDocument/2006/relationships/image" Target="../media/image25.png"/><Relationship Id="rId13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7" Type="http://schemas.openxmlformats.org/officeDocument/2006/relationships/image" Target="../media/image32.jpeg"/><Relationship Id="rId8" Type="http://schemas.openxmlformats.org/officeDocument/2006/relationships/image" Target="../media/image33.jpeg"/><Relationship Id="rId9" Type="http://schemas.openxmlformats.org/officeDocument/2006/relationships/image" Target="../media/image34.jpeg"/><Relationship Id="rId10" Type="http://schemas.openxmlformats.org/officeDocument/2006/relationships/image" Target="../media/image35.jpeg"/><Relationship Id="rId11" Type="http://schemas.openxmlformats.org/officeDocument/2006/relationships/image" Target="../media/image36.jpeg"/><Relationship Id="rId12" Type="http://schemas.openxmlformats.org/officeDocument/2006/relationships/image" Target="../media/image37.jpeg"/><Relationship Id="rId13" Type="http://schemas.openxmlformats.org/officeDocument/2006/relationships/image" Target="../media/image38.jpeg"/><Relationship Id="rId14" Type="http://schemas.openxmlformats.org/officeDocument/2006/relationships/image" Target="../media/image39.jpeg"/><Relationship Id="rId15" Type="http://schemas.openxmlformats.org/officeDocument/2006/relationships/image" Target="../media/image40.png"/><Relationship Id="rId16" Type="http://schemas.openxmlformats.org/officeDocument/2006/relationships/image" Target="../media/image41.jpeg"/><Relationship Id="rId17" Type="http://schemas.openxmlformats.org/officeDocument/2006/relationships/image" Target="../media/image42.jpeg"/><Relationship Id="rId18" Type="http://schemas.openxmlformats.org/officeDocument/2006/relationships/image" Target="../media/image43.jpeg"/><Relationship Id="rId19" Type="http://schemas.openxmlformats.org/officeDocument/2006/relationships/image" Target="../media/image44.jpeg"/><Relationship Id="rId20" Type="http://schemas.openxmlformats.org/officeDocument/2006/relationships/image" Target="../media/image45.jpeg"/><Relationship Id="rId21" Type="http://schemas.openxmlformats.org/officeDocument/2006/relationships/slideLayout" Target="../slideLayouts/slideLayout13.xml"/><Relationship Id="rId2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image" Target="../media/image49.png"/><Relationship Id="rId3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3.gif"/><Relationship Id="rId2" Type="http://schemas.openxmlformats.org/officeDocument/2006/relationships/image" Target="../media/image54.gif"/><Relationship Id="rId3" Type="http://schemas.openxmlformats.org/officeDocument/2006/relationships/image" Target="../media/image55.gif"/><Relationship Id="rId4" Type="http://schemas.openxmlformats.org/officeDocument/2006/relationships/image" Target="../media/image56.gif"/><Relationship Id="rId5" Type="http://schemas.openxmlformats.org/officeDocument/2006/relationships/image" Target="../media/image57.gif"/><Relationship Id="rId6" Type="http://schemas.openxmlformats.org/officeDocument/2006/relationships/image" Target="../media/image58.gif"/><Relationship Id="rId7" Type="http://schemas.openxmlformats.org/officeDocument/2006/relationships/image" Target="../media/image59.gif"/><Relationship Id="rId8" Type="http://schemas.openxmlformats.org/officeDocument/2006/relationships/image" Target="../media/image60.gif"/><Relationship Id="rId9" Type="http://schemas.openxmlformats.org/officeDocument/2006/relationships/image" Target="../media/image61.gif"/><Relationship Id="rId10" Type="http://schemas.openxmlformats.org/officeDocument/2006/relationships/image" Target="../media/image62.gif"/><Relationship Id="rId11" Type="http://schemas.openxmlformats.org/officeDocument/2006/relationships/image" Target="../media/image63.gif"/><Relationship Id="rId12" Type="http://schemas.openxmlformats.org/officeDocument/2006/relationships/image" Target="../media/image64.gif"/><Relationship Id="rId13" Type="http://schemas.openxmlformats.org/officeDocument/2006/relationships/image" Target="../media/image65.png"/><Relationship Id="rId14" Type="http://schemas.openxmlformats.org/officeDocument/2006/relationships/image" Target="../media/image66.png"/><Relationship Id="rId15" Type="http://schemas.openxmlformats.org/officeDocument/2006/relationships/image" Target="../media/image67.png"/><Relationship Id="rId16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-31320" y="6019920"/>
            <a:ext cx="9174960" cy="577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i="1" lang="en-US" sz="1600">
                <a:solidFill>
                  <a:srgbClr val="000000"/>
                </a:solidFill>
                <a:latin typeface="Century Gothic"/>
              </a:rPr>
              <a:t>2014 IMAG Multiscale Modeling Consortium Meeting</a:t>
            </a:r>
            <a:endParaRPr/>
          </a:p>
          <a:p>
            <a:pPr algn="ctr">
              <a:lnSpc>
                <a:spcPct val="100000"/>
              </a:lnSpc>
            </a:pPr>
            <a:r>
              <a:rPr i="1" lang="en-US" sz="1600">
                <a:solidFill>
                  <a:srgbClr val="000000"/>
                </a:solidFill>
                <a:latin typeface="Century Gothic"/>
              </a:rPr>
              <a:t>3-4 September 2014   -    Bethesda, MD</a:t>
            </a:r>
            <a:endParaRPr/>
          </a:p>
        </p:txBody>
      </p:sp>
      <p:sp>
        <p:nvSpPr>
          <p:cNvPr id="168" name="TextShape 2"/>
          <p:cNvSpPr txBox="1"/>
          <p:nvPr/>
        </p:nvSpPr>
        <p:spPr>
          <a:xfrm>
            <a:off x="152280" y="3581280"/>
            <a:ext cx="8838720" cy="1980720"/>
          </a:xfrm>
          <a:prstGeom prst="rect">
            <a:avLst/>
          </a:prstGeom>
        </p:spPr>
        <p:txBody>
          <a:bodyPr/>
          <a:p>
            <a:pPr>
              <a:lnSpc>
                <a:spcPct val="120000"/>
              </a:lnSpc>
            </a:pPr>
            <a:r>
              <a:rPr b="1" lang="en-US" sz="4200">
                <a:solidFill>
                  <a:srgbClr val="000000"/>
                </a:solidFill>
                <a:latin typeface="Century Gothic"/>
              </a:rPr>
              <a:t>Lealem Mulugeta</a:t>
            </a:r>
            <a:r>
              <a:rPr b="1" lang="en-US" sz="4200" baseline="30000">
                <a:solidFill>
                  <a:srgbClr val="000000"/>
                </a:solidFill>
                <a:latin typeface="Century Gothic"/>
              </a:rPr>
              <a:t>I and Ahmet ErdemirII, </a:t>
            </a:r>
            <a:endParaRPr/>
          </a:p>
          <a:p>
            <a:pPr>
              <a:lnSpc>
                <a:spcPct val="120000"/>
              </a:lnSpc>
            </a:pPr>
            <a:r>
              <a:rPr lang="en-US" sz="3200" baseline="30000">
                <a:solidFill>
                  <a:srgbClr val="000000"/>
                </a:solidFill>
                <a:latin typeface="Century Gothic"/>
              </a:rPr>
              <a:t> </a:t>
            </a:r>
            <a:endParaRPr/>
          </a:p>
          <a:p>
            <a:pPr>
              <a:lnSpc>
                <a:spcPct val="120000"/>
              </a:lnSpc>
              <a:buFont typeface="Calibri"/>
              <a:buAutoNum type="romanUcPeriod"/>
            </a:pPr>
            <a:r>
              <a:rPr lang="en-US" sz="2500" baseline="30000">
                <a:solidFill>
                  <a:srgbClr val="000000"/>
                </a:solidFill>
                <a:latin typeface="Century Gothic"/>
              </a:rPr>
              <a:t>Universities Space Research Association, Division of Space Life Sciences</a:t>
            </a:r>
            <a:endParaRPr/>
          </a:p>
          <a:p>
            <a:pPr>
              <a:lnSpc>
                <a:spcPct val="120000"/>
              </a:lnSpc>
              <a:buFont typeface="Calibri"/>
              <a:buAutoNum type="romanUcPeriod"/>
            </a:pPr>
            <a:r>
              <a:rPr lang="en-US" sz="2500" baseline="30000">
                <a:solidFill>
                  <a:srgbClr val="000000"/>
                </a:solidFill>
                <a:latin typeface="Century Gothic"/>
              </a:rPr>
              <a:t>Cleveland Clinic, Computational Biomodeling (CoBi) Core </a:t>
            </a:r>
            <a:endParaRPr/>
          </a:p>
          <a:p>
            <a:pPr>
              <a:lnSpc>
                <a:spcPct val="120000"/>
              </a:lnSpc>
            </a:pPr>
            <a:endParaRPr/>
          </a:p>
          <a:p>
            <a:pPr>
              <a:lnSpc>
                <a:spcPct val="120000"/>
              </a:lnSpc>
            </a:pPr>
            <a:r>
              <a:rPr i="1" lang="en-US" sz="2500" baseline="30000">
                <a:solidFill>
                  <a:srgbClr val="000000"/>
                </a:solidFill>
                <a:latin typeface="Century Gothic"/>
              </a:rPr>
              <a:t>Presented on Behalf of the Committee</a:t>
            </a:r>
            <a:endParaRPr/>
          </a:p>
        </p:txBody>
      </p:sp>
      <p:sp>
        <p:nvSpPr>
          <p:cNvPr id="169" name="TextShape 3"/>
          <p:cNvSpPr txBox="1"/>
          <p:nvPr/>
        </p:nvSpPr>
        <p:spPr>
          <a:xfrm>
            <a:off x="228600" y="999720"/>
            <a:ext cx="8534160" cy="22003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ffffff"/>
                </a:solidFill>
                <a:latin typeface="Century Gothic"/>
              </a:rPr>
              <a:t>Committee on Credible Practice of Modeling &amp; Simulation: Progress and Forward Work</a:t>
            </a:r>
            <a:endParaRPr/>
          </a:p>
        </p:txBody>
      </p:sp>
      <p:sp>
        <p:nvSpPr>
          <p:cNvPr id="170" name="CustomShape 4"/>
          <p:cNvSpPr/>
          <p:nvPr/>
        </p:nvSpPr>
        <p:spPr>
          <a:xfrm>
            <a:off x="1436400" y="714240"/>
            <a:ext cx="2998800" cy="243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lIns="0" rIns="0" tIns="0" bIns="0"/>
          <a:p>
            <a:pPr>
              <a:lnSpc>
                <a:spcPct val="100000"/>
              </a:lnSpc>
            </a:pPr>
            <a:r>
              <a:rPr i="1" lang="en-US" sz="1600" u="sng">
                <a:solidFill>
                  <a:srgbClr val="a6a6a6"/>
                </a:solidFill>
                <a:latin typeface="Calibri"/>
              </a:rPr>
              <a:t>https://</a:t>
            </a:r>
            <a:r>
              <a:rPr i="1" lang="en-US" sz="1600" u="sng">
                <a:solidFill>
                  <a:srgbClr val="a6a6a6"/>
                </a:solidFill>
                <a:latin typeface="Calibri"/>
              </a:rPr>
              <a:t>simtk.org/home/cpms</a:t>
            </a:r>
            <a:r>
              <a:rPr i="1" lang="en-US" sz="1600">
                <a:solidFill>
                  <a:srgbClr val="a6a6a6"/>
                </a:solidFill>
                <a:latin typeface="Calibri"/>
              </a:rPr>
              <a:t> 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Background</a:t>
            </a:r>
            <a:endParaRPr/>
          </a:p>
        </p:txBody>
      </p:sp>
      <p:sp>
        <p:nvSpPr>
          <p:cNvPr id="172" name="TextShape 2"/>
          <p:cNvSpPr txBox="1"/>
          <p:nvPr/>
        </p:nvSpPr>
        <p:spPr>
          <a:xfrm>
            <a:off x="70102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8CD62DAC-EB5E-4FC6-B4BE-136527FDEC8C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pic>
        <p:nvPicPr>
          <p:cNvPr id="173" name="Picture 6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828800" y="2971800"/>
            <a:ext cx="4952520" cy="3381480"/>
          </a:xfrm>
          <a:prstGeom prst="rect">
            <a:avLst/>
          </a:prstGeom>
          <a:ln>
            <a:noFill/>
          </a:ln>
        </p:spPr>
      </p:pic>
      <p:sp>
        <p:nvSpPr>
          <p:cNvPr id="174" name="CustomShape 3"/>
          <p:cNvSpPr/>
          <p:nvPr/>
        </p:nvSpPr>
        <p:spPr>
          <a:xfrm>
            <a:off x="3254400" y="6360840"/>
            <a:ext cx="3351240" cy="2728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r">
              <a:lnSpc>
                <a:spcPct val="100000"/>
              </a:lnSpc>
            </a:pPr>
            <a:r>
              <a:rPr i="1" lang="en-US" sz="1200">
                <a:solidFill>
                  <a:srgbClr val="000000"/>
                </a:solidFill>
                <a:latin typeface="Century Gothic"/>
                <a:ea typeface="DejaVu Sans"/>
              </a:rPr>
              <a:t>	</a:t>
            </a:r>
            <a:r>
              <a:rPr i="1" lang="en-US" sz="1200">
                <a:solidFill>
                  <a:srgbClr val="000000"/>
                </a:solidFill>
                <a:latin typeface="Century Gothic"/>
                <a:ea typeface="DejaVu Sans"/>
              </a:rPr>
              <a:t>adapted from </a:t>
            </a:r>
            <a:r>
              <a:rPr i="1" lang="en-US" sz="1200">
                <a:solidFill>
                  <a:srgbClr val="000000"/>
                </a:solidFill>
                <a:latin typeface="Century Gothic"/>
                <a:ea typeface="DejaVu Sans"/>
              </a:rPr>
              <a:t>NCBC website (2014)</a:t>
            </a:r>
            <a:endParaRPr/>
          </a:p>
        </p:txBody>
      </p:sp>
      <p:sp>
        <p:nvSpPr>
          <p:cNvPr id="175" name="CustomShape 4"/>
          <p:cNvSpPr/>
          <p:nvPr/>
        </p:nvSpPr>
        <p:spPr>
          <a:xfrm>
            <a:off x="228600" y="914400"/>
            <a:ext cx="8686440" cy="1980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Computational modeling and simulation (M&amp;S) methods have substantial potential to support research, clinical decision and education in healthcare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Government agencies and industry are making substantial investments on R&amp;D activities in simulation-based medicine and notable discoveries are being made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1" descr=""/>
          <p:cNvPicPr/>
          <p:nvPr/>
        </p:nvPicPr>
        <p:blipFill>
          <a:blip r:embed="rId1"/>
          <a:srcRect l="89516" t="0" r="426774" b="0"/>
          <a:stretch>
            <a:fillRect/>
          </a:stretch>
        </p:blipFill>
        <p:spPr>
          <a:xfrm>
            <a:off x="152280" y="3248640"/>
            <a:ext cx="4552560" cy="3609000"/>
          </a:xfrm>
          <a:prstGeom prst="rect">
            <a:avLst/>
          </a:prstGeom>
          <a:ln>
            <a:noFill/>
          </a:ln>
        </p:spPr>
      </p:pic>
      <p:sp>
        <p:nvSpPr>
          <p:cNvPr id="177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The Challenge</a:t>
            </a:r>
            <a:endParaRPr/>
          </a:p>
        </p:txBody>
      </p:sp>
      <p:sp>
        <p:nvSpPr>
          <p:cNvPr id="178" name="TextShape 2"/>
          <p:cNvSpPr txBox="1"/>
          <p:nvPr/>
        </p:nvSpPr>
        <p:spPr>
          <a:xfrm>
            <a:off x="70102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F35CA4A-009B-425E-8878-AD1BFD50F69C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179" name="CustomShape 3"/>
          <p:cNvSpPr/>
          <p:nvPr/>
        </p:nvSpPr>
        <p:spPr>
          <a:xfrm>
            <a:off x="4654080" y="6581160"/>
            <a:ext cx="3034080" cy="2728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i="1" lang="en-US" sz="1200">
                <a:solidFill>
                  <a:srgbClr val="000000"/>
                </a:solidFill>
                <a:latin typeface="Century Gothic"/>
              </a:rPr>
              <a:t>Adapted from http://beaver1003.com</a:t>
            </a:r>
            <a:endParaRPr/>
          </a:p>
        </p:txBody>
      </p:sp>
      <p:sp>
        <p:nvSpPr>
          <p:cNvPr id="180" name="CustomShape 4"/>
          <p:cNvSpPr/>
          <p:nvPr/>
        </p:nvSpPr>
        <p:spPr>
          <a:xfrm>
            <a:off x="2362320" y="990720"/>
            <a:ext cx="4952520" cy="2437920"/>
          </a:xfrm>
          <a:prstGeom prst="cloudCallout">
            <a:avLst>
              <a:gd name="adj1" fmla="val -45988"/>
              <a:gd name="adj2" fmla="val 68493"/>
            </a:avLst>
          </a:prstGeom>
          <a:solidFill>
            <a:srgbClr val="ffffff"/>
          </a:solidFill>
          <a:ln w="25560">
            <a:solidFill>
              <a:srgbClr val="000000"/>
            </a:solidFill>
            <a:round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2800">
                <a:solidFill>
                  <a:srgbClr val="000000"/>
                </a:solidFill>
                <a:latin typeface="Century Gothic"/>
              </a:rPr>
              <a:t>Am I applying credible practice</a:t>
            </a:r>
            <a:endParaRPr/>
          </a:p>
        </p:txBody>
      </p:sp>
      <p:sp>
        <p:nvSpPr>
          <p:cNvPr id="181" name="CustomShape 5"/>
          <p:cNvSpPr/>
          <p:nvPr/>
        </p:nvSpPr>
        <p:spPr>
          <a:xfrm>
            <a:off x="4191120" y="4264920"/>
            <a:ext cx="4800240" cy="1918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en-US" sz="2400">
                <a:solidFill>
                  <a:srgbClr val="000000"/>
                </a:solidFill>
                <a:latin typeface="Calibri"/>
              </a:rPr>
              <a:t>Common practice guidelines </a:t>
            </a:r>
            <a:r>
              <a:rPr b="1" i="1" lang="en-US" sz="2400" u="sng">
                <a:solidFill>
                  <a:srgbClr val="000000"/>
                </a:solidFill>
                <a:latin typeface="Calibri"/>
              </a:rPr>
              <a:t>do not</a:t>
            </a:r>
            <a:r>
              <a:rPr b="1" i="1" lang="en-US" sz="2400">
                <a:solidFill>
                  <a:srgbClr val="000000"/>
                </a:solidFill>
                <a:latin typeface="Calibri"/>
              </a:rPr>
              <a:t> exist</a:t>
            </a:r>
            <a:r>
              <a:rPr lang="en-US" sz="2400">
                <a:solidFill>
                  <a:srgbClr val="000000"/>
                </a:solidFill>
                <a:latin typeface="Calibri"/>
              </a:rPr>
              <a:t> to ensure that appropriate credibility processes are followed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Solution Pathway</a:t>
            </a:r>
            <a:endParaRPr/>
          </a:p>
        </p:txBody>
      </p:sp>
      <p:sp>
        <p:nvSpPr>
          <p:cNvPr id="183" name="CustomShape 2"/>
          <p:cNvSpPr/>
          <p:nvPr/>
        </p:nvSpPr>
        <p:spPr>
          <a:xfrm>
            <a:off x="627480" y="3775680"/>
            <a:ext cx="8083080" cy="2649240"/>
          </a:xfrm>
          <a:prstGeom prst="rect">
            <a:avLst/>
          </a:prstGeom>
          <a:solidFill>
            <a:srgbClr val="ffffff"/>
          </a:solidFill>
          <a:ln w="38160">
            <a:solidFill>
              <a:srgbClr val="000000"/>
            </a:solidFill>
            <a:round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84" name="Picture 3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689400" y="3959280"/>
            <a:ext cx="1285200" cy="577080"/>
          </a:xfrm>
          <a:prstGeom prst="rect">
            <a:avLst/>
          </a:prstGeom>
          <a:ln w="9360">
            <a:noFill/>
          </a:ln>
        </p:spPr>
      </p:pic>
      <p:sp>
        <p:nvSpPr>
          <p:cNvPr id="185" name="CustomShape 3"/>
          <p:cNvSpPr/>
          <p:nvPr/>
        </p:nvSpPr>
        <p:spPr>
          <a:xfrm>
            <a:off x="1384560" y="4002480"/>
            <a:ext cx="7883640" cy="4863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en-US" sz="2600">
                <a:solidFill>
                  <a:srgbClr val="000000"/>
                </a:solidFill>
                <a:latin typeface="Century Gothic"/>
              </a:rPr>
              <a:t>&amp; Multiscale Modeling (MSM) Consortium</a:t>
            </a:r>
            <a:endParaRPr/>
          </a:p>
        </p:txBody>
      </p:sp>
      <p:pic>
        <p:nvPicPr>
          <p:cNvPr id="186" name="Picture 8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3135960" y="4728960"/>
            <a:ext cx="556560" cy="577080"/>
          </a:xfrm>
          <a:prstGeom prst="rect">
            <a:avLst/>
          </a:prstGeom>
          <a:ln w="9360">
            <a:noFill/>
          </a:ln>
        </p:spPr>
      </p:pic>
      <p:pic>
        <p:nvPicPr>
          <p:cNvPr id="187" name="Picture 9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789360" y="4728960"/>
            <a:ext cx="695520" cy="577080"/>
          </a:xfrm>
          <a:prstGeom prst="rect">
            <a:avLst/>
          </a:prstGeom>
          <a:ln w="9360">
            <a:noFill/>
          </a:ln>
        </p:spPr>
      </p:pic>
      <p:pic>
        <p:nvPicPr>
          <p:cNvPr id="188" name="Picture 10" descr=""/>
          <p:cNvPicPr/>
          <p:nvPr/>
        </p:nvPicPr>
        <p:blipFill>
          <a:blip r:embed="rId4"/>
          <a:stretch>
            <a:fillRect/>
          </a:stretch>
        </p:blipFill>
        <p:spPr>
          <a:xfrm>
            <a:off x="4559040" y="4728960"/>
            <a:ext cx="577080" cy="577080"/>
          </a:xfrm>
          <a:prstGeom prst="rect">
            <a:avLst/>
          </a:prstGeom>
          <a:ln w="9360">
            <a:noFill/>
          </a:ln>
        </p:spPr>
      </p:pic>
      <p:pic>
        <p:nvPicPr>
          <p:cNvPr id="189" name="Picture 11" descr=""/>
          <p:cNvPicPr/>
          <p:nvPr/>
        </p:nvPicPr>
        <p:blipFill>
          <a:blip r:embed="rId5"/>
          <a:stretch>
            <a:fillRect/>
          </a:stretch>
        </p:blipFill>
        <p:spPr>
          <a:xfrm>
            <a:off x="5232600" y="4728960"/>
            <a:ext cx="577080" cy="577080"/>
          </a:xfrm>
          <a:prstGeom prst="rect">
            <a:avLst/>
          </a:prstGeom>
          <a:ln w="9360">
            <a:noFill/>
          </a:ln>
        </p:spPr>
      </p:pic>
      <p:pic>
        <p:nvPicPr>
          <p:cNvPr id="190" name="Picture 12" descr=""/>
          <p:cNvPicPr/>
          <p:nvPr/>
        </p:nvPicPr>
        <p:blipFill>
          <a:blip r:embed="rId6"/>
          <a:stretch>
            <a:fillRect/>
          </a:stretch>
        </p:blipFill>
        <p:spPr>
          <a:xfrm>
            <a:off x="7603920" y="4728960"/>
            <a:ext cx="419400" cy="577080"/>
          </a:xfrm>
          <a:prstGeom prst="rect">
            <a:avLst/>
          </a:prstGeom>
          <a:ln w="9360">
            <a:noFill/>
          </a:ln>
        </p:spPr>
      </p:pic>
      <p:pic>
        <p:nvPicPr>
          <p:cNvPr id="191" name="Picture 13" descr=""/>
          <p:cNvPicPr/>
          <p:nvPr/>
        </p:nvPicPr>
        <p:blipFill>
          <a:blip r:embed="rId7"/>
          <a:srcRect l="237142" t="310937" r="184285" b="271875"/>
          <a:stretch>
            <a:fillRect/>
          </a:stretch>
        </p:blipFill>
        <p:spPr>
          <a:xfrm>
            <a:off x="1672200" y="4718520"/>
            <a:ext cx="1362600" cy="577080"/>
          </a:xfrm>
          <a:prstGeom prst="rect">
            <a:avLst/>
          </a:prstGeom>
          <a:ln w="9360">
            <a:noFill/>
          </a:ln>
        </p:spPr>
      </p:pic>
      <p:pic>
        <p:nvPicPr>
          <p:cNvPr id="192" name="Picture 2" descr=""/>
          <p:cNvPicPr/>
          <p:nvPr/>
        </p:nvPicPr>
        <p:blipFill>
          <a:blip r:embed="rId8"/>
          <a:stretch>
            <a:fillRect/>
          </a:stretch>
        </p:blipFill>
        <p:spPr>
          <a:xfrm>
            <a:off x="663840" y="4728960"/>
            <a:ext cx="921960" cy="577080"/>
          </a:xfrm>
          <a:prstGeom prst="rect">
            <a:avLst/>
          </a:prstGeom>
          <a:ln>
            <a:noFill/>
          </a:ln>
        </p:spPr>
      </p:pic>
      <p:pic>
        <p:nvPicPr>
          <p:cNvPr id="193" name="Picture 3" descr=""/>
          <p:cNvPicPr/>
          <p:nvPr/>
        </p:nvPicPr>
        <p:blipFill>
          <a:blip r:embed="rId9"/>
          <a:stretch>
            <a:fillRect/>
          </a:stretch>
        </p:blipFill>
        <p:spPr>
          <a:xfrm>
            <a:off x="8118360" y="4728960"/>
            <a:ext cx="530280" cy="577080"/>
          </a:xfrm>
          <a:prstGeom prst="rect">
            <a:avLst/>
          </a:prstGeom>
          <a:ln>
            <a:noFill/>
          </a:ln>
        </p:spPr>
      </p:pic>
      <p:pic>
        <p:nvPicPr>
          <p:cNvPr id="194" name="Picture 6" descr=""/>
          <p:cNvPicPr/>
          <p:nvPr/>
        </p:nvPicPr>
        <p:blipFill>
          <a:blip r:embed="rId10"/>
          <a:stretch>
            <a:fillRect/>
          </a:stretch>
        </p:blipFill>
        <p:spPr>
          <a:xfrm>
            <a:off x="5967360" y="4718520"/>
            <a:ext cx="853200" cy="577080"/>
          </a:xfrm>
          <a:prstGeom prst="rect">
            <a:avLst/>
          </a:prstGeom>
          <a:ln>
            <a:noFill/>
          </a:ln>
        </p:spPr>
      </p:pic>
      <p:pic>
        <p:nvPicPr>
          <p:cNvPr id="195" name="Picture 4" descr=""/>
          <p:cNvPicPr/>
          <p:nvPr/>
        </p:nvPicPr>
        <p:blipFill>
          <a:blip r:embed="rId11"/>
          <a:stretch>
            <a:fillRect/>
          </a:stretch>
        </p:blipFill>
        <p:spPr>
          <a:xfrm>
            <a:off x="6922800" y="4718520"/>
            <a:ext cx="570960" cy="577080"/>
          </a:xfrm>
          <a:prstGeom prst="rect">
            <a:avLst/>
          </a:prstGeom>
          <a:ln>
            <a:noFill/>
          </a:ln>
        </p:spPr>
      </p:pic>
      <p:sp>
        <p:nvSpPr>
          <p:cNvPr id="196" name="CustomShape 4"/>
          <p:cNvSpPr/>
          <p:nvPr/>
        </p:nvSpPr>
        <p:spPr>
          <a:xfrm>
            <a:off x="265320" y="910080"/>
            <a:ext cx="4155840" cy="5169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US" sz="2800">
                <a:solidFill>
                  <a:srgbClr val="000000"/>
                </a:solidFill>
                <a:latin typeface="Century Gothic"/>
              </a:rPr>
              <a:t>To bridge this gap, the</a:t>
            </a:r>
            <a:endParaRPr/>
          </a:p>
        </p:txBody>
      </p:sp>
      <p:pic>
        <p:nvPicPr>
          <p:cNvPr id="197" name="Picture 25" descr=""/>
          <p:cNvPicPr/>
          <p:nvPr/>
        </p:nvPicPr>
        <p:blipFill>
          <a:blip r:embed="rId12"/>
          <a:srcRect l="9666" t="17145" r="11762" b="14494"/>
          <a:stretch>
            <a:fillRect/>
          </a:stretch>
        </p:blipFill>
        <p:spPr>
          <a:xfrm>
            <a:off x="6917760" y="1694880"/>
            <a:ext cx="1844640" cy="1013400"/>
          </a:xfrm>
          <a:prstGeom prst="rect">
            <a:avLst/>
          </a:prstGeom>
          <a:ln>
            <a:noFill/>
          </a:ln>
        </p:spPr>
      </p:pic>
      <p:sp>
        <p:nvSpPr>
          <p:cNvPr id="198" name="CustomShape 5"/>
          <p:cNvSpPr/>
          <p:nvPr/>
        </p:nvSpPr>
        <p:spPr>
          <a:xfrm>
            <a:off x="-774720" y="1666080"/>
            <a:ext cx="8615160" cy="10652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953735"/>
                </a:solidFill>
                <a:latin typeface="Calibri"/>
              </a:rPr>
              <a:t>Committee on Credible Practice of </a:t>
            </a:r>
            <a:endParaRPr/>
          </a:p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953735"/>
                </a:solidFill>
                <a:latin typeface="Calibri"/>
              </a:rPr>
              <a:t>Modeling &amp; Simulation in Healthcare</a:t>
            </a:r>
            <a:endParaRPr/>
          </a:p>
        </p:txBody>
      </p:sp>
      <p:sp>
        <p:nvSpPr>
          <p:cNvPr id="199" name="CustomShape 6"/>
          <p:cNvSpPr/>
          <p:nvPr/>
        </p:nvSpPr>
        <p:spPr>
          <a:xfrm>
            <a:off x="383760" y="2905920"/>
            <a:ext cx="4177080" cy="5169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n-US" sz="2800">
                <a:solidFill>
                  <a:srgbClr val="000000"/>
                </a:solidFill>
                <a:latin typeface="Century Gothic"/>
              </a:rPr>
              <a:t>was established under</a:t>
            </a:r>
            <a:endParaRPr/>
          </a:p>
        </p:txBody>
      </p:sp>
      <p:sp>
        <p:nvSpPr>
          <p:cNvPr id="200" name="TextShape 7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F70F502A-0AF4-4091-B534-CC5F98C73A87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201" name="CustomShape 8"/>
          <p:cNvSpPr/>
          <p:nvPr/>
        </p:nvSpPr>
        <p:spPr>
          <a:xfrm>
            <a:off x="-57240" y="5715000"/>
            <a:ext cx="9162000" cy="3646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>
                <a:solidFill>
                  <a:srgbClr val="000000"/>
                </a:solidFill>
                <a:latin typeface="Century Gothic"/>
              </a:rPr>
              <a:t>Primary focus: </a:t>
            </a:r>
            <a:r>
              <a:rPr lang="en-US">
                <a:solidFill>
                  <a:srgbClr val="000000"/>
                </a:solidFill>
                <a:latin typeface="Century Gothic"/>
              </a:rPr>
              <a:t>Computational M&amp;S for clinical research and decision making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953735"/>
                </a:solidFill>
                <a:latin typeface="Century Gothic"/>
              </a:rPr>
              <a:t>Committee’s Charge</a:t>
            </a:r>
            <a:endParaRPr/>
          </a:p>
        </p:txBody>
      </p:sp>
      <p:sp>
        <p:nvSpPr>
          <p:cNvPr id="203" name="TextShape 2"/>
          <p:cNvSpPr txBox="1"/>
          <p:nvPr/>
        </p:nvSpPr>
        <p:spPr>
          <a:xfrm>
            <a:off x="228600" y="762120"/>
            <a:ext cx="8686440" cy="56383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en-US" sz="4000">
                <a:solidFill>
                  <a:srgbClr val="000000"/>
                </a:solidFill>
                <a:latin typeface="Century Gothic"/>
              </a:rPr>
              <a:t>Guidelines &amp; Procedures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Credible practice in computational medicine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Leveraging readily available techniques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Define novel translational workflows to enhance credibility practice</a:t>
            </a:r>
            <a:endParaRPr/>
          </a:p>
          <a:p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en-US" sz="4000">
                <a:solidFill>
                  <a:srgbClr val="000000"/>
                </a:solidFill>
                <a:latin typeface="Century Gothic"/>
              </a:rPr>
              <a:t>Demonstrate Workflows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Conduct studies to develop novel credibility assessment procedures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Disseminating examples of credibility assessment</a:t>
            </a:r>
            <a:endParaRPr/>
          </a:p>
          <a:p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en-US" sz="4000">
                <a:solidFill>
                  <a:srgbClr val="000000"/>
                </a:solidFill>
                <a:latin typeface="Century Gothic"/>
              </a:rPr>
              <a:t>Consistent Terminology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Unify the use of M&amp;S vocabulary across all stakeholders</a:t>
            </a:r>
            <a:endParaRPr/>
          </a:p>
          <a:p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en-US" sz="4000">
                <a:solidFill>
                  <a:srgbClr val="000000"/>
                </a:solidFill>
                <a:latin typeface="Century Gothic"/>
              </a:rPr>
              <a:t>Promote Good Practice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Bridge synergistic activities within the M&amp;S communities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conduct outreach activities.</a:t>
            </a:r>
            <a:endParaRPr/>
          </a:p>
          <a:p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en-US" sz="4000">
                <a:solidFill>
                  <a:srgbClr val="000000"/>
                </a:solidFill>
                <a:latin typeface="Century Gothic"/>
              </a:rPr>
              <a:t>End Products</a:t>
            </a:r>
            <a:endParaRPr/>
          </a:p>
          <a:p>
            <a:pPr>
              <a:lnSpc>
                <a:spcPct val="100000"/>
              </a:lnSpc>
              <a:buFont typeface="Calibri"/>
              <a:buAutoNum type="romanUcPeriod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“</a:t>
            </a:r>
            <a:r>
              <a:rPr lang="en-US" sz="3300">
                <a:solidFill>
                  <a:srgbClr val="000000"/>
                </a:solidFill>
                <a:latin typeface="Century Gothic"/>
              </a:rPr>
              <a:t>Guidelines for Credible Practice of M&amp;S in Healthcare”</a:t>
            </a:r>
            <a:endParaRPr/>
          </a:p>
          <a:p>
            <a:pPr>
              <a:lnSpc>
                <a:spcPct val="100000"/>
              </a:lnSpc>
              <a:buFont typeface="Calibri"/>
              <a:buAutoNum type="romanUcPeriod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Proposed model certification process </a:t>
            </a:r>
            <a:endParaRPr/>
          </a:p>
          <a:p>
            <a:pPr>
              <a:lnSpc>
                <a:spcPct val="100000"/>
              </a:lnSpc>
              <a:buFont typeface="Calibri"/>
              <a:buAutoNum type="romanUcPeriod"/>
            </a:pPr>
            <a:r>
              <a:rPr lang="en-US" sz="3300">
                <a:solidFill>
                  <a:srgbClr val="000000"/>
                </a:solidFill>
                <a:latin typeface="Century Gothic"/>
              </a:rPr>
              <a:t>Identify new areas of research to advance I &amp; II</a:t>
            </a:r>
            <a:endParaRPr/>
          </a:p>
          <a:p>
            <a:endParaRPr/>
          </a:p>
        </p:txBody>
      </p:sp>
      <p:sp>
        <p:nvSpPr>
          <p:cNvPr id="204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599E536-5C86-4DD1-8369-2D1A12E2E608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What Makes the Committee Unique?</a:t>
            </a:r>
            <a:endParaRPr/>
          </a:p>
        </p:txBody>
      </p:sp>
      <p:sp>
        <p:nvSpPr>
          <p:cNvPr id="206" name="TextShape 2"/>
          <p:cNvSpPr txBox="1"/>
          <p:nvPr/>
        </p:nvSpPr>
        <p:spPr>
          <a:xfrm>
            <a:off x="70102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42CADCF-49CE-4786-99EB-88D517E7F6C8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207" name="CustomShape 3"/>
          <p:cNvSpPr/>
          <p:nvPr/>
        </p:nvSpPr>
        <p:spPr>
          <a:xfrm rot="5400000">
            <a:off x="5398200" y="225360"/>
            <a:ext cx="2675880" cy="4358160"/>
          </a:xfrm>
          <a:prstGeom prst="rect">
            <a:avLst/>
          </a:prstGeom>
          <a:solidFill>
            <a:srgbClr val="ebf1de"/>
          </a:solidFill>
          <a:ln w="9360">
            <a:noFill/>
          </a:ln>
        </p:spPr>
      </p:sp>
      <p:sp>
        <p:nvSpPr>
          <p:cNvPr id="208" name="CustomShape 4"/>
          <p:cNvSpPr/>
          <p:nvPr/>
        </p:nvSpPr>
        <p:spPr>
          <a:xfrm rot="5400000">
            <a:off x="1062720" y="232560"/>
            <a:ext cx="2675880" cy="4343400"/>
          </a:xfrm>
          <a:prstGeom prst="rect">
            <a:avLst/>
          </a:prstGeom>
          <a:solidFill>
            <a:srgbClr val="e6b9b8"/>
          </a:solidFill>
          <a:ln w="9360">
            <a:noFill/>
          </a:ln>
        </p:spPr>
      </p:sp>
      <p:sp>
        <p:nvSpPr>
          <p:cNvPr id="209" name="CustomShape 5"/>
          <p:cNvSpPr/>
          <p:nvPr/>
        </p:nvSpPr>
        <p:spPr>
          <a:xfrm rot="5400000">
            <a:off x="5414040" y="2898720"/>
            <a:ext cx="2657520" cy="4345200"/>
          </a:xfrm>
          <a:prstGeom prst="rect">
            <a:avLst/>
          </a:prstGeom>
          <a:solidFill>
            <a:srgbClr val="ccc1da"/>
          </a:solidFill>
          <a:ln w="9360">
            <a:noFill/>
          </a:ln>
        </p:spPr>
      </p:sp>
      <p:sp>
        <p:nvSpPr>
          <p:cNvPr id="210" name="CustomShape 6"/>
          <p:cNvSpPr/>
          <p:nvPr/>
        </p:nvSpPr>
        <p:spPr>
          <a:xfrm rot="5400000">
            <a:off x="1071720" y="2899800"/>
            <a:ext cx="2657520" cy="4343400"/>
          </a:xfrm>
          <a:prstGeom prst="rect">
            <a:avLst/>
          </a:prstGeom>
          <a:solidFill>
            <a:srgbClr val="b9cde5"/>
          </a:solidFill>
          <a:ln w="9360">
            <a:noFill/>
          </a:ln>
        </p:spPr>
      </p:sp>
      <p:sp>
        <p:nvSpPr>
          <p:cNvPr id="211" name="CustomShape 7"/>
          <p:cNvSpPr/>
          <p:nvPr/>
        </p:nvSpPr>
        <p:spPr>
          <a:xfrm>
            <a:off x="762120" y="1447920"/>
            <a:ext cx="1599840" cy="2235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Mathematics 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Life sciences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Engineering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Computing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Medicine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…</a:t>
            </a:r>
            <a:endParaRPr/>
          </a:p>
        </p:txBody>
      </p:sp>
      <p:sp>
        <p:nvSpPr>
          <p:cNvPr id="212" name="CustomShape 8"/>
          <p:cNvSpPr/>
          <p:nvPr/>
        </p:nvSpPr>
        <p:spPr>
          <a:xfrm>
            <a:off x="4956120" y="1066680"/>
            <a:ext cx="4247280" cy="3646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>
                <a:solidFill>
                  <a:srgbClr val="000000"/>
                </a:solidFill>
                <a:latin typeface="Century Gothic"/>
              </a:rPr>
              <a:t>Engaging diverse organizations</a:t>
            </a:r>
            <a:endParaRPr/>
          </a:p>
        </p:txBody>
      </p:sp>
      <p:sp>
        <p:nvSpPr>
          <p:cNvPr id="213" name="CustomShape 9"/>
          <p:cNvSpPr/>
          <p:nvPr/>
        </p:nvSpPr>
        <p:spPr>
          <a:xfrm>
            <a:off x="-120600" y="1066680"/>
            <a:ext cx="4548960" cy="3646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>
                <a:solidFill>
                  <a:srgbClr val="000000"/>
                </a:solidFill>
                <a:latin typeface="Century Gothic"/>
              </a:rPr>
              <a:t>Integration of multiple disciplines</a:t>
            </a:r>
            <a:endParaRPr/>
          </a:p>
        </p:txBody>
      </p:sp>
      <p:sp>
        <p:nvSpPr>
          <p:cNvPr id="214" name="CustomShape 10"/>
          <p:cNvSpPr/>
          <p:nvPr/>
        </p:nvSpPr>
        <p:spPr>
          <a:xfrm>
            <a:off x="5022720" y="6031440"/>
            <a:ext cx="4119120" cy="3646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>
                <a:solidFill>
                  <a:srgbClr val="000000"/>
                </a:solidFill>
                <a:latin typeface="Century Gothic"/>
              </a:rPr>
              <a:t>Application across many areas</a:t>
            </a:r>
            <a:endParaRPr/>
          </a:p>
        </p:txBody>
      </p:sp>
      <p:sp>
        <p:nvSpPr>
          <p:cNvPr id="215" name="CustomShape 11"/>
          <p:cNvSpPr/>
          <p:nvPr/>
        </p:nvSpPr>
        <p:spPr>
          <a:xfrm>
            <a:off x="-93600" y="6031440"/>
            <a:ext cx="4746960" cy="3646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>
                <a:solidFill>
                  <a:srgbClr val="000000"/>
                </a:solidFill>
                <a:latin typeface="Century Gothic"/>
              </a:rPr>
              <a:t>Inclusive of a variety of procedures</a:t>
            </a:r>
            <a:endParaRPr/>
          </a:p>
        </p:txBody>
      </p:sp>
      <p:sp>
        <p:nvSpPr>
          <p:cNvPr id="216" name="CustomShape 12"/>
          <p:cNvSpPr/>
          <p:nvPr/>
        </p:nvSpPr>
        <p:spPr>
          <a:xfrm>
            <a:off x="762120" y="3733920"/>
            <a:ext cx="1599840" cy="2235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…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Reporting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Standards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Validation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Verification</a:t>
            </a:r>
            <a:endParaRPr/>
          </a:p>
          <a:p>
            <a:pPr algn="r"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Repeatability</a:t>
            </a:r>
            <a:endParaRPr/>
          </a:p>
        </p:txBody>
      </p:sp>
      <p:sp>
        <p:nvSpPr>
          <p:cNvPr id="217" name="CustomShape 13"/>
          <p:cNvSpPr/>
          <p:nvPr/>
        </p:nvSpPr>
        <p:spPr>
          <a:xfrm>
            <a:off x="6781680" y="1523880"/>
            <a:ext cx="1599840" cy="1840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Government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Academia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Hospitals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Industry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…</a:t>
            </a:r>
            <a:endParaRPr/>
          </a:p>
        </p:txBody>
      </p:sp>
      <p:sp>
        <p:nvSpPr>
          <p:cNvPr id="218" name="CustomShape 14"/>
          <p:cNvSpPr/>
          <p:nvPr/>
        </p:nvSpPr>
        <p:spPr>
          <a:xfrm>
            <a:off x="6781680" y="3733920"/>
            <a:ext cx="2209320" cy="2478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…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Diagnosis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Clinical research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Disease pathway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Drug development</a:t>
            </a: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Therapeutics design</a:t>
            </a:r>
            <a:endParaRPr/>
          </a:p>
        </p:txBody>
      </p:sp>
      <p:sp>
        <p:nvSpPr>
          <p:cNvPr id="219" name="CustomShape 15"/>
          <p:cNvSpPr/>
          <p:nvPr/>
        </p:nvSpPr>
        <p:spPr>
          <a:xfrm>
            <a:off x="2362320" y="1513800"/>
            <a:ext cx="2161800" cy="2161800"/>
          </a:xfrm>
          <a:prstGeom prst="rect">
            <a:avLst/>
          </a:prstGeom>
          <a:gradFill>
            <a:gsLst>
              <a:gs pos="0">
                <a:srgbClr val="ce3a36"/>
              </a:gs>
              <a:gs pos="50000">
                <a:srgbClr val="9c2f2c"/>
              </a:gs>
              <a:gs pos="100000">
                <a:srgbClr val="ce3a36"/>
              </a:gs>
            </a:gsLst>
            <a:lin ang="16200000"/>
          </a:gradFill>
          <a:ln w="9360">
            <a:noFill/>
          </a:ln>
        </p:spPr>
      </p:sp>
      <p:sp>
        <p:nvSpPr>
          <p:cNvPr id="220" name="CustomShape 16"/>
          <p:cNvSpPr/>
          <p:nvPr/>
        </p:nvSpPr>
        <p:spPr>
          <a:xfrm>
            <a:off x="2362320" y="1513800"/>
            <a:ext cx="2161800" cy="21618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CustomShape 17"/>
          <p:cNvSpPr/>
          <p:nvPr/>
        </p:nvSpPr>
        <p:spPr>
          <a:xfrm rot="5400000">
            <a:off x="4626360" y="1513800"/>
            <a:ext cx="2161800" cy="2161800"/>
          </a:xfrm>
          <a:prstGeom prst="rect">
            <a:avLst/>
          </a:prstGeom>
          <a:gradFill>
            <a:gsLst>
              <a:gs pos="0">
                <a:srgbClr val="9cc745"/>
              </a:gs>
              <a:gs pos="50000">
                <a:srgbClr val="779637"/>
              </a:gs>
              <a:gs pos="100000">
                <a:srgbClr val="9cc745"/>
              </a:gs>
            </a:gsLst>
            <a:lin ang="8100000"/>
          </a:gradFill>
          <a:ln w="9360">
            <a:noFill/>
          </a:ln>
        </p:spPr>
      </p:sp>
      <p:sp>
        <p:nvSpPr>
          <p:cNvPr id="222" name="CustomShape 18"/>
          <p:cNvSpPr/>
          <p:nvPr/>
        </p:nvSpPr>
        <p:spPr>
          <a:xfrm>
            <a:off x="4625640" y="1539360"/>
            <a:ext cx="2161800" cy="21618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CustomShape 19"/>
          <p:cNvSpPr/>
          <p:nvPr/>
        </p:nvSpPr>
        <p:spPr>
          <a:xfrm rot="10800000">
            <a:off x="4626360" y="3801600"/>
            <a:ext cx="2161800" cy="2161800"/>
          </a:xfrm>
          <a:prstGeom prst="rect">
            <a:avLst/>
          </a:prstGeom>
          <a:gradFill>
            <a:gsLst>
              <a:gs pos="0">
                <a:srgbClr val="7b57a7"/>
              </a:gs>
              <a:gs pos="50000">
                <a:srgbClr val="5e437f"/>
              </a:gs>
              <a:gs pos="100000">
                <a:srgbClr val="7b57a7"/>
              </a:gs>
            </a:gsLst>
            <a:lin ang="5400000"/>
          </a:gradFill>
          <a:ln w="9360">
            <a:noFill/>
          </a:ln>
        </p:spPr>
      </p:sp>
      <p:sp>
        <p:nvSpPr>
          <p:cNvPr id="224" name="CustomShape 20"/>
          <p:cNvSpPr/>
          <p:nvPr/>
        </p:nvSpPr>
        <p:spPr>
          <a:xfrm>
            <a:off x="4625640" y="3801600"/>
            <a:ext cx="2161800" cy="21618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CustomShape 21"/>
          <p:cNvSpPr/>
          <p:nvPr/>
        </p:nvSpPr>
        <p:spPr>
          <a:xfrm rot="16200000">
            <a:off x="2363400" y="3801960"/>
            <a:ext cx="2161800" cy="216180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  <a:ln w="9360">
            <a:noFill/>
          </a:ln>
        </p:spPr>
      </p:sp>
      <p:sp>
        <p:nvSpPr>
          <p:cNvPr id="226" name="CustomShape 22"/>
          <p:cNvSpPr/>
          <p:nvPr/>
        </p:nvSpPr>
        <p:spPr>
          <a:xfrm>
            <a:off x="2363400" y="3801600"/>
            <a:ext cx="2161800" cy="216180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CustomShape 23"/>
          <p:cNvSpPr/>
          <p:nvPr/>
        </p:nvSpPr>
        <p:spPr>
          <a:xfrm>
            <a:off x="3642480" y="2752200"/>
            <a:ext cx="1828440" cy="182844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2500"/>
            </a:avLst>
          </a:prstGeom>
          <a:gradFill>
            <a:gsLst>
              <a:gs pos="0">
                <a:srgbClr val="ff9135"/>
              </a:gs>
              <a:gs pos="50000">
                <a:srgbClr val="cc6d20"/>
              </a:gs>
              <a:gs pos="100000">
                <a:srgbClr val="ff9135"/>
              </a:gs>
            </a:gsLst>
            <a:lin ang="16200000"/>
          </a:gradFill>
          <a:ln>
            <a:noFill/>
          </a:ln>
        </p:spPr>
      </p:sp>
      <p:sp>
        <p:nvSpPr>
          <p:cNvPr id="228" name="CustomShape 24"/>
          <p:cNvSpPr/>
          <p:nvPr/>
        </p:nvSpPr>
        <p:spPr>
          <a:xfrm rot="10800000">
            <a:off x="3642840" y="2904840"/>
            <a:ext cx="1828440" cy="182844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2500"/>
            </a:avLst>
          </a:prstGeom>
          <a:gradFill>
            <a:gsLst>
              <a:gs pos="0">
                <a:srgbClr val="ff9135"/>
              </a:gs>
              <a:gs pos="50000">
                <a:srgbClr val="cc6d20"/>
              </a:gs>
              <a:gs pos="100000">
                <a:srgbClr val="ff9135"/>
              </a:gs>
            </a:gsLst>
            <a:lin ang="5400000"/>
          </a:gradFill>
          <a:ln>
            <a:noFill/>
          </a:ln>
        </p:spPr>
      </p:sp>
      <p:sp>
        <p:nvSpPr>
          <p:cNvPr id="229" name="CustomShape 25"/>
          <p:cNvSpPr/>
          <p:nvPr/>
        </p:nvSpPr>
        <p:spPr>
          <a:xfrm rot="18811200">
            <a:off x="2279880" y="2424960"/>
            <a:ext cx="2322360" cy="3366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90000"/>
              </a:lnSpc>
            </a:pPr>
            <a:r>
              <a:rPr b="1" lang="en-US">
                <a:solidFill>
                  <a:srgbClr val="ffffff"/>
                </a:solidFill>
                <a:latin typeface="Century Gothic"/>
              </a:rPr>
              <a:t>Multidisciplinary</a:t>
            </a:r>
            <a:endParaRPr/>
          </a:p>
        </p:txBody>
      </p:sp>
      <p:sp>
        <p:nvSpPr>
          <p:cNvPr id="230" name="CustomShape 26"/>
          <p:cNvSpPr/>
          <p:nvPr/>
        </p:nvSpPr>
        <p:spPr>
          <a:xfrm rot="2589600">
            <a:off x="4290120" y="2424600"/>
            <a:ext cx="2836080" cy="3366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90000"/>
              </a:lnSpc>
            </a:pPr>
            <a:r>
              <a:rPr b="1" lang="en-US">
                <a:solidFill>
                  <a:srgbClr val="ffffff"/>
                </a:solidFill>
                <a:latin typeface="Century Gothic"/>
              </a:rPr>
              <a:t>Cross-organizational</a:t>
            </a:r>
            <a:endParaRPr/>
          </a:p>
        </p:txBody>
      </p:sp>
      <p:sp>
        <p:nvSpPr>
          <p:cNvPr id="231" name="CustomShape 27"/>
          <p:cNvSpPr/>
          <p:nvPr/>
        </p:nvSpPr>
        <p:spPr>
          <a:xfrm rot="18811200">
            <a:off x="4739040" y="4542480"/>
            <a:ext cx="1918440" cy="66312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90000"/>
              </a:lnSpc>
            </a:pPr>
            <a:r>
              <a:rPr b="1" lang="en-US">
                <a:solidFill>
                  <a:srgbClr val="ffffff"/>
                </a:solidFill>
                <a:latin typeface="Century Gothic"/>
              </a:rPr>
              <a:t>Wide-ranging</a:t>
            </a:r>
            <a:endParaRPr/>
          </a:p>
          <a:p>
            <a:pPr algn="ctr">
              <a:lnSpc>
                <a:spcPct val="90000"/>
              </a:lnSpc>
            </a:pPr>
            <a:r>
              <a:rPr b="1" lang="en-US">
                <a:solidFill>
                  <a:srgbClr val="ffffff"/>
                </a:solidFill>
                <a:latin typeface="Century Gothic"/>
              </a:rPr>
              <a:t>Applications</a:t>
            </a:r>
            <a:endParaRPr/>
          </a:p>
        </p:txBody>
      </p:sp>
      <p:sp>
        <p:nvSpPr>
          <p:cNvPr id="232" name="CustomShape 28"/>
          <p:cNvSpPr/>
          <p:nvPr/>
        </p:nvSpPr>
        <p:spPr>
          <a:xfrm rot="2589600">
            <a:off x="2212200" y="4542120"/>
            <a:ext cx="2480760" cy="66312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90000"/>
              </a:lnSpc>
            </a:pPr>
            <a:r>
              <a:rPr b="1" lang="en-US">
                <a:solidFill>
                  <a:srgbClr val="ffffff"/>
                </a:solidFill>
                <a:latin typeface="Century Gothic"/>
              </a:rPr>
              <a:t>Leverage Existing</a:t>
            </a:r>
            <a:endParaRPr/>
          </a:p>
          <a:p>
            <a:pPr algn="ctr">
              <a:lnSpc>
                <a:spcPct val="90000"/>
              </a:lnSpc>
            </a:pPr>
            <a:r>
              <a:rPr b="1" lang="en-US">
                <a:solidFill>
                  <a:srgbClr val="ffffff"/>
                </a:solidFill>
                <a:latin typeface="Century Gothic"/>
              </a:rPr>
              <a:t>Procedures</a:t>
            </a: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Committee Implementation Strategy</a:t>
            </a:r>
            <a:endParaRPr/>
          </a:p>
        </p:txBody>
      </p:sp>
      <p:sp>
        <p:nvSpPr>
          <p:cNvPr id="234" name="CustomShape 2"/>
          <p:cNvSpPr/>
          <p:nvPr/>
        </p:nvSpPr>
        <p:spPr>
          <a:xfrm>
            <a:off x="682920" y="1730160"/>
            <a:ext cx="7778160" cy="10652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i="1" lang="en-US" sz="3200">
                <a:solidFill>
                  <a:srgbClr val="000000"/>
                </a:solidFill>
                <a:latin typeface="Century Gothic"/>
                <a:ea typeface="DejaVu Sans"/>
              </a:rPr>
              <a:t>None of us are experts in everything.</a:t>
            </a:r>
            <a:endParaRPr/>
          </a:p>
          <a:p>
            <a:pPr algn="ctr">
              <a:lnSpc>
                <a:spcPct val="100000"/>
              </a:lnSpc>
            </a:pPr>
            <a:r>
              <a:rPr i="1" lang="en-US" sz="3200">
                <a:solidFill>
                  <a:srgbClr val="000000"/>
                </a:solidFill>
                <a:latin typeface="Century Gothic"/>
                <a:ea typeface="DejaVu Sans"/>
              </a:rPr>
              <a:t>We need to learn from each other.</a:t>
            </a:r>
            <a:endParaRPr/>
          </a:p>
        </p:txBody>
      </p:sp>
      <p:sp>
        <p:nvSpPr>
          <p:cNvPr id="235" name="CustomShape 3"/>
          <p:cNvSpPr/>
          <p:nvPr/>
        </p:nvSpPr>
        <p:spPr>
          <a:xfrm>
            <a:off x="533520" y="3581280"/>
            <a:ext cx="8000640" cy="1310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2000">
                <a:solidFill>
                  <a:srgbClr val="953735"/>
                </a:solidFill>
                <a:latin typeface="Century Gothic"/>
                <a:ea typeface="DejaVu Sans"/>
              </a:rPr>
              <a:t>Credible practice </a:t>
            </a:r>
            <a:r>
              <a:rPr lang="en-US" sz="2000">
                <a:solidFill>
                  <a:srgbClr val="000000"/>
                </a:solidFill>
                <a:latin typeface="Century Gothic"/>
                <a:ea typeface="DejaVu Sans"/>
              </a:rPr>
              <a:t>of modeling and simulation in healthcare requires </a:t>
            </a:r>
            <a:r>
              <a:rPr i="1" lang="en-US" sz="2000" u="sng">
                <a:solidFill>
                  <a:srgbClr val="000000"/>
                </a:solidFill>
                <a:latin typeface="Century Gothic"/>
                <a:ea typeface="DejaVu Sans"/>
              </a:rPr>
              <a:t>ongoing</a:t>
            </a:r>
            <a:r>
              <a:rPr lang="en-US" sz="2000">
                <a:solidFill>
                  <a:srgbClr val="000000"/>
                </a:solidFill>
                <a:latin typeface="Century Gothic"/>
                <a:ea typeface="DejaVu Sans"/>
              </a:rPr>
              <a:t> </a:t>
            </a:r>
            <a:r>
              <a:rPr b="1" lang="en-US" sz="2000">
                <a:solidFill>
                  <a:srgbClr val="953735"/>
                </a:solidFill>
                <a:latin typeface="Century Gothic"/>
                <a:ea typeface="DejaVu Sans"/>
              </a:rPr>
              <a:t>inclusive communications</a:t>
            </a:r>
            <a:r>
              <a:rPr lang="en-US" sz="2000">
                <a:solidFill>
                  <a:srgbClr val="953735"/>
                </a:solidFill>
                <a:latin typeface="Century Gothic"/>
                <a:ea typeface="DejaVu Sans"/>
              </a:rPr>
              <a:t> </a:t>
            </a:r>
            <a:r>
              <a:rPr lang="en-US" sz="2000">
                <a:solidFill>
                  <a:srgbClr val="000000"/>
                </a:solidFill>
                <a:latin typeface="Century Gothic"/>
                <a:ea typeface="DejaVu Sans"/>
              </a:rPr>
              <a:t>to establish </a:t>
            </a:r>
            <a:r>
              <a:rPr i="1" lang="en-US" sz="2000">
                <a:solidFill>
                  <a:srgbClr val="000000"/>
                </a:solidFill>
                <a:latin typeface="Century Gothic"/>
                <a:ea typeface="DejaVu Sans"/>
              </a:rPr>
              <a:t>adaptive</a:t>
            </a:r>
            <a:r>
              <a:rPr lang="en-US" sz="2000">
                <a:solidFill>
                  <a:srgbClr val="000000"/>
                </a:solidFill>
                <a:latin typeface="Century Gothic"/>
                <a:ea typeface="DejaVu Sans"/>
              </a:rPr>
              <a:t> </a:t>
            </a:r>
            <a:r>
              <a:rPr b="1" lang="en-US" sz="2000">
                <a:solidFill>
                  <a:srgbClr val="953735"/>
                </a:solidFill>
                <a:latin typeface="Century Gothic"/>
                <a:ea typeface="DejaVu Sans"/>
              </a:rPr>
              <a:t>workflows</a:t>
            </a:r>
            <a:r>
              <a:rPr lang="en-US" sz="2000">
                <a:solidFill>
                  <a:srgbClr val="000000"/>
                </a:solidFill>
                <a:latin typeface="Century Gothic"/>
                <a:ea typeface="DejaVu Sans"/>
              </a:rPr>
              <a:t> that can be utilized </a:t>
            </a:r>
            <a:r>
              <a:rPr b="1" lang="en-US" sz="2000">
                <a:solidFill>
                  <a:srgbClr val="953735"/>
                </a:solidFill>
                <a:latin typeface="Century Gothic"/>
                <a:ea typeface="DejaVu Sans"/>
              </a:rPr>
              <a:t>broadly</a:t>
            </a:r>
            <a:r>
              <a:rPr lang="en-US" sz="2000">
                <a:solidFill>
                  <a:srgbClr val="000000"/>
                </a:solidFill>
                <a:latin typeface="Century Gothic"/>
                <a:ea typeface="DejaVu Sans"/>
              </a:rPr>
              <a:t>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36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59104DB-5E2B-4BCF-8C44-7B69BB0B1584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Committee Implementation Strategy</a:t>
            </a:r>
            <a:endParaRPr/>
          </a:p>
        </p:txBody>
      </p:sp>
      <p:sp>
        <p:nvSpPr>
          <p:cNvPr id="238" name="CustomShape 2"/>
          <p:cNvSpPr/>
          <p:nvPr/>
        </p:nvSpPr>
        <p:spPr>
          <a:xfrm>
            <a:off x="4191120" y="2895480"/>
            <a:ext cx="355320" cy="47196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9bbb59"/>
          </a:solidFill>
          <a:ln w="25560">
            <a:solidFill>
              <a:srgbClr val="728a41"/>
            </a:solidFill>
            <a:round/>
          </a:ln>
        </p:spPr>
      </p:sp>
      <p:sp>
        <p:nvSpPr>
          <p:cNvPr id="239" name="CustomShape 3"/>
          <p:cNvSpPr/>
          <p:nvPr/>
        </p:nvSpPr>
        <p:spPr>
          <a:xfrm>
            <a:off x="67680" y="3352680"/>
            <a:ext cx="8923680" cy="36540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Century Gothic"/>
              </a:rPr>
              <a:t>Advisory Council (Review &amp; Advise)</a:t>
            </a:r>
            <a:endParaRPr/>
          </a:p>
        </p:txBody>
      </p:sp>
      <p:sp>
        <p:nvSpPr>
          <p:cNvPr id="240" name="CustomShape 4"/>
          <p:cNvSpPr/>
          <p:nvPr/>
        </p:nvSpPr>
        <p:spPr>
          <a:xfrm>
            <a:off x="72360" y="3711600"/>
            <a:ext cx="8909280" cy="2231640"/>
          </a:xfrm>
          <a:prstGeom prst="rect">
            <a:avLst/>
          </a:prstGeom>
          <a:noFill/>
          <a:ln w="25560">
            <a:solidFill>
              <a:srgbClr val="000000"/>
            </a:solidFill>
            <a:round/>
          </a:ln>
        </p:spPr>
      </p:sp>
      <p:sp>
        <p:nvSpPr>
          <p:cNvPr id="241" name="CustomShape 5"/>
          <p:cNvSpPr/>
          <p:nvPr/>
        </p:nvSpPr>
        <p:spPr>
          <a:xfrm>
            <a:off x="114840" y="6073920"/>
            <a:ext cx="8857440" cy="546120"/>
          </a:xfrm>
          <a:prstGeom prst="rect">
            <a:avLst/>
          </a:prstGeom>
          <a:solidFill>
            <a:srgbClr val="f79646"/>
          </a:solidFill>
          <a:ln w="25560">
            <a:solidFill>
              <a:srgbClr val="b66e33"/>
            </a:solidFill>
            <a:round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  <a:latin typeface="Century Gothic"/>
                <a:ea typeface="DejaVu Sans"/>
              </a:rPr>
              <a:t>Interagency Modeling and Analysis Group (</a:t>
            </a:r>
            <a:r>
              <a:rPr b="1" lang="en-US" sz="1500">
                <a:solidFill>
                  <a:srgbClr val="000000"/>
                </a:solidFill>
                <a:latin typeface="Century Gothic"/>
                <a:ea typeface="DejaVu Sans"/>
              </a:rPr>
              <a:t>IMAG</a:t>
            </a:r>
            <a:r>
              <a:rPr lang="en-US" sz="1500">
                <a:solidFill>
                  <a:srgbClr val="000000"/>
                </a:solidFill>
                <a:latin typeface="Century Gothic"/>
                <a:ea typeface="DejaVu Sans"/>
              </a:rPr>
              <a:t>) &amp; Multiscale Modeling Consortium (</a:t>
            </a:r>
            <a:r>
              <a:rPr b="1" lang="en-US" sz="1500">
                <a:solidFill>
                  <a:srgbClr val="000000"/>
                </a:solidFill>
                <a:latin typeface="Century Gothic"/>
                <a:ea typeface="DejaVu Sans"/>
              </a:rPr>
              <a:t>MSM</a:t>
            </a:r>
            <a:r>
              <a:rPr lang="en-US" sz="1500">
                <a:solidFill>
                  <a:srgbClr val="000000"/>
                </a:solidFill>
                <a:latin typeface="Century Gothic"/>
                <a:ea typeface="DejaVu Sans"/>
              </a:rPr>
              <a:t>)</a:t>
            </a:r>
            <a:endParaRPr/>
          </a:p>
        </p:txBody>
      </p:sp>
      <p:sp>
        <p:nvSpPr>
          <p:cNvPr id="242" name="CustomShape 6"/>
          <p:cNvSpPr/>
          <p:nvPr/>
        </p:nvSpPr>
        <p:spPr>
          <a:xfrm>
            <a:off x="1202040" y="6477120"/>
            <a:ext cx="7855920" cy="3034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i="1" lang="en-US" sz="1400">
                <a:solidFill>
                  <a:srgbClr val="000000"/>
                </a:solidFill>
                <a:latin typeface="Century Gothic"/>
              </a:rPr>
              <a:t>For full credentials of the CPMS members: </a:t>
            </a:r>
            <a:r>
              <a:rPr i="1" lang="en-US" sz="1400" u="sng">
                <a:solidFill>
                  <a:srgbClr val="0000ff"/>
                </a:solidFill>
                <a:latin typeface="Century Gothic"/>
              </a:rPr>
              <a:t>http</a:t>
            </a:r>
            <a:r>
              <a:rPr i="1" lang="en-US" sz="1400" u="sng">
                <a:solidFill>
                  <a:srgbClr val="0000ff"/>
                </a:solidFill>
                <a:latin typeface="Century Gothic"/>
              </a:rPr>
              <a:t>://</a:t>
            </a:r>
            <a:r>
              <a:rPr i="1" lang="en-US" sz="1400" u="sng">
                <a:solidFill>
                  <a:srgbClr val="0000ff"/>
                </a:solidFill>
                <a:latin typeface="Century Gothic"/>
              </a:rPr>
              <a:t>wiki.simtk.org/cpms/CPMS_Members</a:t>
            </a:r>
            <a:r>
              <a:rPr i="1" lang="en-US" sz="1400">
                <a:solidFill>
                  <a:srgbClr val="000000"/>
                </a:solidFill>
                <a:latin typeface="Century Gothic"/>
              </a:rPr>
              <a:t> </a:t>
            </a:r>
            <a:endParaRPr/>
          </a:p>
        </p:txBody>
      </p:sp>
      <p:sp>
        <p:nvSpPr>
          <p:cNvPr id="243" name="CustomShape 7"/>
          <p:cNvSpPr/>
          <p:nvPr/>
        </p:nvSpPr>
        <p:spPr>
          <a:xfrm>
            <a:off x="1450440" y="2895480"/>
            <a:ext cx="5923440" cy="3952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2000">
                <a:solidFill>
                  <a:srgbClr val="000000"/>
                </a:solidFill>
                <a:latin typeface="Century Gothic"/>
              </a:rPr>
              <a:t>Communication         Accountability</a:t>
            </a:r>
            <a:endParaRPr/>
          </a:p>
        </p:txBody>
      </p:sp>
      <p:sp>
        <p:nvSpPr>
          <p:cNvPr id="244" name="CustomShape 8"/>
          <p:cNvSpPr/>
          <p:nvPr/>
        </p:nvSpPr>
        <p:spPr>
          <a:xfrm>
            <a:off x="0" y="838080"/>
            <a:ext cx="9143640" cy="365400"/>
          </a:xfrm>
          <a:prstGeom prst="rect">
            <a:avLst/>
          </a:prstGeom>
          <a:gradFill>
            <a:gsLst>
              <a:gs pos="0">
                <a:srgbClr val="ce3a36"/>
              </a:gs>
              <a:gs pos="50000">
                <a:srgbClr val="9c2f2c"/>
              </a:gs>
              <a:gs pos="100000">
                <a:srgbClr val="ce3a36"/>
              </a:gs>
            </a:gsLst>
            <a:lin ang="16200000"/>
          </a:gradFill>
          <a:ln w="9360">
            <a:solidFill>
              <a:srgbClr val="be4b48"/>
            </a:solidFill>
            <a:round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>
                <a:solidFill>
                  <a:srgbClr val="ffffff"/>
                </a:solidFill>
                <a:latin typeface="Century Gothic"/>
              </a:rPr>
              <a:t>Committee Executive Members (Execute &amp; Charge)</a:t>
            </a:r>
            <a:endParaRPr/>
          </a:p>
        </p:txBody>
      </p:sp>
      <p:sp>
        <p:nvSpPr>
          <p:cNvPr id="245" name="CustomShape 9"/>
          <p:cNvSpPr/>
          <p:nvPr/>
        </p:nvSpPr>
        <p:spPr>
          <a:xfrm>
            <a:off x="7920" y="1203120"/>
            <a:ext cx="9126360" cy="1669320"/>
          </a:xfrm>
          <a:prstGeom prst="rect">
            <a:avLst/>
          </a:prstGeom>
          <a:noFill/>
          <a:ln w="25560">
            <a:solidFill>
              <a:srgbClr val="000000"/>
            </a:solidFill>
            <a:round/>
          </a:ln>
        </p:spPr>
      </p:sp>
      <p:sp>
        <p:nvSpPr>
          <p:cNvPr id="246" name="CustomShape 10"/>
          <p:cNvSpPr/>
          <p:nvPr/>
        </p:nvSpPr>
        <p:spPr>
          <a:xfrm>
            <a:off x="228600" y="2304720"/>
            <a:ext cx="929880" cy="761040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A. Erdemir, Ph.D. </a:t>
            </a:r>
            <a:endParaRPr/>
          </a:p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Co-Chair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Cleveland Clinic</a:t>
            </a:r>
            <a:endParaRPr/>
          </a:p>
        </p:txBody>
      </p:sp>
      <p:pic>
        <p:nvPicPr>
          <p:cNvPr id="247" name="Picture 4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04920" y="1371600"/>
            <a:ext cx="716760" cy="914040"/>
          </a:xfrm>
          <a:prstGeom prst="rect">
            <a:avLst/>
          </a:prstGeom>
          <a:ln>
            <a:noFill/>
          </a:ln>
        </p:spPr>
      </p:pic>
      <p:sp>
        <p:nvSpPr>
          <p:cNvPr id="248" name="CustomShape 11"/>
          <p:cNvSpPr/>
          <p:nvPr/>
        </p:nvSpPr>
        <p:spPr>
          <a:xfrm>
            <a:off x="2565360" y="2310480"/>
            <a:ext cx="1151640" cy="761040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W. Lytton, M.D.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Kings County Hosp.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Downstate Med. Cntr</a:t>
            </a:r>
            <a:endParaRPr/>
          </a:p>
        </p:txBody>
      </p:sp>
      <p:pic>
        <p:nvPicPr>
          <p:cNvPr id="249" name="Picture 6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766960" y="1371600"/>
            <a:ext cx="721440" cy="914040"/>
          </a:xfrm>
          <a:prstGeom prst="rect">
            <a:avLst/>
          </a:prstGeom>
          <a:ln>
            <a:noFill/>
          </a:ln>
        </p:spPr>
      </p:pic>
      <p:sp>
        <p:nvSpPr>
          <p:cNvPr id="250" name="CustomShape 12"/>
          <p:cNvSpPr/>
          <p:nvPr/>
        </p:nvSpPr>
        <p:spPr>
          <a:xfrm>
            <a:off x="3936600" y="2325600"/>
            <a:ext cx="847440" cy="304920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G. An, MD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U. of Chicago</a:t>
            </a:r>
            <a:endParaRPr/>
          </a:p>
        </p:txBody>
      </p:sp>
      <p:pic>
        <p:nvPicPr>
          <p:cNvPr id="251" name="Picture 8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960000" y="1371960"/>
            <a:ext cx="800640" cy="914040"/>
          </a:xfrm>
          <a:prstGeom prst="rect">
            <a:avLst/>
          </a:prstGeom>
          <a:ln>
            <a:noFill/>
          </a:ln>
        </p:spPr>
      </p:pic>
      <p:sp>
        <p:nvSpPr>
          <p:cNvPr id="252" name="CustomShape 13"/>
          <p:cNvSpPr/>
          <p:nvPr/>
        </p:nvSpPr>
        <p:spPr>
          <a:xfrm>
            <a:off x="8213400" y="2353320"/>
            <a:ext cx="685440" cy="608760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J. Ku, Ph.D.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Stanford U.</a:t>
            </a:r>
            <a:endParaRPr/>
          </a:p>
        </p:txBody>
      </p:sp>
      <p:pic>
        <p:nvPicPr>
          <p:cNvPr id="253" name="Picture 14" descr=""/>
          <p:cNvPicPr/>
          <p:nvPr/>
        </p:nvPicPr>
        <p:blipFill>
          <a:blip r:embed="rId4"/>
          <a:srcRect l="6846" t="0" r="4378" b="0"/>
          <a:stretch>
            <a:fillRect/>
          </a:stretch>
        </p:blipFill>
        <p:spPr>
          <a:xfrm>
            <a:off x="8213400" y="1397880"/>
            <a:ext cx="685440" cy="914040"/>
          </a:xfrm>
          <a:prstGeom prst="rect">
            <a:avLst/>
          </a:prstGeom>
          <a:ln>
            <a:noFill/>
          </a:ln>
        </p:spPr>
      </p:pic>
      <p:sp>
        <p:nvSpPr>
          <p:cNvPr id="254" name="CustomShape 14"/>
          <p:cNvSpPr/>
          <p:nvPr/>
        </p:nvSpPr>
        <p:spPr>
          <a:xfrm>
            <a:off x="7013520" y="2308680"/>
            <a:ext cx="970920" cy="456480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T. Morrison, Ph.D.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FDA</a:t>
            </a:r>
            <a:endParaRPr/>
          </a:p>
        </p:txBody>
      </p:sp>
      <p:pic>
        <p:nvPicPr>
          <p:cNvPr id="255" name="Picture 16" descr=""/>
          <p:cNvPicPr/>
          <p:nvPr/>
        </p:nvPicPr>
        <p:blipFill>
          <a:blip r:embed="rId5"/>
          <a:stretch>
            <a:fillRect/>
          </a:stretch>
        </p:blipFill>
        <p:spPr>
          <a:xfrm>
            <a:off x="7156080" y="1371960"/>
            <a:ext cx="685440" cy="914040"/>
          </a:xfrm>
          <a:prstGeom prst="rect">
            <a:avLst/>
          </a:prstGeom>
          <a:ln>
            <a:noFill/>
          </a:ln>
        </p:spPr>
      </p:pic>
      <p:sp>
        <p:nvSpPr>
          <p:cNvPr id="256" name="CustomShape 15"/>
          <p:cNvSpPr/>
          <p:nvPr/>
        </p:nvSpPr>
        <p:spPr>
          <a:xfrm>
            <a:off x="4857120" y="2322360"/>
            <a:ext cx="1049760" cy="304920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J. Myers, Ph.D.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NASA</a:t>
            </a:r>
            <a:endParaRPr/>
          </a:p>
        </p:txBody>
      </p:sp>
      <p:pic>
        <p:nvPicPr>
          <p:cNvPr id="257" name="Picture 18" descr=""/>
          <p:cNvPicPr/>
          <p:nvPr/>
        </p:nvPicPr>
        <p:blipFill>
          <a:blip r:embed="rId6"/>
          <a:stretch>
            <a:fillRect/>
          </a:stretch>
        </p:blipFill>
        <p:spPr>
          <a:xfrm>
            <a:off x="5018040" y="1371600"/>
            <a:ext cx="731160" cy="914040"/>
          </a:xfrm>
          <a:prstGeom prst="rect">
            <a:avLst/>
          </a:prstGeom>
          <a:ln>
            <a:noFill/>
          </a:ln>
        </p:spPr>
      </p:pic>
      <p:sp>
        <p:nvSpPr>
          <p:cNvPr id="258" name="CustomShape 16"/>
          <p:cNvSpPr/>
          <p:nvPr/>
        </p:nvSpPr>
        <p:spPr>
          <a:xfrm>
            <a:off x="5979240" y="2321280"/>
            <a:ext cx="956880" cy="304920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L. Tian, Ph.D.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Stanford U.</a:t>
            </a:r>
            <a:endParaRPr/>
          </a:p>
        </p:txBody>
      </p:sp>
      <p:pic>
        <p:nvPicPr>
          <p:cNvPr id="259" name="Picture 20" descr=""/>
          <p:cNvPicPr/>
          <p:nvPr/>
        </p:nvPicPr>
        <p:blipFill>
          <a:blip r:embed="rId7"/>
          <a:srcRect l="13882" t="0" r="0" b="0"/>
          <a:stretch>
            <a:fillRect/>
          </a:stretch>
        </p:blipFill>
        <p:spPr>
          <a:xfrm>
            <a:off x="6079680" y="1371960"/>
            <a:ext cx="761760" cy="914040"/>
          </a:xfrm>
          <a:prstGeom prst="rect">
            <a:avLst/>
          </a:prstGeom>
          <a:ln>
            <a:noFill/>
          </a:ln>
        </p:spPr>
      </p:pic>
      <p:sp>
        <p:nvSpPr>
          <p:cNvPr id="260" name="CustomShape 17"/>
          <p:cNvSpPr/>
          <p:nvPr/>
        </p:nvSpPr>
        <p:spPr>
          <a:xfrm>
            <a:off x="1361520" y="2330640"/>
            <a:ext cx="983880" cy="608760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L. Mulugeta, M.Sc.</a:t>
            </a:r>
            <a:endParaRPr/>
          </a:p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Co-Chair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USRA</a:t>
            </a:r>
            <a:endParaRPr/>
          </a:p>
        </p:txBody>
      </p:sp>
      <p:pic>
        <p:nvPicPr>
          <p:cNvPr id="261" name="Picture 22" descr=""/>
          <p:cNvPicPr/>
          <p:nvPr/>
        </p:nvPicPr>
        <p:blipFill>
          <a:blip r:embed="rId8"/>
          <a:stretch>
            <a:fillRect/>
          </a:stretch>
        </p:blipFill>
        <p:spPr>
          <a:xfrm>
            <a:off x="1396440" y="1371600"/>
            <a:ext cx="914040" cy="914040"/>
          </a:xfrm>
          <a:prstGeom prst="rect">
            <a:avLst/>
          </a:prstGeom>
          <a:ln>
            <a:noFill/>
          </a:ln>
        </p:spPr>
      </p:pic>
      <p:sp>
        <p:nvSpPr>
          <p:cNvPr id="262" name="CustomShape 18"/>
          <p:cNvSpPr/>
          <p:nvPr/>
        </p:nvSpPr>
        <p:spPr>
          <a:xfrm>
            <a:off x="1501200" y="5607360"/>
            <a:ext cx="1410120" cy="60876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D. Eckmann, M.D., Ph.D.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University of Pennsylvania</a:t>
            </a:r>
            <a:endParaRPr/>
          </a:p>
        </p:txBody>
      </p:sp>
      <p:pic>
        <p:nvPicPr>
          <p:cNvPr id="263" name="Picture 26" descr=""/>
          <p:cNvPicPr/>
          <p:nvPr/>
        </p:nvPicPr>
        <p:blipFill>
          <a:blip r:embed="rId9"/>
          <a:srcRect l="0" t="0" r="0" b="25866"/>
          <a:stretch>
            <a:fillRect/>
          </a:stretch>
        </p:blipFill>
        <p:spPr>
          <a:xfrm>
            <a:off x="1901520" y="4907160"/>
            <a:ext cx="609120" cy="677520"/>
          </a:xfrm>
          <a:prstGeom prst="rect">
            <a:avLst/>
          </a:prstGeom>
          <a:ln>
            <a:noFill/>
          </a:ln>
        </p:spPr>
      </p:pic>
      <p:sp>
        <p:nvSpPr>
          <p:cNvPr id="264" name="CustomShape 19"/>
          <p:cNvSpPr/>
          <p:nvPr/>
        </p:nvSpPr>
        <p:spPr>
          <a:xfrm>
            <a:off x="1600200" y="4496760"/>
            <a:ext cx="914040" cy="45648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J. Bischoff, Ph.D.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Zimmer</a:t>
            </a:r>
            <a:endParaRPr/>
          </a:p>
        </p:txBody>
      </p:sp>
      <p:pic>
        <p:nvPicPr>
          <p:cNvPr id="265" name="Picture 28" descr=""/>
          <p:cNvPicPr/>
          <p:nvPr/>
        </p:nvPicPr>
        <p:blipFill>
          <a:blip r:embed="rId10"/>
          <a:srcRect l="0" t="132105" r="0" b="393157"/>
          <a:stretch>
            <a:fillRect/>
          </a:stretch>
        </p:blipFill>
        <p:spPr>
          <a:xfrm>
            <a:off x="1773720" y="3809880"/>
            <a:ext cx="588240" cy="639720"/>
          </a:xfrm>
          <a:prstGeom prst="rect">
            <a:avLst/>
          </a:prstGeom>
          <a:ln>
            <a:noFill/>
          </a:ln>
        </p:spPr>
      </p:pic>
      <p:sp>
        <p:nvSpPr>
          <p:cNvPr id="266" name="CustomShape 20"/>
          <p:cNvSpPr/>
          <p:nvPr/>
        </p:nvSpPr>
        <p:spPr>
          <a:xfrm>
            <a:off x="3091680" y="5609880"/>
            <a:ext cx="1327320" cy="45648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R. Germain, M.D., Ph.D.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NIH</a:t>
            </a:r>
            <a:endParaRPr/>
          </a:p>
        </p:txBody>
      </p:sp>
      <p:pic>
        <p:nvPicPr>
          <p:cNvPr id="267" name="Picture 30" descr=""/>
          <p:cNvPicPr/>
          <p:nvPr/>
        </p:nvPicPr>
        <p:blipFill>
          <a:blip r:embed="rId11"/>
          <a:srcRect l="0" t="5236" r="0" b="19724"/>
          <a:stretch>
            <a:fillRect/>
          </a:stretch>
        </p:blipFill>
        <p:spPr>
          <a:xfrm>
            <a:off x="3430800" y="4896720"/>
            <a:ext cx="652680" cy="685440"/>
          </a:xfrm>
          <a:prstGeom prst="rect">
            <a:avLst/>
          </a:prstGeom>
          <a:ln>
            <a:noFill/>
          </a:ln>
        </p:spPr>
      </p:pic>
      <p:sp>
        <p:nvSpPr>
          <p:cNvPr id="268" name="CustomShape 21"/>
          <p:cNvSpPr/>
          <p:nvPr/>
        </p:nvSpPr>
        <p:spPr>
          <a:xfrm>
            <a:off x="228600" y="5583960"/>
            <a:ext cx="1045800" cy="45648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A. Hunt, Ph.D.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U. of California, SF</a:t>
            </a:r>
            <a:endParaRPr/>
          </a:p>
        </p:txBody>
      </p:sp>
      <p:pic>
        <p:nvPicPr>
          <p:cNvPr id="269" name="Picture 32" descr=""/>
          <p:cNvPicPr/>
          <p:nvPr/>
        </p:nvPicPr>
        <p:blipFill>
          <a:blip r:embed="rId12"/>
          <a:srcRect l="0" t="6929" r="0" b="20314"/>
          <a:stretch>
            <a:fillRect/>
          </a:stretch>
        </p:blipFill>
        <p:spPr>
          <a:xfrm>
            <a:off x="442440" y="4876920"/>
            <a:ext cx="681120" cy="664920"/>
          </a:xfrm>
          <a:prstGeom prst="rect">
            <a:avLst/>
          </a:prstGeom>
          <a:ln>
            <a:noFill/>
          </a:ln>
        </p:spPr>
      </p:pic>
      <p:sp>
        <p:nvSpPr>
          <p:cNvPr id="270" name="CustomShape 22"/>
          <p:cNvSpPr/>
          <p:nvPr/>
        </p:nvSpPr>
        <p:spPr>
          <a:xfrm>
            <a:off x="152280" y="4492800"/>
            <a:ext cx="978840" cy="60876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W. Kam Liu, Ph.D.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Northwestern U.</a:t>
            </a:r>
            <a:endParaRPr/>
          </a:p>
        </p:txBody>
      </p:sp>
      <p:pic>
        <p:nvPicPr>
          <p:cNvPr id="271" name="Picture 34" descr=""/>
          <p:cNvPicPr/>
          <p:nvPr/>
        </p:nvPicPr>
        <p:blipFill>
          <a:blip r:embed="rId13"/>
          <a:srcRect l="0" t="0" r="0" b="596103"/>
          <a:stretch>
            <a:fillRect/>
          </a:stretch>
        </p:blipFill>
        <p:spPr>
          <a:xfrm>
            <a:off x="297000" y="3771000"/>
            <a:ext cx="689760" cy="707760"/>
          </a:xfrm>
          <a:prstGeom prst="rect">
            <a:avLst/>
          </a:prstGeom>
          <a:ln>
            <a:noFill/>
          </a:ln>
        </p:spPr>
      </p:pic>
      <p:sp>
        <p:nvSpPr>
          <p:cNvPr id="272" name="CustomShape 23"/>
          <p:cNvSpPr/>
          <p:nvPr/>
        </p:nvSpPr>
        <p:spPr>
          <a:xfrm>
            <a:off x="7238880" y="4492800"/>
            <a:ext cx="1295280" cy="60876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V. Marmarelis, Ph.D.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U. of Southern California</a:t>
            </a:r>
            <a:endParaRPr/>
          </a:p>
        </p:txBody>
      </p:sp>
      <p:pic>
        <p:nvPicPr>
          <p:cNvPr id="273" name="Picture 36" descr=""/>
          <p:cNvPicPr/>
          <p:nvPr/>
        </p:nvPicPr>
        <p:blipFill>
          <a:blip r:embed="rId14"/>
          <a:srcRect l="0" t="0" r="0" b="16900"/>
          <a:stretch>
            <a:fillRect/>
          </a:stretch>
        </p:blipFill>
        <p:spPr>
          <a:xfrm>
            <a:off x="7440480" y="3809880"/>
            <a:ext cx="751680" cy="639720"/>
          </a:xfrm>
          <a:prstGeom prst="rect">
            <a:avLst/>
          </a:prstGeom>
          <a:ln>
            <a:noFill/>
          </a:ln>
        </p:spPr>
      </p:pic>
      <p:sp>
        <p:nvSpPr>
          <p:cNvPr id="274" name="CustomShape 24"/>
          <p:cNvSpPr/>
          <p:nvPr/>
        </p:nvSpPr>
        <p:spPr>
          <a:xfrm>
            <a:off x="4507920" y="5595120"/>
            <a:ext cx="1726200" cy="30492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P. Pathmanathan, Ph.D.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FDA</a:t>
            </a:r>
            <a:endParaRPr/>
          </a:p>
        </p:txBody>
      </p:sp>
      <p:pic>
        <p:nvPicPr>
          <p:cNvPr id="275" name="Picture 38" descr=""/>
          <p:cNvPicPr/>
          <p:nvPr/>
        </p:nvPicPr>
        <p:blipFill>
          <a:blip r:embed="rId15"/>
          <a:srcRect l="0" t="4370" r="0" b="16181"/>
          <a:stretch>
            <a:fillRect/>
          </a:stretch>
        </p:blipFill>
        <p:spPr>
          <a:xfrm>
            <a:off x="5050440" y="4840560"/>
            <a:ext cx="641160" cy="725760"/>
          </a:xfrm>
          <a:prstGeom prst="rect">
            <a:avLst/>
          </a:prstGeom>
          <a:ln>
            <a:noFill/>
          </a:ln>
        </p:spPr>
      </p:pic>
      <p:sp>
        <p:nvSpPr>
          <p:cNvPr id="276" name="CustomShape 25"/>
          <p:cNvSpPr/>
          <p:nvPr/>
        </p:nvSpPr>
        <p:spPr>
          <a:xfrm>
            <a:off x="2916000" y="4495680"/>
            <a:ext cx="1032840" cy="30492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G. Peng, Ph.D.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NIH</a:t>
            </a:r>
            <a:endParaRPr/>
          </a:p>
        </p:txBody>
      </p:sp>
      <p:pic>
        <p:nvPicPr>
          <p:cNvPr id="277" name="Picture 40" descr=""/>
          <p:cNvPicPr/>
          <p:nvPr/>
        </p:nvPicPr>
        <p:blipFill>
          <a:blip r:embed="rId16"/>
          <a:srcRect l="0" t="0" r="0" b="494666"/>
          <a:stretch>
            <a:fillRect/>
          </a:stretch>
        </p:blipFill>
        <p:spPr>
          <a:xfrm>
            <a:off x="3103920" y="3809880"/>
            <a:ext cx="629640" cy="639720"/>
          </a:xfrm>
          <a:prstGeom prst="rect">
            <a:avLst/>
          </a:prstGeom>
          <a:ln>
            <a:noFill/>
          </a:ln>
        </p:spPr>
      </p:pic>
      <p:sp>
        <p:nvSpPr>
          <p:cNvPr id="278" name="CustomShape 26"/>
          <p:cNvSpPr/>
          <p:nvPr/>
        </p:nvSpPr>
        <p:spPr>
          <a:xfrm>
            <a:off x="6477120" y="5619960"/>
            <a:ext cx="891000" cy="45648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M. Steele, Ph.D.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NASA</a:t>
            </a:r>
            <a:endParaRPr/>
          </a:p>
        </p:txBody>
      </p:sp>
      <p:pic>
        <p:nvPicPr>
          <p:cNvPr id="279" name="Picture 42" descr=""/>
          <p:cNvPicPr/>
          <p:nvPr/>
        </p:nvPicPr>
        <p:blipFill>
          <a:blip r:embed="rId17"/>
          <a:srcRect l="0" t="7023" r="0" b="15396"/>
          <a:stretch>
            <a:fillRect/>
          </a:stretch>
        </p:blipFill>
        <p:spPr>
          <a:xfrm>
            <a:off x="6596280" y="4880880"/>
            <a:ext cx="652680" cy="708840"/>
          </a:xfrm>
          <a:prstGeom prst="rect">
            <a:avLst/>
          </a:prstGeom>
          <a:ln>
            <a:noFill/>
          </a:ln>
        </p:spPr>
      </p:pic>
      <p:sp>
        <p:nvSpPr>
          <p:cNvPr id="280" name="CustomShape 27"/>
          <p:cNvSpPr/>
          <p:nvPr/>
        </p:nvSpPr>
        <p:spPr>
          <a:xfrm>
            <a:off x="4131720" y="4492800"/>
            <a:ext cx="1116720" cy="30492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J. Thomas, M.D.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Cleveland Clinic</a:t>
            </a:r>
            <a:endParaRPr/>
          </a:p>
        </p:txBody>
      </p:sp>
      <p:pic>
        <p:nvPicPr>
          <p:cNvPr id="281" name="Picture 44" descr=""/>
          <p:cNvPicPr/>
          <p:nvPr/>
        </p:nvPicPr>
        <p:blipFill>
          <a:blip r:embed="rId18"/>
          <a:srcRect l="0" t="0" r="0" b="20162"/>
          <a:stretch>
            <a:fillRect/>
          </a:stretch>
        </p:blipFill>
        <p:spPr>
          <a:xfrm>
            <a:off x="4423680" y="3809880"/>
            <a:ext cx="537120" cy="639720"/>
          </a:xfrm>
          <a:prstGeom prst="rect">
            <a:avLst/>
          </a:prstGeom>
          <a:ln>
            <a:noFill/>
          </a:ln>
        </p:spPr>
      </p:pic>
      <p:sp>
        <p:nvSpPr>
          <p:cNvPr id="282" name="CustomShape 28"/>
          <p:cNvSpPr/>
          <p:nvPr/>
        </p:nvSpPr>
        <p:spPr>
          <a:xfrm>
            <a:off x="7807680" y="5559480"/>
            <a:ext cx="1243080" cy="30492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wrap="none"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M. Walton, Ph.D.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Wyle</a:t>
            </a:r>
            <a:endParaRPr/>
          </a:p>
        </p:txBody>
      </p:sp>
      <p:pic>
        <p:nvPicPr>
          <p:cNvPr id="283" name="Picture 46" descr=""/>
          <p:cNvPicPr/>
          <p:nvPr/>
        </p:nvPicPr>
        <p:blipFill>
          <a:blip r:embed="rId19"/>
          <a:srcRect l="0" t="0" r="0" b="24960"/>
          <a:stretch>
            <a:fillRect/>
          </a:stretch>
        </p:blipFill>
        <p:spPr>
          <a:xfrm>
            <a:off x="8048520" y="4840560"/>
            <a:ext cx="761760" cy="685440"/>
          </a:xfrm>
          <a:prstGeom prst="rect">
            <a:avLst/>
          </a:prstGeom>
          <a:ln>
            <a:noFill/>
          </a:ln>
        </p:spPr>
      </p:pic>
      <p:sp>
        <p:nvSpPr>
          <p:cNvPr id="284" name="CustomShape 29"/>
          <p:cNvSpPr/>
          <p:nvPr/>
        </p:nvSpPr>
        <p:spPr>
          <a:xfrm>
            <a:off x="5887440" y="4462200"/>
            <a:ext cx="665280" cy="45648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US" sz="1000">
                <a:solidFill>
                  <a:srgbClr val="000000"/>
                </a:solidFill>
                <a:latin typeface="Calibri"/>
              </a:rPr>
              <a:t>D. Lochner </a:t>
            </a:r>
            <a:endParaRPr/>
          </a:p>
          <a:p>
            <a:pPr>
              <a:lnSpc>
                <a:spcPct val="100000"/>
              </a:lnSpc>
            </a:pPr>
            <a:r>
              <a:rPr lang="en-US" sz="1000">
                <a:solidFill>
                  <a:srgbClr val="000000"/>
                </a:solidFill>
                <a:latin typeface="Calibri"/>
              </a:rPr>
              <a:t>FDA</a:t>
            </a:r>
            <a:endParaRPr/>
          </a:p>
        </p:txBody>
      </p:sp>
      <p:pic>
        <p:nvPicPr>
          <p:cNvPr id="285" name="Picture 47" descr=""/>
          <p:cNvPicPr/>
          <p:nvPr/>
        </p:nvPicPr>
        <p:blipFill>
          <a:blip r:embed="rId20"/>
          <a:srcRect l="0" t="3680" r="0" b="14901"/>
          <a:stretch>
            <a:fillRect/>
          </a:stretch>
        </p:blipFill>
        <p:spPr>
          <a:xfrm>
            <a:off x="5901120" y="3779640"/>
            <a:ext cx="639720" cy="651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Committee Implementation Strategy</a:t>
            </a:r>
            <a:endParaRPr/>
          </a:p>
        </p:txBody>
      </p:sp>
      <p:sp>
        <p:nvSpPr>
          <p:cNvPr id="287" name="CustomShape 2"/>
          <p:cNvSpPr/>
          <p:nvPr/>
        </p:nvSpPr>
        <p:spPr>
          <a:xfrm>
            <a:off x="228600" y="914400"/>
            <a:ext cx="8610120" cy="2010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entury Gothic"/>
              </a:rPr>
              <a:t>Use team-based structure to: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entury Gothic"/>
              </a:rPr>
              <a:t>Establish a balanced representation of the interests and perspectives of the different stakeholders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Century Gothic"/>
              </a:rPr>
              <a:t>Bridge synergistic activities in simulation-based medicine throughout the M&amp;S communities</a:t>
            </a:r>
            <a:endParaRPr/>
          </a:p>
        </p:txBody>
      </p:sp>
      <p:pic>
        <p:nvPicPr>
          <p:cNvPr id="288" name="Picture 5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28600" y="3048120"/>
            <a:ext cx="8602920" cy="3352320"/>
          </a:xfrm>
          <a:prstGeom prst="rect">
            <a:avLst/>
          </a:prstGeom>
          <a:ln>
            <a:noFill/>
          </a:ln>
        </p:spPr>
      </p:pic>
      <p:sp>
        <p:nvSpPr>
          <p:cNvPr id="28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0AB9900C-91EB-4528-AB69-1C7D1FB2E4BD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Shape 1"/>
          <p:cNvSpPr txBox="1"/>
          <p:nvPr/>
        </p:nvSpPr>
        <p:spPr>
          <a:xfrm>
            <a:off x="76320" y="76320"/>
            <a:ext cx="89913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Community Driven Committee</a:t>
            </a:r>
            <a:endParaRPr/>
          </a:p>
        </p:txBody>
      </p:sp>
      <p:sp>
        <p:nvSpPr>
          <p:cNvPr id="291" name="CustomShape 2"/>
          <p:cNvSpPr/>
          <p:nvPr/>
        </p:nvSpPr>
        <p:spPr>
          <a:xfrm>
            <a:off x="2133720" y="2866320"/>
            <a:ext cx="5497560" cy="363960"/>
          </a:xfrm>
          <a:prstGeom prst="rect">
            <a:avLst/>
          </a:prstGeom>
          <a:solidFill>
            <a:srgbClr val="d99694"/>
          </a:solidFill>
          <a:ln w="28440">
            <a:solidFill>
              <a:srgbClr val="d99694"/>
            </a:solidFill>
            <a:round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en-US">
                <a:solidFill>
                  <a:srgbClr val="000000"/>
                </a:solidFill>
                <a:latin typeface="Century Gothic"/>
              </a:rPr>
              <a:t>URL: </a:t>
            </a:r>
            <a:r>
              <a:rPr b="1" i="1" lang="en-US" u="sng">
                <a:solidFill>
                  <a:srgbClr val="0000ff"/>
                </a:solidFill>
                <a:latin typeface="Century Gothic"/>
              </a:rPr>
              <a:t>https</a:t>
            </a:r>
            <a:r>
              <a:rPr b="1" i="1" lang="en-US" u="sng">
                <a:solidFill>
                  <a:srgbClr val="0000ff"/>
                </a:solidFill>
                <a:latin typeface="Century Gothic"/>
              </a:rPr>
              <a:t>://</a:t>
            </a:r>
            <a:r>
              <a:rPr b="1" i="1" lang="en-US" u="sng">
                <a:solidFill>
                  <a:srgbClr val="0000ff"/>
                </a:solidFill>
                <a:latin typeface="Century Gothic"/>
              </a:rPr>
              <a:t>simtk.org/home/cpms</a:t>
            </a:r>
            <a:r>
              <a:rPr b="1" i="1" lang="en-US">
                <a:solidFill>
                  <a:srgbClr val="000000"/>
                </a:solidFill>
                <a:latin typeface="Century Gothic"/>
              </a:rPr>
              <a:t>  </a:t>
            </a:r>
            <a:endParaRPr/>
          </a:p>
        </p:txBody>
      </p:sp>
      <p:pic>
        <p:nvPicPr>
          <p:cNvPr id="292" name="Picture 2" descr=""/>
          <p:cNvPicPr/>
          <p:nvPr/>
        </p:nvPicPr>
        <p:blipFill>
          <a:blip r:embed="rId1"/>
          <a:srcRect l="0" t="0" r="0" b="441021"/>
          <a:stretch>
            <a:fillRect/>
          </a:stretch>
        </p:blipFill>
        <p:spPr>
          <a:xfrm>
            <a:off x="2145960" y="3252240"/>
            <a:ext cx="5484960" cy="3335760"/>
          </a:xfrm>
          <a:prstGeom prst="rect">
            <a:avLst/>
          </a:prstGeom>
          <a:ln w="28440">
            <a:solidFill>
              <a:srgbClr val="808080"/>
            </a:solidFill>
            <a:miter/>
          </a:ln>
        </p:spPr>
      </p:pic>
      <p:sp>
        <p:nvSpPr>
          <p:cNvPr id="293" name="CustomShape 3"/>
          <p:cNvSpPr/>
          <p:nvPr/>
        </p:nvSpPr>
        <p:spPr>
          <a:xfrm>
            <a:off x="228600" y="838080"/>
            <a:ext cx="8838720" cy="2530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Open discussions and contribution to activities: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Wiki pages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Discussion forum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Meeting minutes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Subversion repository access of all presentations, abstracts and posters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94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E6325E73-3F68-45AA-A106-850EF712AD5A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 txBox="1"/>
          <p:nvPr/>
        </p:nvSpPr>
        <p:spPr>
          <a:xfrm>
            <a:off x="76320" y="76320"/>
            <a:ext cx="906732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953735"/>
                </a:solidFill>
                <a:latin typeface="Century Gothic"/>
              </a:rPr>
              <a:t>ACTIVITY:</a:t>
            </a:r>
            <a:r>
              <a:rPr lang="en-US" sz="3200">
                <a:solidFill>
                  <a:srgbClr val="953735"/>
                </a:solidFill>
                <a:latin typeface="Century Gothic"/>
              </a:rPr>
              <a:t> A Common Language Across Disciplines - GLOSSARY</a:t>
            </a:r>
            <a:endParaRPr/>
          </a:p>
        </p:txBody>
      </p:sp>
      <p:pic>
        <p:nvPicPr>
          <p:cNvPr id="296" name="Picture 4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10240" y="4204440"/>
            <a:ext cx="2780640" cy="1980720"/>
          </a:xfrm>
          <a:prstGeom prst="rect">
            <a:avLst/>
          </a:prstGeom>
          <a:ln>
            <a:noFill/>
          </a:ln>
        </p:spPr>
      </p:pic>
      <p:sp>
        <p:nvSpPr>
          <p:cNvPr id="297" name="CustomShape 2"/>
          <p:cNvSpPr/>
          <p:nvPr/>
        </p:nvSpPr>
        <p:spPr>
          <a:xfrm>
            <a:off x="228600" y="1066680"/>
            <a:ext cx="8604720" cy="2224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>
                <a:solidFill>
                  <a:srgbClr val="000000"/>
                </a:solidFill>
                <a:latin typeface="Century Gothic"/>
              </a:rPr>
              <a:t>Goal Oriented Activity: </a:t>
            </a:r>
            <a:r>
              <a:rPr lang="en-US" sz="2000">
                <a:solidFill>
                  <a:srgbClr val="000000"/>
                </a:solidFill>
                <a:latin typeface="Century Gothic"/>
              </a:rPr>
              <a:t>A glossary of terms is being generated on the Committee’s to help unify the use of M&amp;S vocabulary across a variety of disciplines and stakeholders in the field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We strongly encourages all stakeholders to help establish these terms and definitions by visiting: </a:t>
            </a:r>
            <a:endParaRPr/>
          </a:p>
          <a:p>
            <a:pPr>
              <a:lnSpc>
                <a:spcPct val="100000"/>
              </a:lnSpc>
            </a:pPr>
            <a:r>
              <a:rPr i="1" lang="en-US" sz="2000" u="sng">
                <a:solidFill>
                  <a:srgbClr val="0000ff"/>
                </a:solidFill>
                <a:latin typeface="Century Gothic"/>
              </a:rPr>
              <a:t>http://</a:t>
            </a:r>
            <a:r>
              <a:rPr i="1" lang="en-US" sz="2000" u="sng">
                <a:solidFill>
                  <a:srgbClr val="0000ff"/>
                </a:solidFill>
                <a:latin typeface="Century Gothic"/>
              </a:rPr>
              <a:t>wiki.simtk.org/cpms/Glossary_and_Definitions</a:t>
            </a:r>
            <a:r>
              <a:rPr i="1" lang="en-US" sz="2000">
                <a:solidFill>
                  <a:srgbClr val="000000"/>
                </a:solidFill>
                <a:latin typeface="Century Gothic"/>
              </a:rPr>
              <a:t> </a:t>
            </a:r>
            <a:endParaRPr/>
          </a:p>
        </p:txBody>
      </p:sp>
      <p:sp>
        <p:nvSpPr>
          <p:cNvPr id="298" name="CustomShape 3"/>
          <p:cNvSpPr/>
          <p:nvPr/>
        </p:nvSpPr>
        <p:spPr>
          <a:xfrm>
            <a:off x="3086280" y="3440520"/>
            <a:ext cx="5785200" cy="364680"/>
          </a:xfrm>
          <a:prstGeom prst="rect">
            <a:avLst/>
          </a:prstGeom>
          <a:solidFill>
            <a:srgbClr val="e6b9b8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en-US">
                <a:solidFill>
                  <a:srgbClr val="000000"/>
                </a:solidFill>
                <a:latin typeface="Century Gothic"/>
              </a:rPr>
              <a:t>Example</a:t>
            </a:r>
            <a:endParaRPr/>
          </a:p>
        </p:txBody>
      </p:sp>
      <p:pic>
        <p:nvPicPr>
          <p:cNvPr id="299" name="Picture 2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3119400" y="3829320"/>
            <a:ext cx="5713920" cy="2799720"/>
          </a:xfrm>
          <a:prstGeom prst="rect">
            <a:avLst/>
          </a:prstGeom>
          <a:ln w="38160">
            <a:solidFill>
              <a:srgbClr val="808080"/>
            </a:solidFill>
            <a:miter/>
          </a:ln>
        </p:spPr>
      </p:pic>
      <p:sp>
        <p:nvSpPr>
          <p:cNvPr id="300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A39954DA-1386-43CD-87B9-C0281D73827F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01" name="CustomShape 5"/>
          <p:cNvSpPr/>
          <p:nvPr/>
        </p:nvSpPr>
        <p:spPr>
          <a:xfrm>
            <a:off x="-707040" y="620784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Shape 1"/>
          <p:cNvSpPr txBox="1"/>
          <p:nvPr/>
        </p:nvSpPr>
        <p:spPr>
          <a:xfrm>
            <a:off x="76320" y="76320"/>
            <a:ext cx="89913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953735"/>
                </a:solidFill>
                <a:latin typeface="Century Gothic"/>
              </a:rPr>
              <a:t>ACTIVITY:</a:t>
            </a:r>
            <a:r>
              <a:rPr lang="en-US" sz="3200">
                <a:solidFill>
                  <a:srgbClr val="953735"/>
                </a:solidFill>
                <a:latin typeface="Century Gothic"/>
              </a:rPr>
              <a:t> Credible Practice Guidelines – COMMITTEE PERSPECTIVE</a:t>
            </a:r>
            <a:endParaRPr/>
          </a:p>
        </p:txBody>
      </p:sp>
      <p:sp>
        <p:nvSpPr>
          <p:cNvPr id="303" name="CustomShape 2"/>
          <p:cNvSpPr/>
          <p:nvPr/>
        </p:nvSpPr>
        <p:spPr>
          <a:xfrm>
            <a:off x="228600" y="1066680"/>
            <a:ext cx="8604720" cy="3748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>
                <a:solidFill>
                  <a:srgbClr val="000000"/>
                </a:solidFill>
                <a:latin typeface="Century Gothic"/>
              </a:rPr>
              <a:t>Primary deliverable: </a:t>
            </a:r>
            <a:r>
              <a:rPr i="1" lang="en-US" sz="2000">
                <a:solidFill>
                  <a:srgbClr val="000000"/>
                </a:solidFill>
                <a:latin typeface="Century Gothic"/>
              </a:rPr>
              <a:t>“Guidelines for Credible Practice of Modeling and Simulation in Healthcare”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en-US" sz="2000">
                <a:solidFill>
                  <a:srgbClr val="000000"/>
                </a:solidFill>
                <a:latin typeface="Century Gothic"/>
              </a:rPr>
              <a:t>Goal Oriented Activity: </a:t>
            </a:r>
            <a:r>
              <a:rPr lang="en-US" sz="2000">
                <a:solidFill>
                  <a:srgbClr val="000000"/>
                </a:solidFill>
                <a:latin typeface="Century Gothic"/>
              </a:rPr>
              <a:t>The CPMS Task Teams were charged to identify </a:t>
            </a:r>
            <a:r>
              <a:rPr b="1" lang="en-US" sz="2000">
                <a:solidFill>
                  <a:srgbClr val="ff0000"/>
                </a:solidFill>
                <a:latin typeface="Century Gothic"/>
              </a:rPr>
              <a:t>ten key elements</a:t>
            </a:r>
            <a:r>
              <a:rPr lang="en-US" sz="2000">
                <a:solidFill>
                  <a:srgbClr val="000000"/>
                </a:solidFill>
                <a:latin typeface="Century Gothic"/>
              </a:rPr>
              <a:t> or simple rules of credible practice in order to establish a foundation upon which the </a:t>
            </a:r>
            <a:r>
              <a:rPr i="1" lang="en-US" sz="2000">
                <a:solidFill>
                  <a:srgbClr val="000000"/>
                </a:solidFill>
                <a:latin typeface="Century Gothic"/>
              </a:rPr>
              <a:t>“Guidelines for Credible Practice of Modeling and Simulation in Healthcare”</a:t>
            </a:r>
            <a:r>
              <a:rPr lang="en-US" sz="2000">
                <a:solidFill>
                  <a:srgbClr val="000000"/>
                </a:solidFill>
                <a:latin typeface="Century Gothic"/>
              </a:rPr>
              <a:t> can be developed.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Full details of this activity is available at: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 u="sng">
                <a:solidFill>
                  <a:srgbClr val="0000ff"/>
                </a:solidFill>
                <a:latin typeface="Century Gothic"/>
              </a:rPr>
              <a:t>http://</a:t>
            </a:r>
            <a:r>
              <a:rPr lang="en-US" sz="2000" u="sng">
                <a:solidFill>
                  <a:srgbClr val="0000ff"/>
                </a:solidFill>
                <a:latin typeface="Century Gothic"/>
              </a:rPr>
              <a:t>wiki.simtk.org/cpms/Ten_Simple_Rules_of_Credible_Practice</a:t>
            </a:r>
            <a:r>
              <a:rPr lang="en-US" sz="2000">
                <a:solidFill>
                  <a:srgbClr val="000000"/>
                </a:solidFill>
                <a:latin typeface="Century Gothic"/>
              </a:rPr>
              <a:t> </a:t>
            </a:r>
            <a:endParaRPr/>
          </a:p>
        </p:txBody>
      </p:sp>
      <p:sp>
        <p:nvSpPr>
          <p:cNvPr id="304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13DDA05B-BEF6-43EE-91B0-E4343F2A539E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05" name="CustomShape 4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r>
              <a:rPr b="1" lang="en-US" sz="3200">
                <a:solidFill>
                  <a:srgbClr val="953735"/>
                </a:solidFill>
                <a:latin typeface="Century Gothic"/>
              </a:rPr>
              <a:t>ACTIVITY:</a:t>
            </a:r>
            <a:r>
              <a:rPr lang="en-US" sz="3200">
                <a:solidFill>
                  <a:srgbClr val="953735"/>
                </a:solidFill>
                <a:latin typeface="Century Gothic"/>
              </a:rPr>
              <a:t> Credible Practice Guidelines – COMMITTEE PERSPECTIVE</a:t>
            </a:r>
            <a:endParaRPr/>
          </a:p>
        </p:txBody>
      </p:sp>
      <p:sp>
        <p:nvSpPr>
          <p:cNvPr id="307" name="TextShape 2"/>
          <p:cNvSpPr txBox="1"/>
          <p:nvPr/>
        </p:nvSpPr>
        <p:spPr>
          <a:xfrm>
            <a:off x="70102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DECD7E8-4506-4145-A597-FEFCAE8418D6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08" name="CustomShape 3"/>
          <p:cNvSpPr/>
          <p:nvPr/>
        </p:nvSpPr>
        <p:spPr>
          <a:xfrm>
            <a:off x="152280" y="762120"/>
            <a:ext cx="8838720" cy="130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1600">
                <a:solidFill>
                  <a:srgbClr val="000000"/>
                </a:solidFill>
                <a:latin typeface="Century Gothic"/>
              </a:rPr>
              <a:t>To initiate Ten Simple Rules: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26 candidate rules were generated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Candidate rules were surveyed internally among the Committee’s three Task Teams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Results from the three teams were consolidated to arrive at “Ten Simple Rules” </a:t>
            </a:r>
            <a:endParaRPr/>
          </a:p>
        </p:txBody>
      </p:sp>
      <p:graphicFrame>
        <p:nvGraphicFramePr>
          <p:cNvPr id="309" name="Table 4"/>
          <p:cNvGraphicFramePr/>
          <p:nvPr/>
        </p:nvGraphicFramePr>
        <p:xfrm>
          <a:off x="152280" y="1981080"/>
          <a:ext cx="8838720" cy="4480200"/>
        </p:xfrm>
        <a:graphic>
          <a:graphicData uri="http://schemas.openxmlformats.org/drawingml/2006/table">
            <a:tbl>
              <a:tblPr/>
              <a:tblGrid>
                <a:gridCol w="2670120"/>
                <a:gridCol w="2772720"/>
                <a:gridCol w="3395880"/>
              </a:tblGrid>
              <a:tr h="366120">
                <a:tc>
                  <a:txBody>
                    <a:bodyPr lIns="45720" rIns="4572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>
                          <a:solidFill>
                            <a:srgbClr val="ffffff"/>
                          </a:solidFill>
                          <a:latin typeface="Century Gothic"/>
                        </a:rPr>
                        <a:t>26 Candidate Rules of Credible Practice</a:t>
                      </a:r>
                      <a:endParaRPr/>
                    </a:p>
                  </a:txBody>
                  <a:tcPr/>
                </a:tc>
              </a:tr>
              <a:tr h="4568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Use version control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Follow discipline-specific guidelines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Define the context the model is intended to be used for</a:t>
                      </a:r>
                      <a:endParaRPr/>
                    </a:p>
                  </a:txBody>
                  <a:tcPr/>
                </a:tc>
              </a:tr>
              <a:tr h="4568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Use credible solvers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Attempt verification within context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Perform appropriate level of sensitivity analysis within context of use</a:t>
                      </a:r>
                      <a:endParaRPr/>
                    </a:p>
                  </a:txBody>
                  <a:tcPr/>
                </a:tc>
              </a:tr>
              <a:tr h="4568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Explicitly list your limitations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Attempt uncertainty (error) estimation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Use consistent terminology or define your terminology</a:t>
                      </a:r>
                      <a:endParaRPr/>
                    </a:p>
                  </a:txBody>
                  <a:tcPr/>
                </a:tc>
              </a:tr>
              <a:tr h="4568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Report appropriately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Make sure your results are reproducible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Get it reviewed by independent users/ developers/members</a:t>
                      </a:r>
                      <a:endParaRPr/>
                    </a:p>
                  </a:txBody>
                  <a:tcPr/>
                </a:tc>
              </a:tr>
              <a:tr h="4568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Document your code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Define your evaluation metrics in advance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Provide user instructions whenever possible and applicable</a:t>
                      </a:r>
                      <a:endParaRPr/>
                    </a:p>
                  </a:txBody>
                  <a:tcPr/>
                </a:tc>
              </a:tr>
              <a:tr h="4568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Provide examples of use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Conform to discipline-specific standards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Use traceable data that can be traced back to the origin</a:t>
                      </a:r>
                      <a:endParaRPr/>
                    </a:p>
                  </a:txBody>
                  <a:tcPr/>
                </a:tc>
              </a:tr>
              <a:tr h="4568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Practice what you preach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Be a discipline-independent/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specific example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Disseminate whenever possible 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(source code, test suite, data, etc)</a:t>
                      </a:r>
                      <a:endParaRPr/>
                    </a:p>
                  </a:txBody>
                  <a:tcPr/>
                </a:tc>
              </a:tr>
              <a:tr h="6393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Develop with the end user in mind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Learn from discipline-independent examples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Use competition of multiple implementations to check and balance each other</a:t>
                      </a:r>
                      <a:endParaRPr/>
                    </a:p>
                  </a:txBody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Attempt validation within context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Use appropriate data 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entury Gothic"/>
                        </a:rPr>
                        <a:t>(input, validation, verification)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</a:tbl>
          </a:graphicData>
        </a:graphic>
      </p:graphicFrame>
      <p:sp>
        <p:nvSpPr>
          <p:cNvPr id="310" name="CustomShape 5"/>
          <p:cNvSpPr/>
          <p:nvPr/>
        </p:nvSpPr>
        <p:spPr>
          <a:xfrm>
            <a:off x="152280" y="6504840"/>
            <a:ext cx="8686440" cy="45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1200">
                <a:solidFill>
                  <a:srgbClr val="000000"/>
                </a:solidFill>
                <a:latin typeface="Century Gothic"/>
              </a:rPr>
              <a:t>Full details are available at: </a:t>
            </a:r>
            <a:endParaRPr/>
          </a:p>
          <a:p>
            <a:pPr>
              <a:lnSpc>
                <a:spcPct val="100000"/>
              </a:lnSpc>
            </a:pPr>
            <a:r>
              <a:rPr lang="en-US" sz="1200" u="sng">
                <a:solidFill>
                  <a:srgbClr val="0000ff"/>
                </a:solidFill>
                <a:latin typeface="Century Gothic"/>
              </a:rPr>
              <a:t>http://</a:t>
            </a:r>
            <a:r>
              <a:rPr lang="en-US" sz="1200" u="sng">
                <a:solidFill>
                  <a:srgbClr val="0000ff"/>
                </a:solidFill>
                <a:latin typeface="Century Gothic"/>
              </a:rPr>
              <a:t>wiki.simtk.org/cpms/Ten_Simple_Rules_of_Credible_Practice/Summary_of_Results</a:t>
            </a:r>
            <a:r>
              <a:rPr lang="en-US" sz="1200">
                <a:solidFill>
                  <a:srgbClr val="000000"/>
                </a:solidFill>
                <a:latin typeface="Century Gothic"/>
              </a:rPr>
              <a:t> </a:t>
            </a:r>
            <a:endParaRPr/>
          </a:p>
        </p:txBody>
      </p:sp>
      <p:sp>
        <p:nvSpPr>
          <p:cNvPr id="311" name="CustomShape 6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r>
              <a:rPr b="1" lang="en-US" sz="3200">
                <a:solidFill>
                  <a:srgbClr val="953735"/>
                </a:solidFill>
                <a:latin typeface="Century Gothic"/>
              </a:rPr>
              <a:t>ACTIVITY:</a:t>
            </a:r>
            <a:r>
              <a:rPr lang="en-US" sz="3200">
                <a:solidFill>
                  <a:srgbClr val="953735"/>
                </a:solidFill>
                <a:latin typeface="Century Gothic"/>
              </a:rPr>
              <a:t> Credible Practice Guidelines – COMMITTEE PERSPECTIVE</a:t>
            </a:r>
            <a:endParaRPr/>
          </a:p>
        </p:txBody>
      </p:sp>
      <p:sp>
        <p:nvSpPr>
          <p:cNvPr id="313" name="TextShape 2"/>
          <p:cNvSpPr txBox="1"/>
          <p:nvPr/>
        </p:nvSpPr>
        <p:spPr>
          <a:xfrm>
            <a:off x="70102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621CC91-398C-4FFF-B3F6-336FD28972EB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14" name="CustomShape 3"/>
          <p:cNvSpPr/>
          <p:nvPr/>
        </p:nvSpPr>
        <p:spPr>
          <a:xfrm>
            <a:off x="304920" y="762120"/>
            <a:ext cx="8686440" cy="1566360"/>
          </a:xfrm>
          <a:prstGeom prst="rect">
            <a:avLst/>
          </a:prstGeom>
          <a:solidFill>
            <a:srgbClr val="d7e4bd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1600">
                <a:solidFill>
                  <a:srgbClr val="000000"/>
                </a:solidFill>
                <a:latin typeface="Century Gothic"/>
              </a:rPr>
              <a:t>To consolidate Ten Simple Rules: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500">
                <a:solidFill>
                  <a:srgbClr val="000000"/>
                </a:solidFill>
                <a:latin typeface="Century Gothic"/>
              </a:rPr>
              <a:t>Consideration was not given to any rankings established by the three teams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500">
                <a:solidFill>
                  <a:srgbClr val="000000"/>
                </a:solidFill>
                <a:latin typeface="Century Gothic"/>
              </a:rPr>
              <a:t>Commonalities and unique aspects of the three sets of rules were evaluated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500">
                <a:solidFill>
                  <a:srgbClr val="000000"/>
                </a:solidFill>
                <a:latin typeface="Century Gothic"/>
              </a:rPr>
              <a:t>Identified 13 rules that were partially ranked based on commonality across the team results and possible chronological sequence of the M&amp;S process.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i="1" lang="en-US" sz="1500">
                <a:solidFill>
                  <a:srgbClr val="000000"/>
                </a:solidFill>
                <a:latin typeface="Century Gothic"/>
              </a:rPr>
              <a:t>Many of the rules were consolidated or rephrased versions of the commonalities found</a:t>
            </a:r>
            <a:endParaRPr/>
          </a:p>
        </p:txBody>
      </p:sp>
      <p:graphicFrame>
        <p:nvGraphicFramePr>
          <p:cNvPr id="315" name="Table 4"/>
          <p:cNvGraphicFramePr/>
          <p:nvPr/>
        </p:nvGraphicFramePr>
        <p:xfrm>
          <a:off x="304920" y="2483280"/>
          <a:ext cx="8610120" cy="3993480"/>
        </p:xfrm>
        <a:graphic>
          <a:graphicData uri="http://schemas.openxmlformats.org/drawingml/2006/table">
            <a:tbl>
              <a:tblPr/>
              <a:tblGrid>
                <a:gridCol w="304560"/>
                <a:gridCol w="7010280"/>
                <a:gridCol w="1295280"/>
              </a:tblGrid>
              <a:tr h="261000">
                <a:tc>
                  <a:txBody>
                    <a:bodyPr lIns="17280" rIns="17280" tIns="8640" bIns="864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600">
                          <a:solidFill>
                            <a:srgbClr val="000000"/>
                          </a:solidFill>
                          <a:latin typeface="Century Gothic"/>
                        </a:rPr>
                        <a:t>Internal Survey Results Consolidated</a:t>
                      </a:r>
                      <a:r>
                        <a:rPr b="1" lang="en-US" sz="1600">
                          <a:solidFill>
                            <a:srgbClr val="000000"/>
                          </a:solidFill>
                          <a:latin typeface="Century Gothic"/>
                        </a:rPr>
                        <a:t> and Rephrased</a:t>
                      </a:r>
                      <a:endParaRPr/>
                    </a:p>
                  </a:txBody>
                  <a:tcPr/>
                </a:tc>
              </a:tr>
              <a:tr h="21564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#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Consolidated &amp; Rephrased Rules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Comment</a:t>
                      </a:r>
                      <a:endParaRPr/>
                    </a:p>
                  </a:txBody>
                  <a:tcPr/>
                </a:tc>
              </a:tr>
              <a:tr h="41364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1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Plan and develop the M&amp;S with clear definition of the intended purpose or context, and with end-user input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Consolidated</a:t>
                      </a:r>
                      <a:endParaRPr/>
                    </a:p>
                  </a:txBody>
                  <a:tcPr/>
                </a:tc>
              </a:tr>
              <a:tr h="41364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2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Document the your code and the M&amp;S (domain of validity/invalidity, intended use, user guide, etc), and make your code readable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Rephrased</a:t>
                      </a:r>
                      <a:endParaRPr/>
                    </a:p>
                  </a:txBody>
                  <a:tcPr/>
                </a:tc>
              </a:tr>
              <a:tr h="38340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3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Use version control 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41364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4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Test the M&amp;S Appropriately within Context (V&amp;V, UQ, sensitivity analysis (SA), test cases)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Consolidated</a:t>
                      </a:r>
                      <a:endParaRPr/>
                    </a:p>
                  </a:txBody>
                  <a:tcPr/>
                </a:tc>
              </a:tr>
              <a:tr h="21564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5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Use appropriate data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Rephrased</a:t>
                      </a:r>
                      <a:endParaRPr/>
                    </a:p>
                  </a:txBody>
                  <a:tcPr/>
                </a:tc>
              </a:tr>
              <a:tr h="38340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6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Disseminate whenever and whatever possible 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21564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7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Explicitly list the limitations of the M&amp;S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Rephrased</a:t>
                      </a:r>
                      <a:endParaRPr/>
                    </a:p>
                  </a:txBody>
                  <a:tcPr/>
                </a:tc>
              </a:tr>
              <a:tr h="21564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8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Adopt and promote standard operating procedures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Consolidated</a:t>
                      </a:r>
                      <a:endParaRPr/>
                    </a:p>
                  </a:txBody>
                  <a:tcPr/>
                </a:tc>
              </a:tr>
              <a:tr h="38340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9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Use competition of multiple implementations to check and balance each other 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38340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10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Make it easy for anyone to reproduce and/or falsify your results 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38340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11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Use traceable data that can be traced back to the origin 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38340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12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Define your evaluation metrics in advance 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383400"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13 </a:t>
                      </a:r>
                      <a:endParaRPr/>
                    </a:p>
                  </a:txBody>
                  <a:tcPr/>
                </a:tc>
                <a:tc>
                  <a:txBody>
                    <a:bodyPr lIns="17280" rIns="17280" tIns="8640" bIns="864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Century Gothic"/>
                        </a:rPr>
                        <a:t>Have the M&amp;S reviewed by independent users/developers/members 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</a:tbl>
          </a:graphicData>
        </a:graphic>
      </p:graphicFrame>
      <p:sp>
        <p:nvSpPr>
          <p:cNvPr id="316" name="CustomShape 5"/>
          <p:cNvSpPr/>
          <p:nvPr/>
        </p:nvSpPr>
        <p:spPr>
          <a:xfrm>
            <a:off x="152280" y="6489360"/>
            <a:ext cx="8686440" cy="28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1300">
                <a:solidFill>
                  <a:srgbClr val="000000"/>
                </a:solidFill>
                <a:latin typeface="Century Gothic"/>
              </a:rPr>
              <a:t>More details at: </a:t>
            </a:r>
            <a:r>
              <a:rPr lang="en-US" sz="1300" u="sng">
                <a:solidFill>
                  <a:srgbClr val="0000ff"/>
                </a:solidFill>
                <a:latin typeface="Century Gothic"/>
              </a:rPr>
              <a:t>http</a:t>
            </a:r>
            <a:r>
              <a:rPr lang="en-US" sz="1300" u="sng">
                <a:solidFill>
                  <a:srgbClr val="0000ff"/>
                </a:solidFill>
                <a:latin typeface="Century Gothic"/>
              </a:rPr>
              <a:t>://</a:t>
            </a:r>
            <a:r>
              <a:rPr lang="en-US" sz="1300" u="sng">
                <a:solidFill>
                  <a:srgbClr val="0000ff"/>
                </a:solidFill>
                <a:latin typeface="Century Gothic"/>
              </a:rPr>
              <a:t>wiki.simtk.org/cpms/Ten_Simple_Rules_of_Credible_Practice/Summary_of_Results</a:t>
            </a:r>
            <a:r>
              <a:rPr lang="en-US" sz="1300">
                <a:solidFill>
                  <a:srgbClr val="000000"/>
                </a:solidFill>
                <a:latin typeface="Century Gothic"/>
              </a:rPr>
              <a:t> </a:t>
            </a:r>
            <a:endParaRPr/>
          </a:p>
        </p:txBody>
      </p:sp>
      <p:sp>
        <p:nvSpPr>
          <p:cNvPr id="317" name="CustomShape 6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r>
              <a:rPr b="1" lang="en-US" sz="3200">
                <a:solidFill>
                  <a:srgbClr val="953735"/>
                </a:solidFill>
                <a:latin typeface="Century Gothic"/>
              </a:rPr>
              <a:t>ACTIVITY:</a:t>
            </a:r>
            <a:r>
              <a:rPr lang="en-US" sz="3200">
                <a:solidFill>
                  <a:srgbClr val="953735"/>
                </a:solidFill>
                <a:latin typeface="Century Gothic"/>
              </a:rPr>
              <a:t> Credible Practice Guidelines – COMMITTEE PERSPECTIVE</a:t>
            </a:r>
            <a:endParaRPr/>
          </a:p>
        </p:txBody>
      </p:sp>
      <p:sp>
        <p:nvSpPr>
          <p:cNvPr id="319" name="TextShape 2"/>
          <p:cNvSpPr txBox="1"/>
          <p:nvPr/>
        </p:nvSpPr>
        <p:spPr>
          <a:xfrm>
            <a:off x="228600" y="1143000"/>
            <a:ext cx="8686440" cy="49827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Century Gothic"/>
              </a:rPr>
              <a:t>Disciplinary background and perspectives seems to have a strong influence rule definitions and prioritization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Century Gothic"/>
              </a:rPr>
              <a:t>The Committee also recognizes that priority for any set of rules or best practices and the intensity of activities to meet them seems to be dependent on:</a:t>
            </a:r>
            <a:endParaRPr/>
          </a:p>
          <a:p>
            <a:pPr lvl="1">
              <a:buFont typeface="Calibri"/>
              <a:buAutoNum type="arabicPeriod"/>
            </a:pPr>
            <a:r>
              <a:rPr b="1" lang="en-US" sz="2400">
                <a:solidFill>
                  <a:srgbClr val="000000"/>
                </a:solidFill>
                <a:latin typeface="Century Gothic"/>
              </a:rPr>
              <a:t>intended use of M&amp;S</a:t>
            </a:r>
            <a:r>
              <a:rPr lang="en-US" sz="2400">
                <a:solidFill>
                  <a:srgbClr val="000000"/>
                </a:solidFill>
                <a:latin typeface="Century Gothic"/>
              </a:rPr>
              <a:t>, and</a:t>
            </a:r>
            <a:endParaRPr/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r>
              <a:rPr b="1" lang="en-US" sz="2400">
                <a:solidFill>
                  <a:srgbClr val="000000"/>
                </a:solidFill>
                <a:latin typeface="Century Gothic"/>
              </a:rPr>
              <a:t>type of M&amp;S</a:t>
            </a:r>
            <a:r>
              <a:rPr lang="en-US" sz="2400">
                <a:solidFill>
                  <a:srgbClr val="000000"/>
                </a:solidFill>
                <a:latin typeface="Century Gothic"/>
              </a:rPr>
              <a:t> under consideration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Century Gothic"/>
              </a:rPr>
              <a:t>This motivated the Committee to </a:t>
            </a:r>
            <a:r>
              <a:rPr b="1" lang="en-US" sz="2800">
                <a:solidFill>
                  <a:srgbClr val="ff0000"/>
                </a:solidFill>
                <a:latin typeface="Century Gothic"/>
              </a:rPr>
              <a:t>survey global stakeholders</a:t>
            </a:r>
            <a:r>
              <a:rPr lang="en-US" sz="2800">
                <a:solidFill>
                  <a:srgbClr val="000000"/>
                </a:solidFill>
                <a:latin typeface="Century Gothic"/>
              </a:rPr>
              <a:t> in order to develop a well-balanced guidelines across the wide-range of disciplinary and application interests</a:t>
            </a:r>
            <a:endParaRPr/>
          </a:p>
        </p:txBody>
      </p:sp>
      <p:sp>
        <p:nvSpPr>
          <p:cNvPr id="320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A21B367-3DBC-463C-9775-899567EBCA3A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21" name="CustomShape 4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r>
              <a:rPr b="1" lang="en-US" sz="3200">
                <a:solidFill>
                  <a:srgbClr val="953735"/>
                </a:solidFill>
                <a:latin typeface="Century Gothic"/>
              </a:rPr>
              <a:t>ACTIVITY:</a:t>
            </a:r>
            <a:r>
              <a:rPr lang="en-US" sz="3200">
                <a:solidFill>
                  <a:srgbClr val="953735"/>
                </a:solidFill>
                <a:latin typeface="Century Gothic"/>
              </a:rPr>
              <a:t> Credible Practice Guidelines – COMMUNITY PERSPECTIVE</a:t>
            </a:r>
            <a:endParaRPr/>
          </a:p>
        </p:txBody>
      </p:sp>
      <p:sp>
        <p:nvSpPr>
          <p:cNvPr id="323" name="CustomShape 2"/>
          <p:cNvSpPr/>
          <p:nvPr/>
        </p:nvSpPr>
        <p:spPr>
          <a:xfrm>
            <a:off x="228600" y="1066680"/>
            <a:ext cx="8604720" cy="3016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>
                <a:solidFill>
                  <a:srgbClr val="000000"/>
                </a:solidFill>
                <a:latin typeface="Century Gothic"/>
              </a:rPr>
              <a:t>Global Community Survey: </a:t>
            </a:r>
            <a:r>
              <a:rPr lang="en-US" sz="2000">
                <a:solidFill>
                  <a:srgbClr val="000000"/>
                </a:solidFill>
                <a:latin typeface="Century Gothic"/>
              </a:rPr>
              <a:t>To ensure that we capture the perspectives and interests of the global stakeholder community, we launched a public survey of the new 33 simple rule candidates (combined initial 26 candidate rules with results of internal survey results)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en-US" sz="1600">
                <a:solidFill>
                  <a:srgbClr val="ff0000"/>
                </a:solidFill>
                <a:latin typeface="Century Gothic"/>
              </a:rPr>
              <a:t>https://stanforduniversity.qualtrics.com/SE/?SID=SV_4MeRluojMgdVR7n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324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D94C61A-5152-427F-949B-92F25A948C27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pic>
        <p:nvPicPr>
          <p:cNvPr id="32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619800" y="4038840"/>
            <a:ext cx="1904760" cy="1904760"/>
          </a:xfrm>
          <a:prstGeom prst="rect">
            <a:avLst/>
          </a:prstGeom>
          <a:ln>
            <a:noFill/>
          </a:ln>
        </p:spPr>
      </p:pic>
      <p:sp>
        <p:nvSpPr>
          <p:cNvPr id="326" name="CustomShape 4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953735"/>
                </a:solidFill>
                <a:latin typeface="Century Gothic"/>
              </a:rPr>
              <a:t>ACTIVITY:</a:t>
            </a:r>
            <a:r>
              <a:rPr lang="en-US" sz="3200">
                <a:solidFill>
                  <a:srgbClr val="953735"/>
                </a:solidFill>
                <a:latin typeface="Century Gothic"/>
              </a:rPr>
              <a:t> Credible Practice Guidelines – NEXT STEPS</a:t>
            </a:r>
            <a:endParaRPr/>
          </a:p>
        </p:txBody>
      </p:sp>
      <p:sp>
        <p:nvSpPr>
          <p:cNvPr id="328" name="TextShape 2"/>
          <p:cNvSpPr txBox="1"/>
          <p:nvPr/>
        </p:nvSpPr>
        <p:spPr>
          <a:xfrm>
            <a:off x="228600" y="1143000"/>
            <a:ext cx="8686440" cy="498348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Synthesize Committee discussions and report Committee Perspective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Analyze survey data, and report Community Perspective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Publish, e.g.,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PLOS Computational Biology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i="1" lang="en-US" sz="3200">
                <a:solidFill>
                  <a:srgbClr val="000000"/>
                </a:solidFill>
                <a:latin typeface="Century Gothic"/>
              </a:rPr>
              <a:t>“</a:t>
            </a:r>
            <a:r>
              <a:rPr i="1" lang="en-US" sz="3200">
                <a:solidFill>
                  <a:srgbClr val="000000"/>
                </a:solidFill>
                <a:latin typeface="Century Gothic"/>
              </a:rPr>
              <a:t>Ten Simple Rules of Credible Practice of M&amp;S in Healthcare”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Estimated timeline: </a:t>
            </a:r>
            <a:r>
              <a:rPr lang="en-US" sz="3200">
                <a:solidFill>
                  <a:srgbClr val="ff0000"/>
                </a:solidFill>
                <a:latin typeface="Century Gothic"/>
              </a:rPr>
              <a:t>2015-16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32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DAE237F4-CF94-4700-B502-362CD9F66488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30" name="CustomShape 4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953735"/>
                </a:solidFill>
                <a:latin typeface="Century Gothic"/>
              </a:rPr>
              <a:t>FOLLOW-UP activitieS: </a:t>
            </a:r>
            <a:r>
              <a:rPr lang="en-US" sz="3200">
                <a:solidFill>
                  <a:srgbClr val="953735"/>
                </a:solidFill>
                <a:latin typeface="Century Gothic"/>
              </a:rPr>
              <a:t>Guidelines &amp; Certification</a:t>
            </a:r>
            <a:endParaRPr/>
          </a:p>
        </p:txBody>
      </p:sp>
      <p:sp>
        <p:nvSpPr>
          <p:cNvPr id="332" name="Line 2"/>
          <p:cNvSpPr/>
          <p:nvPr/>
        </p:nvSpPr>
        <p:spPr>
          <a:xfrm>
            <a:off x="4748760" y="4848480"/>
            <a:ext cx="0" cy="418320"/>
          </a:xfrm>
          <a:prstGeom prst="line">
            <a:avLst/>
          </a:prstGeom>
          <a:ln w="76320">
            <a:solidFill>
              <a:srgbClr val="000000"/>
            </a:solidFill>
            <a:round/>
          </a:ln>
        </p:spPr>
      </p:sp>
      <p:sp>
        <p:nvSpPr>
          <p:cNvPr id="333" name="Line 3"/>
          <p:cNvSpPr/>
          <p:nvPr/>
        </p:nvSpPr>
        <p:spPr>
          <a:xfrm>
            <a:off x="3546720" y="5266800"/>
            <a:ext cx="2453760" cy="0"/>
          </a:xfrm>
          <a:prstGeom prst="line">
            <a:avLst/>
          </a:prstGeom>
          <a:ln w="76320">
            <a:solidFill>
              <a:srgbClr val="000000"/>
            </a:solidFill>
            <a:round/>
          </a:ln>
        </p:spPr>
      </p:sp>
      <p:sp>
        <p:nvSpPr>
          <p:cNvPr id="334" name="Line 4"/>
          <p:cNvSpPr/>
          <p:nvPr/>
        </p:nvSpPr>
        <p:spPr>
          <a:xfrm>
            <a:off x="3576240" y="5264280"/>
            <a:ext cx="0" cy="343440"/>
          </a:xfrm>
          <a:prstGeom prst="line">
            <a:avLst/>
          </a:prstGeom>
          <a:ln w="76320">
            <a:solidFill>
              <a:srgbClr val="000000"/>
            </a:solidFill>
            <a:round/>
          </a:ln>
        </p:spPr>
      </p:sp>
      <p:sp>
        <p:nvSpPr>
          <p:cNvPr id="335" name="Line 5"/>
          <p:cNvSpPr/>
          <p:nvPr/>
        </p:nvSpPr>
        <p:spPr>
          <a:xfrm>
            <a:off x="5970240" y="5276520"/>
            <a:ext cx="0" cy="343440"/>
          </a:xfrm>
          <a:prstGeom prst="line">
            <a:avLst/>
          </a:prstGeom>
          <a:ln w="76320">
            <a:solidFill>
              <a:srgbClr val="000000"/>
            </a:solidFill>
            <a:round/>
          </a:ln>
        </p:spPr>
      </p:sp>
      <p:sp>
        <p:nvSpPr>
          <p:cNvPr id="336" name="CustomShape 6"/>
          <p:cNvSpPr/>
          <p:nvPr/>
        </p:nvSpPr>
        <p:spPr>
          <a:xfrm>
            <a:off x="2592000" y="5590800"/>
            <a:ext cx="1956240" cy="961920"/>
          </a:xfrm>
          <a:prstGeom prst="rect">
            <a:avLst/>
          </a:prstGeom>
          <a:gradFill>
            <a:gsLst>
              <a:gs pos="0">
                <a:srgbClr val="ffe5e5"/>
              </a:gs>
              <a:gs pos="50000">
                <a:srgbClr val="ffa7a4"/>
              </a:gs>
              <a:gs pos="100000">
                <a:srgbClr val="ffe5e5"/>
              </a:gs>
            </a:gsLst>
            <a:lin ang="16200000"/>
          </a:gradFill>
          <a:ln w="9360">
            <a:solidFill>
              <a:srgbClr val="be4b48"/>
            </a:solidFill>
            <a:round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1600">
                <a:solidFill>
                  <a:srgbClr val="000000"/>
                </a:solidFill>
                <a:latin typeface="Century Gothic"/>
              </a:rPr>
              <a:t>“</a:t>
            </a:r>
            <a:r>
              <a:rPr b="1" lang="en-US" sz="1600">
                <a:solidFill>
                  <a:srgbClr val="000000"/>
                </a:solidFill>
                <a:latin typeface="Century Gothic"/>
              </a:rPr>
              <a:t>Guidelines for Credible Practice of M&amp;S in Healthcare”</a:t>
            </a:r>
            <a:endParaRPr/>
          </a:p>
        </p:txBody>
      </p:sp>
      <p:sp>
        <p:nvSpPr>
          <p:cNvPr id="337" name="CustomShape 7"/>
          <p:cNvSpPr/>
          <p:nvPr/>
        </p:nvSpPr>
        <p:spPr>
          <a:xfrm>
            <a:off x="1066680" y="834840"/>
            <a:ext cx="7238520" cy="38556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2400">
                <a:solidFill>
                  <a:srgbClr val="000000"/>
                </a:solidFill>
                <a:latin typeface="Times New Roman"/>
              </a:rPr>
              <a:t>FROM TEN SIMPLE RULES TO GUIDELINES</a:t>
            </a:r>
            <a:endParaRPr/>
          </a:p>
        </p:txBody>
      </p:sp>
      <p:sp>
        <p:nvSpPr>
          <p:cNvPr id="338" name="CustomShape 8"/>
          <p:cNvSpPr/>
          <p:nvPr/>
        </p:nvSpPr>
        <p:spPr>
          <a:xfrm>
            <a:off x="4984560" y="5590800"/>
            <a:ext cx="1956240" cy="961920"/>
          </a:xfrm>
          <a:prstGeom prst="rect">
            <a:avLst/>
          </a:prstGeom>
          <a:gradFill>
            <a:gsLst>
              <a:gs pos="0">
                <a:srgbClr val="fff1ec"/>
              </a:gs>
              <a:gs pos="50000">
                <a:srgbClr val="ffd2bc"/>
              </a:gs>
              <a:gs pos="100000">
                <a:srgbClr val="fff1ec"/>
              </a:gs>
            </a:gsLst>
            <a:lin ang="16200000"/>
          </a:gradFill>
          <a:ln w="9360">
            <a:solidFill>
              <a:srgbClr val="f59240"/>
            </a:solidFill>
            <a:round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1600">
                <a:solidFill>
                  <a:srgbClr val="000000"/>
                </a:solidFill>
                <a:latin typeface="Century Gothic"/>
              </a:rPr>
              <a:t>Proposed model certification process </a:t>
            </a:r>
            <a:endParaRPr/>
          </a:p>
        </p:txBody>
      </p:sp>
      <p:pic>
        <p:nvPicPr>
          <p:cNvPr id="339" name="Picture 2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489040" y="1296720"/>
            <a:ext cx="2242440" cy="3633480"/>
          </a:xfrm>
          <a:prstGeom prst="rect">
            <a:avLst/>
          </a:prstGeom>
          <a:ln>
            <a:noFill/>
          </a:ln>
        </p:spPr>
      </p:pic>
      <p:sp>
        <p:nvSpPr>
          <p:cNvPr id="340" name="CustomShape 9"/>
          <p:cNvSpPr/>
          <p:nvPr/>
        </p:nvSpPr>
        <p:spPr>
          <a:xfrm>
            <a:off x="3472200" y="1856160"/>
            <a:ext cx="33948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I</a:t>
            </a:r>
            <a:endParaRPr/>
          </a:p>
        </p:txBody>
      </p:sp>
      <p:sp>
        <p:nvSpPr>
          <p:cNvPr id="341" name="CustomShape 10"/>
          <p:cNvSpPr/>
          <p:nvPr/>
        </p:nvSpPr>
        <p:spPr>
          <a:xfrm>
            <a:off x="3403800" y="2356920"/>
            <a:ext cx="49824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II</a:t>
            </a:r>
            <a:endParaRPr/>
          </a:p>
        </p:txBody>
      </p:sp>
      <p:sp>
        <p:nvSpPr>
          <p:cNvPr id="342" name="CustomShape 11"/>
          <p:cNvSpPr/>
          <p:nvPr/>
        </p:nvSpPr>
        <p:spPr>
          <a:xfrm>
            <a:off x="3345840" y="2855160"/>
            <a:ext cx="65664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III</a:t>
            </a:r>
            <a:endParaRPr/>
          </a:p>
        </p:txBody>
      </p:sp>
      <p:sp>
        <p:nvSpPr>
          <p:cNvPr id="343" name="CustomShape 12"/>
          <p:cNvSpPr/>
          <p:nvPr/>
        </p:nvSpPr>
        <p:spPr>
          <a:xfrm>
            <a:off x="3373920" y="3355920"/>
            <a:ext cx="63360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IV</a:t>
            </a:r>
            <a:endParaRPr/>
          </a:p>
        </p:txBody>
      </p:sp>
      <p:sp>
        <p:nvSpPr>
          <p:cNvPr id="344" name="CustomShape 13"/>
          <p:cNvSpPr/>
          <p:nvPr/>
        </p:nvSpPr>
        <p:spPr>
          <a:xfrm>
            <a:off x="3443760" y="3854520"/>
            <a:ext cx="47520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V</a:t>
            </a:r>
            <a:endParaRPr/>
          </a:p>
        </p:txBody>
      </p:sp>
      <p:sp>
        <p:nvSpPr>
          <p:cNvPr id="345" name="Line 14"/>
          <p:cNvSpPr/>
          <p:nvPr/>
        </p:nvSpPr>
        <p:spPr>
          <a:xfrm>
            <a:off x="3198600" y="2354400"/>
            <a:ext cx="822960" cy="0"/>
          </a:xfrm>
          <a:prstGeom prst="line">
            <a:avLst/>
          </a:prstGeom>
          <a:ln w="76320">
            <a:solidFill>
              <a:srgbClr val="808080"/>
            </a:solidFill>
            <a:round/>
          </a:ln>
        </p:spPr>
      </p:sp>
      <p:sp>
        <p:nvSpPr>
          <p:cNvPr id="346" name="Line 15"/>
          <p:cNvSpPr/>
          <p:nvPr/>
        </p:nvSpPr>
        <p:spPr>
          <a:xfrm>
            <a:off x="3202200" y="2855160"/>
            <a:ext cx="822600" cy="0"/>
          </a:xfrm>
          <a:prstGeom prst="line">
            <a:avLst/>
          </a:prstGeom>
          <a:ln w="76320">
            <a:solidFill>
              <a:srgbClr val="808080"/>
            </a:solidFill>
            <a:round/>
          </a:ln>
        </p:spPr>
      </p:sp>
      <p:sp>
        <p:nvSpPr>
          <p:cNvPr id="347" name="Line 16"/>
          <p:cNvSpPr/>
          <p:nvPr/>
        </p:nvSpPr>
        <p:spPr>
          <a:xfrm>
            <a:off x="3220200" y="3353760"/>
            <a:ext cx="822600" cy="0"/>
          </a:xfrm>
          <a:prstGeom prst="line">
            <a:avLst/>
          </a:prstGeom>
          <a:ln w="76320">
            <a:solidFill>
              <a:srgbClr val="808080"/>
            </a:solidFill>
            <a:round/>
          </a:ln>
        </p:spPr>
      </p:sp>
      <p:sp>
        <p:nvSpPr>
          <p:cNvPr id="348" name="Line 17"/>
          <p:cNvSpPr/>
          <p:nvPr/>
        </p:nvSpPr>
        <p:spPr>
          <a:xfrm>
            <a:off x="3227760" y="3854160"/>
            <a:ext cx="822960" cy="0"/>
          </a:xfrm>
          <a:prstGeom prst="line">
            <a:avLst/>
          </a:prstGeom>
          <a:ln w="76320">
            <a:solidFill>
              <a:srgbClr val="808080"/>
            </a:solidFill>
            <a:round/>
          </a:ln>
        </p:spPr>
      </p:sp>
      <p:pic>
        <p:nvPicPr>
          <p:cNvPr id="349" name="Picture 12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4754880" y="1305720"/>
            <a:ext cx="2242440" cy="3633480"/>
          </a:xfrm>
          <a:prstGeom prst="rect">
            <a:avLst/>
          </a:prstGeom>
          <a:ln>
            <a:noFill/>
          </a:ln>
        </p:spPr>
      </p:pic>
      <p:sp>
        <p:nvSpPr>
          <p:cNvPr id="350" name="CustomShape 18"/>
          <p:cNvSpPr/>
          <p:nvPr/>
        </p:nvSpPr>
        <p:spPr>
          <a:xfrm>
            <a:off x="5581440" y="1865160"/>
            <a:ext cx="63360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VI</a:t>
            </a:r>
            <a:endParaRPr/>
          </a:p>
        </p:txBody>
      </p:sp>
      <p:sp>
        <p:nvSpPr>
          <p:cNvPr id="351" name="CustomShape 19"/>
          <p:cNvSpPr/>
          <p:nvPr/>
        </p:nvSpPr>
        <p:spPr>
          <a:xfrm>
            <a:off x="5523480" y="2365920"/>
            <a:ext cx="79236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VII</a:t>
            </a:r>
            <a:endParaRPr/>
          </a:p>
        </p:txBody>
      </p:sp>
      <p:sp>
        <p:nvSpPr>
          <p:cNvPr id="352" name="CustomShape 20"/>
          <p:cNvSpPr/>
          <p:nvPr/>
        </p:nvSpPr>
        <p:spPr>
          <a:xfrm>
            <a:off x="5465520" y="2864520"/>
            <a:ext cx="95076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VIII</a:t>
            </a:r>
            <a:endParaRPr/>
          </a:p>
        </p:txBody>
      </p:sp>
      <p:sp>
        <p:nvSpPr>
          <p:cNvPr id="353" name="CustomShape 21"/>
          <p:cNvSpPr/>
          <p:nvPr/>
        </p:nvSpPr>
        <p:spPr>
          <a:xfrm>
            <a:off x="5619960" y="3364920"/>
            <a:ext cx="63360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IX</a:t>
            </a:r>
            <a:endParaRPr/>
          </a:p>
        </p:txBody>
      </p:sp>
      <p:sp>
        <p:nvSpPr>
          <p:cNvPr id="354" name="CustomShape 22"/>
          <p:cNvSpPr/>
          <p:nvPr/>
        </p:nvSpPr>
        <p:spPr>
          <a:xfrm>
            <a:off x="5698080" y="3863520"/>
            <a:ext cx="475200" cy="5778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000000"/>
                </a:solidFill>
                <a:latin typeface="Times New Roman"/>
              </a:rPr>
              <a:t>X</a:t>
            </a:r>
            <a:endParaRPr/>
          </a:p>
        </p:txBody>
      </p:sp>
      <p:sp>
        <p:nvSpPr>
          <p:cNvPr id="355" name="Line 23"/>
          <p:cNvSpPr/>
          <p:nvPr/>
        </p:nvSpPr>
        <p:spPr>
          <a:xfrm>
            <a:off x="5444640" y="2363400"/>
            <a:ext cx="822960" cy="0"/>
          </a:xfrm>
          <a:prstGeom prst="line">
            <a:avLst/>
          </a:prstGeom>
          <a:ln w="76320">
            <a:solidFill>
              <a:srgbClr val="808080"/>
            </a:solidFill>
            <a:round/>
          </a:ln>
        </p:spPr>
      </p:sp>
      <p:sp>
        <p:nvSpPr>
          <p:cNvPr id="356" name="Line 24"/>
          <p:cNvSpPr/>
          <p:nvPr/>
        </p:nvSpPr>
        <p:spPr>
          <a:xfrm>
            <a:off x="5447880" y="2864160"/>
            <a:ext cx="822960" cy="0"/>
          </a:xfrm>
          <a:prstGeom prst="line">
            <a:avLst/>
          </a:prstGeom>
          <a:ln w="76320">
            <a:solidFill>
              <a:srgbClr val="808080"/>
            </a:solidFill>
            <a:round/>
          </a:ln>
        </p:spPr>
      </p:sp>
      <p:sp>
        <p:nvSpPr>
          <p:cNvPr id="357" name="Line 25"/>
          <p:cNvSpPr/>
          <p:nvPr/>
        </p:nvSpPr>
        <p:spPr>
          <a:xfrm>
            <a:off x="5465880" y="3362760"/>
            <a:ext cx="822960" cy="0"/>
          </a:xfrm>
          <a:prstGeom prst="line">
            <a:avLst/>
          </a:prstGeom>
          <a:ln w="76320">
            <a:solidFill>
              <a:srgbClr val="808080"/>
            </a:solidFill>
            <a:round/>
          </a:ln>
        </p:spPr>
      </p:sp>
      <p:sp>
        <p:nvSpPr>
          <p:cNvPr id="358" name="Line 26"/>
          <p:cNvSpPr/>
          <p:nvPr/>
        </p:nvSpPr>
        <p:spPr>
          <a:xfrm>
            <a:off x="5473800" y="3863160"/>
            <a:ext cx="822960" cy="0"/>
          </a:xfrm>
          <a:prstGeom prst="line">
            <a:avLst/>
          </a:prstGeom>
          <a:ln w="76320">
            <a:solidFill>
              <a:srgbClr val="808080"/>
            </a:solidFill>
            <a:round/>
          </a:ln>
        </p:spPr>
      </p:sp>
      <p:sp>
        <p:nvSpPr>
          <p:cNvPr id="359" name="TextShape 27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0D21A45C-D2DF-4380-BB00-CD1C7C83B050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60" name="CustomShape 28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3200">
                <a:solidFill>
                  <a:srgbClr val="953735"/>
                </a:solidFill>
                <a:latin typeface="Century Gothic"/>
              </a:rPr>
              <a:t>supporting ACTIVITIES</a:t>
            </a:r>
            <a:endParaRPr/>
          </a:p>
        </p:txBody>
      </p:sp>
      <p:sp>
        <p:nvSpPr>
          <p:cNvPr id="362" name="CustomShape 2"/>
          <p:cNvSpPr/>
          <p:nvPr/>
        </p:nvSpPr>
        <p:spPr>
          <a:xfrm>
            <a:off x="228600" y="1066680"/>
            <a:ext cx="8604720" cy="5578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en-US" sz="2000">
                <a:solidFill>
                  <a:srgbClr val="000000"/>
                </a:solidFill>
                <a:latin typeface="Century Gothic"/>
              </a:rPr>
              <a:t>Examples of Success Stories: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To complement the guidance, we are also conducting a review of where M&amp;S have been successfully used in healthcare applications to better understand of the needs and successes of different types and applications of M&amp;S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en-US" sz="2000">
                <a:solidFill>
                  <a:srgbClr val="000000"/>
                </a:solidFill>
                <a:latin typeface="Century Gothic"/>
              </a:rPr>
              <a:t>Outreach for Community Participation: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Committee has been represented in conferences of various disciplines. 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We strongly encourage participation in the survey, forums, and the wiki site.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Contribution of M&amp;S examples may help us better understand the needs and successes of different types and application of M&amp;S in healthcare</a:t>
            </a:r>
            <a:endParaRPr/>
          </a:p>
        </p:txBody>
      </p:sp>
      <p:sp>
        <p:nvSpPr>
          <p:cNvPr id="36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1EE8EDEF-98A4-4F50-8696-D39754C166E4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64" name="CustomShape 4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TextShape 1"/>
          <p:cNvSpPr txBox="1"/>
          <p:nvPr/>
        </p:nvSpPr>
        <p:spPr>
          <a:xfrm>
            <a:off x="680040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B4B5F50-FE47-44FB-8E4E-1247B0E5D80F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66" name="TextShape 2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WHAT DID WE HOPE? WHAT DID WE DO?</a:t>
            </a:r>
            <a:endParaRPr/>
          </a:p>
        </p:txBody>
      </p:sp>
      <p:sp>
        <p:nvSpPr>
          <p:cNvPr id="367" name="TextShape 3"/>
          <p:cNvSpPr txBox="1"/>
          <p:nvPr/>
        </p:nvSpPr>
        <p:spPr>
          <a:xfrm>
            <a:off x="429120" y="1109160"/>
            <a:ext cx="6539760" cy="5444280"/>
          </a:xfrm>
          <a:prstGeom prst="rect">
            <a:avLst/>
          </a:prstGeom>
        </p:spPr>
        <p:txBody>
          <a:bodyPr lIns="90000" rIns="90000" tIns="45000" bIns="45000"/>
          <a:p>
            <a:pPr>
              <a:buBlip>
                <a:blip r:embed="rId1"/>
              </a:buBlip>
            </a:pPr>
            <a:r>
              <a:rPr b="1" lang="en-US" sz="2000">
                <a:solidFill>
                  <a:srgbClr val="000000"/>
                </a:solidFill>
                <a:latin typeface="Arial"/>
              </a:rPr>
              <a:t>FIRST TERM (2013-2015) GOALS</a:t>
            </a:r>
            <a:endParaRPr/>
          </a:p>
          <a:p>
            <a:pPr>
              <a:buBlip>
                <a:blip r:embed="rId2"/>
              </a:buBlip>
            </a:pPr>
            <a:endParaRPr/>
          </a:p>
          <a:p>
            <a:pPr>
              <a:buBlip>
                <a:blip r:embed="rId3"/>
              </a:buBlip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Form the Committee and the Advisory Council</a:t>
            </a:r>
            <a:endParaRPr/>
          </a:p>
          <a:p>
            <a:pPr>
              <a:buBlip>
                <a:blip r:embed="rId4"/>
              </a:buBlip>
            </a:pPr>
            <a:endParaRPr/>
          </a:p>
          <a:p>
            <a:pPr>
              <a:buBlip>
                <a:blip r:embed="rId5"/>
              </a:buBlip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Establish infrastructure for communications between Committee Co-Chairs and Members, and Advisory Council</a:t>
            </a:r>
            <a:endParaRPr/>
          </a:p>
          <a:p>
            <a:pPr>
              <a:buBlip>
                <a:blip r:embed="rId6"/>
              </a:buBlip>
            </a:pPr>
            <a:endParaRPr/>
          </a:p>
          <a:p>
            <a:pPr>
              <a:buBlip>
                <a:blip r:embed="rId7"/>
              </a:buBlip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Establish a web-based framework for development, community interactions, and dissemination</a:t>
            </a:r>
            <a:endParaRPr/>
          </a:p>
          <a:p>
            <a:pPr>
              <a:buBlip>
                <a:blip r:embed="rId8"/>
              </a:buBlip>
            </a:pPr>
            <a:endParaRPr/>
          </a:p>
          <a:p>
            <a:pPr>
              <a:buBlip>
                <a:blip r:embed="rId9"/>
              </a:buBlip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Develop a guidance document on establishing credible practice of modeling and simulation in healthcare</a:t>
            </a:r>
            <a:endParaRPr/>
          </a:p>
          <a:p>
            <a:pPr>
              <a:buBlip>
                <a:blip r:embed="rId10"/>
              </a:buBlip>
            </a:pPr>
            <a:endParaRPr/>
          </a:p>
          <a:p>
            <a:pPr>
              <a:buBlip>
                <a:blip r:embed="rId11"/>
              </a:buBlip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Draft a proposed model certification process</a:t>
            </a:r>
            <a:endParaRPr/>
          </a:p>
          <a:p>
            <a:pPr lvl="1">
              <a:buBlip>
                <a:blip r:embed="rId12"/>
              </a:buBlip>
            </a:pPr>
            <a:endParaRPr/>
          </a:p>
        </p:txBody>
      </p:sp>
      <p:pic>
        <p:nvPicPr>
          <p:cNvPr id="368" name="" descr=""/>
          <p:cNvPicPr/>
          <p:nvPr/>
        </p:nvPicPr>
        <p:blipFill>
          <a:blip r:embed="rId13"/>
          <a:stretch>
            <a:fillRect/>
          </a:stretch>
        </p:blipFill>
        <p:spPr>
          <a:xfrm>
            <a:off x="7648200" y="1463040"/>
            <a:ext cx="437760" cy="599760"/>
          </a:xfrm>
          <a:prstGeom prst="rect">
            <a:avLst/>
          </a:prstGeom>
          <a:ln>
            <a:noFill/>
          </a:ln>
        </p:spPr>
      </p:pic>
      <p:pic>
        <p:nvPicPr>
          <p:cNvPr id="369" name="" descr=""/>
          <p:cNvPicPr/>
          <p:nvPr/>
        </p:nvPicPr>
        <p:blipFill>
          <a:blip r:embed="rId14"/>
          <a:stretch>
            <a:fillRect/>
          </a:stretch>
        </p:blipFill>
        <p:spPr>
          <a:xfrm>
            <a:off x="7648200" y="2399040"/>
            <a:ext cx="437760" cy="599760"/>
          </a:xfrm>
          <a:prstGeom prst="rect">
            <a:avLst/>
          </a:prstGeom>
          <a:ln>
            <a:noFill/>
          </a:ln>
        </p:spPr>
      </p:pic>
      <p:pic>
        <p:nvPicPr>
          <p:cNvPr id="370" name="" descr=""/>
          <p:cNvPicPr/>
          <p:nvPr/>
        </p:nvPicPr>
        <p:blipFill>
          <a:blip r:embed="rId15"/>
          <a:stretch>
            <a:fillRect/>
          </a:stretch>
        </p:blipFill>
        <p:spPr>
          <a:xfrm>
            <a:off x="7648200" y="3443040"/>
            <a:ext cx="437760" cy="599760"/>
          </a:xfrm>
          <a:prstGeom prst="rect">
            <a:avLst/>
          </a:prstGeom>
          <a:ln>
            <a:noFill/>
          </a:ln>
        </p:spPr>
      </p:pic>
      <p:sp>
        <p:nvSpPr>
          <p:cNvPr id="371" name="TextShape 4"/>
          <p:cNvSpPr txBox="1"/>
          <p:nvPr/>
        </p:nvSpPr>
        <p:spPr>
          <a:xfrm>
            <a:off x="6898320" y="4646880"/>
            <a:ext cx="1937880" cy="776160"/>
          </a:xfrm>
          <a:prstGeom prst="rect">
            <a:avLst/>
          </a:prstGeom>
        </p:spPr>
        <p:txBody>
          <a:bodyPr lIns="90000" rIns="90000" tIns="45000" bIns="45000"/>
          <a:p>
            <a:pPr algn="ctr"/>
            <a:r>
              <a:rPr lang="en-US" sz="1600">
                <a:latin typeface="Arial"/>
              </a:rPr>
              <a:t>ACTIVITY</a:t>
            </a:r>
            <a:endParaRPr/>
          </a:p>
          <a:p>
            <a:pPr algn="ctr"/>
            <a:r>
              <a:rPr lang="en-US" sz="1600">
                <a:latin typeface="Arial"/>
              </a:rPr>
              <a:t>IN PROGRESS</a:t>
            </a:r>
            <a:endParaRPr/>
          </a:p>
          <a:p>
            <a:pPr algn="ctr"/>
            <a:r>
              <a:rPr lang="en-US" sz="1600">
                <a:latin typeface="Arial"/>
              </a:rPr>
              <a:t>(was due Apr 2014)</a:t>
            </a:r>
            <a:endParaRPr/>
          </a:p>
        </p:txBody>
      </p:sp>
      <p:sp>
        <p:nvSpPr>
          <p:cNvPr id="372" name="TextShape 5"/>
          <p:cNvSpPr txBox="1"/>
          <p:nvPr/>
        </p:nvSpPr>
        <p:spPr>
          <a:xfrm>
            <a:off x="6869160" y="5726880"/>
            <a:ext cx="1995840" cy="776160"/>
          </a:xfrm>
          <a:prstGeom prst="rect">
            <a:avLst/>
          </a:prstGeom>
        </p:spPr>
        <p:txBody>
          <a:bodyPr lIns="90000" rIns="90000" tIns="45000" bIns="45000"/>
          <a:p>
            <a:pPr algn="ctr"/>
            <a:r>
              <a:rPr lang="en-US" sz="1600">
                <a:latin typeface="Arial"/>
              </a:rPr>
              <a:t>ACTIVITY</a:t>
            </a:r>
            <a:endParaRPr/>
          </a:p>
          <a:p>
            <a:pPr algn="ctr"/>
            <a:r>
              <a:rPr lang="en-US" sz="1600">
                <a:latin typeface="Arial"/>
              </a:rPr>
              <a:t>PENDING</a:t>
            </a:r>
            <a:endParaRPr/>
          </a:p>
          <a:p>
            <a:pPr algn="ctr"/>
            <a:r>
              <a:rPr lang="en-US" sz="1600">
                <a:latin typeface="Arial"/>
              </a:rPr>
              <a:t>(was due Nov 2014)</a:t>
            </a:r>
            <a:endParaRPr/>
          </a:p>
        </p:txBody>
      </p:sp>
      <p:sp>
        <p:nvSpPr>
          <p:cNvPr id="373" name="CustomShape 6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Upcoming Nominations for New Members</a:t>
            </a:r>
            <a:endParaRPr/>
          </a:p>
        </p:txBody>
      </p:sp>
      <p:sp>
        <p:nvSpPr>
          <p:cNvPr id="375" name="TextShape 2"/>
          <p:cNvSpPr txBox="1"/>
          <p:nvPr/>
        </p:nvSpPr>
        <p:spPr>
          <a:xfrm>
            <a:off x="228600" y="1143000"/>
            <a:ext cx="8686440" cy="49827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2 year terms with possibility of reappointment for both Executive (including Co-chairs) and Advisory Council Membership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Participation through nomination and invitation</a:t>
            </a:r>
            <a:r>
              <a:rPr lang="en-US" sz="3200">
                <a:solidFill>
                  <a:srgbClr val="000000"/>
                </a:solidFill>
                <a:latin typeface="Century Gothic"/>
              </a:rPr>
              <a:t>
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Elections take place 6 months prior to end of term for the current members to facilitate seamless handoffs - </a:t>
            </a:r>
            <a:r>
              <a:rPr i="1" lang="en-US" sz="3200">
                <a:solidFill>
                  <a:srgbClr val="000000"/>
                </a:solidFill>
                <a:latin typeface="Century Gothic"/>
              </a:rPr>
              <a:t>Next nomination/invitation is in Oct. 2014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Continuing membership subject to commitment to timely completion of tasks and Committee’s mission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entury Gothic"/>
              </a:rPr>
              <a:t>If interested or have nominations in mind, please contact Co-chairs: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b="1" lang="en-US" sz="3200">
                <a:solidFill>
                  <a:srgbClr val="000000"/>
                </a:solidFill>
                <a:latin typeface="Century Gothic"/>
              </a:rPr>
              <a:t>mulugeta@dsls.usra.edu</a:t>
            </a:r>
            <a:r>
              <a:rPr lang="en-US" sz="3200">
                <a:solidFill>
                  <a:srgbClr val="000000"/>
                </a:solidFill>
                <a:latin typeface="Century Gothic"/>
              </a:rPr>
              <a:t> (Lealem)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b="1" lang="en-US" sz="3200">
                <a:solidFill>
                  <a:srgbClr val="000000"/>
                </a:solidFill>
                <a:latin typeface="Century Gothic"/>
              </a:rPr>
              <a:t>erdemira@ccf.org</a:t>
            </a:r>
            <a:r>
              <a:rPr b="1" lang="en-US" sz="320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3200">
                <a:solidFill>
                  <a:srgbClr val="000000"/>
                </a:solidFill>
                <a:latin typeface="Century Gothic"/>
              </a:rPr>
              <a:t>(Ahmet)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37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E79D7B33-2AA6-42C8-B5AD-5611AF79648B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77" name="CustomShape 4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619800" y="4706280"/>
            <a:ext cx="1904760" cy="1904760"/>
          </a:xfrm>
          <a:prstGeom prst="rect">
            <a:avLst/>
          </a:prstGeom>
          <a:ln>
            <a:noFill/>
          </a:ln>
        </p:spPr>
      </p:pic>
      <p:sp>
        <p:nvSpPr>
          <p:cNvPr id="379" name="TextShape 1"/>
          <p:cNvSpPr txBox="1"/>
          <p:nvPr/>
        </p:nvSpPr>
        <p:spPr>
          <a:xfrm>
            <a:off x="228600" y="999720"/>
            <a:ext cx="8534160" cy="22003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4400">
                <a:solidFill>
                  <a:srgbClr val="ffffff"/>
                </a:solidFill>
                <a:latin typeface="Century Gothic"/>
              </a:rPr>
              <a:t>Questions?</a:t>
            </a:r>
            <a:endParaRPr/>
          </a:p>
        </p:txBody>
      </p:sp>
      <p:sp>
        <p:nvSpPr>
          <p:cNvPr id="380" name="CustomShape 2"/>
          <p:cNvSpPr/>
          <p:nvPr/>
        </p:nvSpPr>
        <p:spPr>
          <a:xfrm>
            <a:off x="228600" y="3377520"/>
            <a:ext cx="8686440" cy="1309320"/>
          </a:xfrm>
          <a:prstGeom prst="rect">
            <a:avLst/>
          </a:prstGeom>
          <a:solidFill>
            <a:srgbClr val="e6b9b8"/>
          </a:solidFill>
          <a:ln w="28440">
            <a:solidFill>
              <a:srgbClr val="c0504d"/>
            </a:solidFill>
            <a:round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Century Gothic"/>
              </a:rPr>
              <a:t>Please join us in the Satellite Session on September 5, 2014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en-US" sz="2000">
                <a:solidFill>
                  <a:srgbClr val="000000"/>
                </a:solidFill>
                <a:latin typeface="Century Gothic"/>
              </a:rPr>
              <a:t>@ 8 AM</a:t>
            </a:r>
            <a:r>
              <a:rPr lang="en-US" sz="2000">
                <a:solidFill>
                  <a:srgbClr val="000000"/>
                </a:solidFill>
                <a:latin typeface="Century Gothic"/>
              </a:rPr>
              <a:t> &amp; </a:t>
            </a:r>
            <a:r>
              <a:rPr b="1" lang="en-US" sz="2000">
                <a:solidFill>
                  <a:srgbClr val="000000"/>
                </a:solidFill>
                <a:latin typeface="Century Gothic"/>
              </a:rPr>
              <a:t>@ 4 PM</a:t>
            </a:r>
            <a:r>
              <a:rPr lang="en-US" sz="2000">
                <a:solidFill>
                  <a:srgbClr val="000000"/>
                </a:solidFill>
                <a:latin typeface="Century Gothic"/>
              </a:rPr>
              <a:t> – Work on various Committee activities</a:t>
            </a:r>
            <a:endParaRPr/>
          </a:p>
          <a:p>
            <a:pPr>
              <a:lnSpc>
                <a:spcPct val="100000"/>
              </a:lnSpc>
            </a:pPr>
            <a:r>
              <a:rPr b="1" lang="en-US" sz="2000">
                <a:solidFill>
                  <a:srgbClr val="000000"/>
                </a:solidFill>
                <a:latin typeface="Century Gothic"/>
              </a:rPr>
              <a:t>@ 1:15 PM</a:t>
            </a:r>
            <a:r>
              <a:rPr lang="en-US" sz="2000">
                <a:solidFill>
                  <a:srgbClr val="000000"/>
                </a:solidFill>
                <a:latin typeface="Century Gothic"/>
              </a:rPr>
              <a:t> – Presentation on common practice guidelines</a:t>
            </a:r>
            <a:endParaRPr/>
          </a:p>
        </p:txBody>
      </p:sp>
      <p:sp>
        <p:nvSpPr>
          <p:cNvPr id="381" name="CustomShape 3"/>
          <p:cNvSpPr/>
          <p:nvPr/>
        </p:nvSpPr>
        <p:spPr>
          <a:xfrm>
            <a:off x="269640" y="6450120"/>
            <a:ext cx="8604720" cy="333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1600">
                <a:solidFill>
                  <a:srgbClr val="ff0000"/>
                </a:solidFill>
                <a:latin typeface="Century Gothic"/>
              </a:rPr>
              <a:t>https://stanforduniversity.qualtrics.com/SE/?SID=SV_4MeRluojMgdVR7n</a:t>
            </a:r>
            <a:endParaRPr/>
          </a:p>
        </p:txBody>
      </p:sp>
      <p:sp>
        <p:nvSpPr>
          <p:cNvPr id="382" name="CustomShape 4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Definitions</a:t>
            </a:r>
            <a:endParaRPr/>
          </a:p>
        </p:txBody>
      </p:sp>
      <p:sp>
        <p:nvSpPr>
          <p:cNvPr id="384" name="CustomShape 2"/>
          <p:cNvSpPr/>
          <p:nvPr/>
        </p:nvSpPr>
        <p:spPr>
          <a:xfrm>
            <a:off x="-42840" y="1341720"/>
            <a:ext cx="9244440" cy="5169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en-US" sz="2800" u="sng">
                <a:solidFill>
                  <a:srgbClr val="953735"/>
                </a:solidFill>
                <a:latin typeface="Century Gothic"/>
                <a:ea typeface="DejaVu Sans"/>
              </a:rPr>
              <a:t>Credible</a:t>
            </a:r>
            <a:r>
              <a:rPr b="1" lang="en-US" sz="2400">
                <a:solidFill>
                  <a:srgbClr val="953735"/>
                </a:solidFill>
                <a:latin typeface="Century Gothic"/>
                <a:ea typeface="DejaVu Sans"/>
              </a:rPr>
              <a:t> </a:t>
            </a: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Practice of Modeling &amp; Simulation in Healthcare</a:t>
            </a:r>
            <a:endParaRPr/>
          </a:p>
        </p:txBody>
      </p:sp>
      <p:sp>
        <p:nvSpPr>
          <p:cNvPr id="385" name="CustomShape 3"/>
          <p:cNvSpPr/>
          <p:nvPr/>
        </p:nvSpPr>
        <p:spPr>
          <a:xfrm>
            <a:off x="763920" y="2666880"/>
            <a:ext cx="7630920" cy="1918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dependable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 with a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desired certainty level 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to guide research or support decision making within a prescribed application domain and intended use; establishing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reproducibility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 &amp;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accountability</a:t>
            </a:r>
            <a:endParaRPr/>
          </a:p>
        </p:txBody>
      </p:sp>
      <p:sp>
        <p:nvSpPr>
          <p:cNvPr id="386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C9D321EA-71DA-4455-88CF-AACCA68971E6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Definitions</a:t>
            </a:r>
            <a:endParaRPr/>
          </a:p>
        </p:txBody>
      </p:sp>
      <p:sp>
        <p:nvSpPr>
          <p:cNvPr id="388" name="CustomShape 2"/>
          <p:cNvSpPr/>
          <p:nvPr/>
        </p:nvSpPr>
        <p:spPr>
          <a:xfrm>
            <a:off x="-43920" y="1341720"/>
            <a:ext cx="9246960" cy="5169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Credible</a:t>
            </a:r>
            <a:r>
              <a:rPr b="1" lang="en-US" sz="2400">
                <a:solidFill>
                  <a:srgbClr val="953735"/>
                </a:solidFill>
                <a:latin typeface="Century Gothic"/>
                <a:ea typeface="DejaVu Sans"/>
              </a:rPr>
              <a:t> </a:t>
            </a:r>
            <a:r>
              <a:rPr b="1" lang="en-US" sz="2800" u="sng">
                <a:solidFill>
                  <a:srgbClr val="953735"/>
                </a:solidFill>
                <a:latin typeface="Century Gothic"/>
                <a:ea typeface="DejaVu Sans"/>
              </a:rPr>
              <a:t>Practice</a:t>
            </a: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 of Modeling &amp; Simulation in Healthcare</a:t>
            </a:r>
            <a:endParaRPr/>
          </a:p>
        </p:txBody>
      </p:sp>
      <p:sp>
        <p:nvSpPr>
          <p:cNvPr id="389" name="CustomShape 3"/>
          <p:cNvSpPr/>
          <p:nvPr/>
        </p:nvSpPr>
        <p:spPr>
          <a:xfrm>
            <a:off x="763920" y="2666880"/>
            <a:ext cx="7630920" cy="1918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any activity involving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development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,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solution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,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interpretation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 and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application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 of computational representation of biological, environmental and man-made systems and their interaction thereof</a:t>
            </a:r>
            <a:endParaRPr/>
          </a:p>
        </p:txBody>
      </p:sp>
      <p:sp>
        <p:nvSpPr>
          <p:cNvPr id="390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4F27CB5-282B-4501-8557-F0CF7AF46D9F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Definitions</a:t>
            </a:r>
            <a:endParaRPr/>
          </a:p>
        </p:txBody>
      </p:sp>
      <p:sp>
        <p:nvSpPr>
          <p:cNvPr id="392" name="CustomShape 2"/>
          <p:cNvSpPr/>
          <p:nvPr/>
        </p:nvSpPr>
        <p:spPr>
          <a:xfrm>
            <a:off x="-66960" y="1341720"/>
            <a:ext cx="9292680" cy="5169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Credible</a:t>
            </a:r>
            <a:r>
              <a:rPr b="1" lang="en-US" sz="2400">
                <a:solidFill>
                  <a:srgbClr val="953735"/>
                </a:solidFill>
                <a:latin typeface="Century Gothic"/>
                <a:ea typeface="DejaVu Sans"/>
              </a:rPr>
              <a:t> </a:t>
            </a: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Practice of </a:t>
            </a:r>
            <a:r>
              <a:rPr b="1" lang="en-US" sz="2800" u="sng">
                <a:solidFill>
                  <a:srgbClr val="953735"/>
                </a:solidFill>
                <a:latin typeface="Century Gothic"/>
                <a:ea typeface="DejaVu Sans"/>
              </a:rPr>
              <a:t>Modeling</a:t>
            </a: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 &amp; Simulation in Healthcare</a:t>
            </a:r>
            <a:endParaRPr/>
          </a:p>
        </p:txBody>
      </p:sp>
      <p:sp>
        <p:nvSpPr>
          <p:cNvPr id="393" name="CustomShape 3"/>
          <p:cNvSpPr/>
          <p:nvPr/>
        </p:nvSpPr>
        <p:spPr>
          <a:xfrm>
            <a:off x="763920" y="2666880"/>
            <a:ext cx="7630920" cy="1919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specifically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computational modeling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;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virtual representation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 of system(s) of interest in a usable form in order to provide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descriptive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 and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predictive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 metrics for timely and systematic exploration of the system(s)</a:t>
            </a:r>
            <a:endParaRPr/>
          </a:p>
        </p:txBody>
      </p:sp>
      <p:sp>
        <p:nvSpPr>
          <p:cNvPr id="394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E6140843-78B7-4151-9636-5BB38250D7DC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</p:spTree>
  </p:cSld>
  <p:timing>
    <p:tnLst>
      <p:par>
        <p:cTn id="49" dur="indefinite" restart="never" nodeType="tmRoot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Definitions</a:t>
            </a:r>
            <a:endParaRPr/>
          </a:p>
        </p:txBody>
      </p:sp>
      <p:sp>
        <p:nvSpPr>
          <p:cNvPr id="396" name="CustomShape 2"/>
          <p:cNvSpPr/>
          <p:nvPr/>
        </p:nvSpPr>
        <p:spPr>
          <a:xfrm>
            <a:off x="-101160" y="1341720"/>
            <a:ext cx="9361440" cy="5169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Credible</a:t>
            </a:r>
            <a:r>
              <a:rPr b="1" lang="en-US" sz="2400">
                <a:solidFill>
                  <a:srgbClr val="953735"/>
                </a:solidFill>
                <a:latin typeface="Century Gothic"/>
                <a:ea typeface="DejaVu Sans"/>
              </a:rPr>
              <a:t> </a:t>
            </a: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Practice of Modeling &amp; </a:t>
            </a:r>
            <a:r>
              <a:rPr b="1" lang="en-US" sz="2800" u="sng">
                <a:solidFill>
                  <a:srgbClr val="953735"/>
                </a:solidFill>
                <a:latin typeface="Century Gothic"/>
                <a:ea typeface="DejaVu Sans"/>
              </a:rPr>
              <a:t>Simulation</a:t>
            </a: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 in Healthcare</a:t>
            </a:r>
            <a:endParaRPr/>
          </a:p>
        </p:txBody>
      </p:sp>
      <p:sp>
        <p:nvSpPr>
          <p:cNvPr id="397" name="CustomShape 3"/>
          <p:cNvSpPr/>
          <p:nvPr/>
        </p:nvSpPr>
        <p:spPr>
          <a:xfrm>
            <a:off x="763920" y="2666880"/>
            <a:ext cx="7630920" cy="1918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computational solution of models 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to quantify descriptive and predictive metrics of system(s) of interest; including related post-processing efforts to calculate these metrics from raw analysis results</a:t>
            </a:r>
            <a:endParaRPr/>
          </a:p>
        </p:txBody>
      </p:sp>
      <p:sp>
        <p:nvSpPr>
          <p:cNvPr id="398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8106E863-AF4F-433B-94B9-A33946A15E40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399" name="CustomShape 5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51" dur="indefinite" restart="never" nodeType="tmRoot">
          <p:childTnLst>
            <p:seq>
              <p:cTn id="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extShape 1"/>
          <p:cNvSpPr txBox="1"/>
          <p:nvPr/>
        </p:nvSpPr>
        <p:spPr>
          <a:xfrm>
            <a:off x="79920" y="76320"/>
            <a:ext cx="898776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3200">
                <a:solidFill>
                  <a:srgbClr val="953735"/>
                </a:solidFill>
                <a:latin typeface="Century Gothic"/>
              </a:rPr>
              <a:t>Definitions</a:t>
            </a:r>
            <a:endParaRPr/>
          </a:p>
        </p:txBody>
      </p:sp>
      <p:sp>
        <p:nvSpPr>
          <p:cNvPr id="401" name="CustomShape 2"/>
          <p:cNvSpPr/>
          <p:nvPr/>
        </p:nvSpPr>
        <p:spPr>
          <a:xfrm>
            <a:off x="-102240" y="1341720"/>
            <a:ext cx="9362880" cy="5169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Credible</a:t>
            </a:r>
            <a:r>
              <a:rPr b="1" lang="en-US" sz="2400">
                <a:solidFill>
                  <a:srgbClr val="953735"/>
                </a:solidFill>
                <a:latin typeface="Century Gothic"/>
                <a:ea typeface="DejaVu Sans"/>
              </a:rPr>
              <a:t> </a:t>
            </a:r>
            <a:r>
              <a:rPr lang="en-US" sz="2400">
                <a:solidFill>
                  <a:srgbClr val="000000"/>
                </a:solidFill>
                <a:latin typeface="Century Gothic"/>
                <a:ea typeface="DejaVu Sans"/>
              </a:rPr>
              <a:t>Practice of Modeling &amp; Simulation in </a:t>
            </a:r>
            <a:r>
              <a:rPr b="1" lang="en-US" sz="2800" u="sng">
                <a:solidFill>
                  <a:srgbClr val="953735"/>
                </a:solidFill>
                <a:latin typeface="Century Gothic"/>
                <a:ea typeface="DejaVu Sans"/>
              </a:rPr>
              <a:t>Healthcare</a:t>
            </a:r>
            <a:endParaRPr/>
          </a:p>
        </p:txBody>
      </p:sp>
      <p:sp>
        <p:nvSpPr>
          <p:cNvPr id="402" name="CustomShape 3"/>
          <p:cNvSpPr/>
          <p:nvPr/>
        </p:nvSpPr>
        <p:spPr>
          <a:xfrm>
            <a:off x="763920" y="2666880"/>
            <a:ext cx="7630920" cy="2284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any activity involving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development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,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maintenance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,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advancement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, or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administration 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of </a:t>
            </a:r>
            <a:r>
              <a:rPr b="1" i="1" lang="en-US" sz="2400">
                <a:solidFill>
                  <a:srgbClr val="000000"/>
                </a:solidFill>
                <a:latin typeface="Century Gothic"/>
                <a:ea typeface="DejaVu Sans"/>
              </a:rPr>
              <a:t>medical care</a:t>
            </a:r>
            <a:r>
              <a:rPr i="1" lang="en-US" sz="2400">
                <a:solidFill>
                  <a:srgbClr val="000000"/>
                </a:solidFill>
                <a:latin typeface="Century Gothic"/>
                <a:ea typeface="DejaVu Sans"/>
              </a:rPr>
              <a:t>; including research, diagnosis, risk assessment, prevention, therapy, rehabilitation, surgery, intervention design, and regulation</a:t>
            </a:r>
            <a:endParaRPr/>
          </a:p>
        </p:txBody>
      </p:sp>
      <p:sp>
        <p:nvSpPr>
          <p:cNvPr id="403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D9FFCB57-37E3-4AF6-89E8-B7958DD609DD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</p:spTree>
  </p:cSld>
  <p:timing>
    <p:tnLst>
      <p:par>
        <p:cTn id="53" dur="indefinite" restart="never" nodeType="tmRoot">
          <p:childTnLst>
            <p:seq>
              <p:cTn id="5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2800">
                <a:solidFill>
                  <a:srgbClr val="953735"/>
                </a:solidFill>
                <a:latin typeface="Century Gothic"/>
              </a:rPr>
              <a:t>TEN SIMPLE RULES - Mathematical &amp; Comp. Sciences Team</a:t>
            </a:r>
            <a:endParaRPr/>
          </a:p>
        </p:txBody>
      </p:sp>
      <p:sp>
        <p:nvSpPr>
          <p:cNvPr id="405" name="TextShape 2"/>
          <p:cNvSpPr txBox="1"/>
          <p:nvPr/>
        </p:nvSpPr>
        <p:spPr>
          <a:xfrm>
            <a:off x="70102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5D0A220-F686-4525-9086-5ADE8876CE87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406" name="CustomShape 3"/>
          <p:cNvSpPr/>
          <p:nvPr/>
        </p:nvSpPr>
        <p:spPr>
          <a:xfrm>
            <a:off x="152280" y="762120"/>
            <a:ext cx="8838720" cy="1397880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1600">
                <a:solidFill>
                  <a:srgbClr val="000000"/>
                </a:solidFill>
                <a:latin typeface="Century Gothic"/>
              </a:rPr>
              <a:t>Voting process used by the team: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Each member identified what they deemed were the “top three” rules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Team coordinators ranked the “top ten” rules based on the consolidated results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Some rules were modified/consolidated and new rules were introduced in the process</a:t>
            </a:r>
            <a:endParaRPr/>
          </a:p>
        </p:txBody>
      </p:sp>
      <p:graphicFrame>
        <p:nvGraphicFramePr>
          <p:cNvPr id="407" name="Table 4"/>
          <p:cNvGraphicFramePr/>
          <p:nvPr/>
        </p:nvGraphicFramePr>
        <p:xfrm>
          <a:off x="152280" y="2057400"/>
          <a:ext cx="8838720" cy="4343040"/>
        </p:xfrm>
        <a:graphic>
          <a:graphicData uri="http://schemas.openxmlformats.org/drawingml/2006/table">
            <a:tbl>
              <a:tblPr/>
              <a:tblGrid>
                <a:gridCol w="461160"/>
                <a:gridCol w="7082280"/>
                <a:gridCol w="1295280"/>
              </a:tblGrid>
              <a:tr h="3510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700">
                          <a:solidFill>
                            <a:srgbClr val="ffffff"/>
                          </a:solidFill>
                          <a:latin typeface="Century Gothic"/>
                        </a:rPr>
                        <a:t>Vote Results from the Mathematical &amp; Computational Sciences Team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#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Rule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Comment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Define the use context for which the model is intended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Develop with the end user in mind 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Document your code and make your code readable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Mod.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 / New</a:t>
                      </a:r>
                      <a:endParaRPr/>
                    </a:p>
                  </a:txBody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Use version control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5180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5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Practice Verification / Validation / Uncertainty Quantification \ Attempt verification within context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Consolidated</a:t>
                      </a:r>
                      <a:endParaRPr/>
                    </a:p>
                  </a:txBody>
                  <a:tcPr/>
                </a:tc>
              </a:tr>
              <a:tr h="5180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6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Explicitly identify experimental scenarios illustrating when, why, and how the model is false \ Explicitly list your limitations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New</a:t>
                      </a:r>
                      <a:endParaRPr/>
                    </a:p>
                  </a:txBody>
                  <a:tcPr/>
                </a:tc>
              </a:tr>
              <a:tr h="5180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7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Use competition of multiple implementations to check and balance each other 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5180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8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Make it easy for anyone to repeat and/or falsify your results \ Make sure your results are reproducible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Mod.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 / New</a:t>
                      </a:r>
                      <a:endParaRPr/>
                    </a:p>
                  </a:txBody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9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Use traceable data that can be traced back to the origin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Define your evaluation metrics in advance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</a:tbl>
          </a:graphicData>
        </a:graphic>
      </p:graphicFrame>
      <p:sp>
        <p:nvSpPr>
          <p:cNvPr id="408" name="CustomShape 5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55" dur="indefinite" restart="never" nodeType="tmRoot">
          <p:childTnLst>
            <p:seq>
              <p:cTn id="5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2800">
                <a:solidFill>
                  <a:srgbClr val="953735"/>
                </a:solidFill>
                <a:latin typeface="Century Gothic"/>
              </a:rPr>
              <a:t>TEN SIMPLE RULES - </a:t>
            </a:r>
            <a:r>
              <a:rPr lang="en-US" sz="2800">
                <a:solidFill>
                  <a:srgbClr val="953735"/>
                </a:solidFill>
                <a:latin typeface="Century Gothic"/>
              </a:rPr>
              <a:t>End Users Team</a:t>
            </a:r>
            <a:endParaRPr/>
          </a:p>
        </p:txBody>
      </p:sp>
      <p:sp>
        <p:nvSpPr>
          <p:cNvPr id="410" name="TextShape 2"/>
          <p:cNvSpPr txBox="1"/>
          <p:nvPr/>
        </p:nvSpPr>
        <p:spPr>
          <a:xfrm>
            <a:off x="70102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8903B25-C790-4412-ADEC-C475A6CC4FB6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411" name="CustomShape 3"/>
          <p:cNvSpPr/>
          <p:nvPr/>
        </p:nvSpPr>
        <p:spPr>
          <a:xfrm>
            <a:off x="152280" y="762120"/>
            <a:ext cx="8838720" cy="115524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1600">
                <a:solidFill>
                  <a:srgbClr val="000000"/>
                </a:solidFill>
                <a:latin typeface="Century Gothic"/>
              </a:rPr>
              <a:t>Voting process used by the team: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Each member identified what they deemed were the “top ten” rules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Team coordinators consolidated the votes to ranked the “top ten” rules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rgbClr val="000000"/>
                </a:solidFill>
                <a:latin typeface="Century Gothic"/>
              </a:rPr>
              <a:t>Some rules were modified and new rules were introduced in the process</a:t>
            </a:r>
            <a:endParaRPr/>
          </a:p>
        </p:txBody>
      </p:sp>
      <p:graphicFrame>
        <p:nvGraphicFramePr>
          <p:cNvPr id="412" name="Table 4"/>
          <p:cNvGraphicFramePr/>
          <p:nvPr/>
        </p:nvGraphicFramePr>
        <p:xfrm>
          <a:off x="152280" y="2057400"/>
          <a:ext cx="8838720" cy="3702960"/>
        </p:xfrm>
        <a:graphic>
          <a:graphicData uri="http://schemas.openxmlformats.org/drawingml/2006/table">
            <a:tbl>
              <a:tblPr/>
              <a:tblGrid>
                <a:gridCol w="461160"/>
                <a:gridCol w="7082280"/>
                <a:gridCol w="1295280"/>
              </a:tblGrid>
              <a:tr h="3510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700">
                          <a:solidFill>
                            <a:srgbClr val="ffffff"/>
                          </a:solidFill>
                          <a:latin typeface="Century Gothic"/>
                        </a:rPr>
                        <a:t>Vote Results from the End Users Team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#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Rule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Comment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Define the context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Engage potential user base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Document appropriately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Use version control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5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Attempt verification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6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Attempt validation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7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Attempt uncertainty estimation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8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Use appropriate data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9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Disseminate whenever and whatever possible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Adopt and promote standard operating procedures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New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13" name="CustomShape 5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57" dur="indefinite" restart="never" nodeType="tmRoot">
          <p:childTnLst>
            <p:seq>
              <p:cTn id="5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TextShape 1"/>
          <p:cNvSpPr txBox="1"/>
          <p:nvPr/>
        </p:nvSpPr>
        <p:spPr>
          <a:xfrm>
            <a:off x="79920" y="76320"/>
            <a:ext cx="8911440" cy="53316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2800">
                <a:solidFill>
                  <a:srgbClr val="953735"/>
                </a:solidFill>
                <a:latin typeface="Century Gothic"/>
              </a:rPr>
              <a:t>TEN SIMPLE RULES - Practice Standards and Guidelines Team</a:t>
            </a:r>
            <a:endParaRPr/>
          </a:p>
        </p:txBody>
      </p:sp>
      <p:sp>
        <p:nvSpPr>
          <p:cNvPr id="415" name="TextShape 2"/>
          <p:cNvSpPr txBox="1"/>
          <p:nvPr/>
        </p:nvSpPr>
        <p:spPr>
          <a:xfrm>
            <a:off x="70102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B1F7041-F3C7-4EE3-B7AF-0E5FDEBD981D}" type="slidenum">
              <a:rPr lang="en-US" sz="1200">
                <a:solidFill>
                  <a:srgbClr val="8b8b8b"/>
                </a:solidFill>
                <a:latin typeface="Century Gothic"/>
              </a:rPr>
              <a:t>&lt;number&gt;</a:t>
            </a:fld>
            <a:endParaRPr/>
          </a:p>
        </p:txBody>
      </p:sp>
      <p:sp>
        <p:nvSpPr>
          <p:cNvPr id="416" name="CustomShape 3"/>
          <p:cNvSpPr/>
          <p:nvPr/>
        </p:nvSpPr>
        <p:spPr>
          <a:xfrm>
            <a:off x="152280" y="762120"/>
            <a:ext cx="8838720" cy="1397880"/>
          </a:xfrm>
          <a:prstGeom prst="rect">
            <a:avLst/>
          </a:prstGeom>
          <a:solidFill>
            <a:srgbClr val="e6e0ec"/>
          </a:solidFill>
          <a:ln>
            <a:noFill/>
          </a:ln>
        </p:spPr>
      </p:sp>
      <p:graphicFrame>
        <p:nvGraphicFramePr>
          <p:cNvPr id="417" name="Table 4"/>
          <p:cNvGraphicFramePr/>
          <p:nvPr/>
        </p:nvGraphicFramePr>
        <p:xfrm>
          <a:off x="152280" y="2057400"/>
          <a:ext cx="8838720" cy="4343040"/>
        </p:xfrm>
        <a:graphic>
          <a:graphicData uri="http://schemas.openxmlformats.org/drawingml/2006/table">
            <a:tbl>
              <a:tblPr/>
              <a:tblGrid>
                <a:gridCol w="461160"/>
                <a:gridCol w="7082280"/>
                <a:gridCol w="1295280"/>
              </a:tblGrid>
              <a:tr h="3510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700">
                          <a:solidFill>
                            <a:srgbClr val="000000"/>
                          </a:solidFill>
                          <a:latin typeface="Century Gothic"/>
                        </a:rPr>
                        <a:t>Vote Results from the End Users Team</a:t>
                      </a:r>
                      <a:endParaRPr/>
                    </a:p>
                  </a:txBody>
                  <a:tcPr/>
                </a:tc>
              </a:tr>
              <a:tr h="304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#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Rule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Comment</a:t>
                      </a:r>
                      <a:endParaRPr/>
                    </a:p>
                  </a:txBody>
                  <a:tcPr/>
                </a:tc>
              </a:tr>
              <a:tr h="5180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Plan and develop the M&amp;S with the intended purpose/context, as well as end-user in mind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Mod.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 / Cons.</a:t>
                      </a:r>
                      <a:endParaRPr/>
                    </a:p>
                  </a:txBody>
                  <a:tcPr/>
                </a:tc>
              </a:tr>
              <a:tr h="5180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Document important element of the M&amp;S (domain of validity/invalidity, intended use, user guide, code documentation, etc)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Mod./New</a:t>
                      </a:r>
                      <a:endParaRPr/>
                    </a:p>
                  </a:txBody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Use version control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51804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Test the M&amp;S Appropriately within Context (V&amp;V, UQ, sensitivity analysis (SA), test cases)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Con./New</a:t>
                      </a:r>
                      <a:endParaRPr/>
                    </a:p>
                  </a:txBody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5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Use appropriate data (input, validation, verification)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6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Dissemination of the M&amp;S 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Modified</a:t>
                      </a:r>
                      <a:endParaRPr/>
                    </a:p>
                  </a:txBody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7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Explicitly list your limitations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30492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8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Use appropriate discipline specific guidelines and standards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Consolidated</a:t>
                      </a:r>
                      <a:endParaRPr/>
                    </a:p>
                  </a:txBody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9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Use consistent terminology or defining terminologies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  <a:tr h="457560"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lIns="45720" rIns="4572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entury Gothic"/>
                        </a:rPr>
                        <a:t>Have the M&amp;S reviewed by independent users/developers/members</a:t>
                      </a:r>
                      <a:endParaRPr/>
                    </a:p>
                  </a:txBody>
                  <a:tcPr/>
                </a:tc>
                <a:tc>
                  <a:tcPr/>
                </a:tc>
              </a:tr>
            </a:tbl>
          </a:graphicData>
        </a:graphic>
      </p:graphicFrame>
      <p:sp>
        <p:nvSpPr>
          <p:cNvPr id="418" name="CustomShape 5"/>
          <p:cNvSpPr/>
          <p:nvPr/>
        </p:nvSpPr>
        <p:spPr>
          <a:xfrm>
            <a:off x="-706320" y="6208560"/>
            <a:ext cx="548640" cy="54864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</p:sp>
    </p:spTree>
  </p:cSld>
  <p:timing>
    <p:tnLst>
      <p:par>
        <p:cTn id="59" dur="indefinite" restart="never" nodeType="tmRoot">
          <p:childTnLst>
            <p:seq>
              <p:cTn id="6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