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280C8-7C28-4E95-83AA-473A9FB57A71}" type="datetimeFigureOut">
              <a:rPr lang="en-US" smtClean="0"/>
              <a:t>4/29/2008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C3950-D039-4CA0-A9D1-4E4C2B58E2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1D1FF-CCA6-4A89-987E-FB005D7FFA8E}" type="datetimeFigureOut">
              <a:rPr lang="en-US" smtClean="0"/>
              <a:pPr/>
              <a:t>4/29/2008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56B03-8900-4785-934A-0A0197E4AB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Simulations of Two Regimes of High Knee Loading Tasks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Matt </a:t>
            </a:r>
            <a:r>
              <a:rPr lang="en-US" dirty="0" err="1" smtClean="0"/>
              <a:t>DeMers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Develop simulations of two high load maneuvers:</a:t>
            </a:r>
          </a:p>
          <a:p>
            <a:pPr lvl="1"/>
            <a:r>
              <a:rPr lang="en-US" dirty="0" smtClean="0"/>
              <a:t>Reverse of direction (high Ant-Post force)</a:t>
            </a:r>
          </a:p>
          <a:p>
            <a:pPr lvl="1"/>
            <a:r>
              <a:rPr lang="en-US" dirty="0" smtClean="0"/>
              <a:t>Weighted squat (low Ant-Post force)</a:t>
            </a:r>
          </a:p>
          <a:p>
            <a:r>
              <a:rPr lang="en-US" dirty="0" smtClean="0"/>
              <a:t>Obtain a measure of joint loading using inter-segmental and muscle forces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OA prevention and preservation of cartilage health</a:t>
            </a:r>
          </a:p>
          <a:p>
            <a:pPr lvl="1"/>
            <a:r>
              <a:rPr lang="en-US" dirty="0" smtClean="0"/>
              <a:t>Loading known to mediate cartilage </a:t>
            </a:r>
            <a:r>
              <a:rPr lang="en-US" dirty="0" smtClean="0"/>
              <a:t>health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lvl="2"/>
            <a:r>
              <a:rPr lang="en-US" dirty="0" smtClean="0"/>
              <a:t>Hydrostatic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chondro</a:t>
            </a:r>
            <a:r>
              <a:rPr lang="en-US" dirty="0" smtClean="0">
                <a:sym typeface="Wingdings" pitchFamily="2" charset="2"/>
              </a:rPr>
              <a:t>-preservation</a:t>
            </a:r>
            <a:endParaRPr lang="en-US" dirty="0" smtClean="0">
              <a:sym typeface="Wingdings" pitchFamily="2" charset="2"/>
            </a:endParaRPr>
          </a:p>
          <a:p>
            <a:pPr lvl="2"/>
            <a:r>
              <a:rPr lang="en-US" dirty="0" smtClean="0">
                <a:sym typeface="Wingdings" pitchFamily="2" charset="2"/>
              </a:rPr>
              <a:t>Shear  </a:t>
            </a:r>
            <a:r>
              <a:rPr lang="en-US" dirty="0" err="1" smtClean="0">
                <a:sym typeface="Wingdings" pitchFamily="2" charset="2"/>
              </a:rPr>
              <a:t>osteogenesis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Lack of quantitative guidelines: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Exercise mode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Frequency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Intensity 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Duration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4008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1:  Carter &amp; Beaupre, 2001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9600"/>
          </a:xfrm>
        </p:spPr>
        <p:txBody>
          <a:bodyPr/>
          <a:lstStyle/>
          <a:p>
            <a:r>
              <a:rPr lang="en-US" dirty="0" smtClean="0"/>
              <a:t>Quantification of joint loads:  cartilage stress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057400"/>
            <a:ext cx="44767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mdemers\AppData\Local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057400"/>
            <a:ext cx="3648075" cy="44672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6477000"/>
            <a:ext cx="708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2: </a:t>
            </a:r>
            <a:r>
              <a:rPr lang="en-US" sz="1200" dirty="0" err="1" smtClean="0"/>
              <a:t>Besier</a:t>
            </a:r>
            <a:r>
              <a:rPr lang="en-US" sz="1200" dirty="0" smtClean="0"/>
              <a:t> </a:t>
            </a:r>
            <a:r>
              <a:rPr lang="en-US" sz="1200" dirty="0" smtClean="0"/>
              <a:t>et al, </a:t>
            </a:r>
            <a:r>
              <a:rPr lang="en-US" sz="1200" dirty="0"/>
              <a:t>MEDICINE &amp; SCIENCE IN SPORTS &amp; </a:t>
            </a:r>
            <a:r>
              <a:rPr lang="en-US" sz="1200" dirty="0" smtClean="0"/>
              <a:t>EXERCISE, 2006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657600"/>
            <a:ext cx="37338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Need physiological muscle and joint forces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rot="10800000" flipV="1">
            <a:off x="3505200" y="3980766"/>
            <a:ext cx="990600" cy="66743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2 muscle driven (CMC) simulations</a:t>
            </a:r>
          </a:p>
          <a:p>
            <a:pPr lvl="1"/>
            <a:r>
              <a:rPr lang="en-US" dirty="0" smtClean="0"/>
              <a:t>Reverse of </a:t>
            </a:r>
            <a:r>
              <a:rPr lang="en-US" dirty="0" smtClean="0"/>
              <a:t>direction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/>
            <a:r>
              <a:rPr lang="en-US" dirty="0" smtClean="0"/>
              <a:t>Weighted squat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4835" t="5894" r="24725" b="7414"/>
          <a:stretch>
            <a:fillRect/>
          </a:stretch>
        </p:blipFill>
        <p:spPr bwMode="auto">
          <a:xfrm>
            <a:off x="5486400" y="1752600"/>
            <a:ext cx="2370221" cy="245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25532" t="14771" r="21277" b="10367"/>
          <a:stretch>
            <a:fillRect/>
          </a:stretch>
        </p:blipFill>
        <p:spPr bwMode="auto">
          <a:xfrm>
            <a:off x="3505200" y="2209800"/>
            <a:ext cx="1981200" cy="2020824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019800" y="1828800"/>
            <a:ext cx="533400" cy="6096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 l="26988" t="17130" r="23890" b="9369"/>
          <a:stretch>
            <a:fillRect/>
          </a:stretch>
        </p:blipFill>
        <p:spPr bwMode="auto">
          <a:xfrm>
            <a:off x="5486400" y="4223238"/>
            <a:ext cx="2362200" cy="263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 l="29067" t="23818" r="30311" b="22392"/>
          <a:stretch>
            <a:fillRect/>
          </a:stretch>
        </p:blipFill>
        <p:spPr bwMode="auto">
          <a:xfrm>
            <a:off x="3429000" y="4800600"/>
            <a:ext cx="2057400" cy="20574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6553200" y="4343400"/>
            <a:ext cx="533400" cy="6096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3581400" y="2971800"/>
            <a:ext cx="838200" cy="2286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19600" y="3276600"/>
            <a:ext cx="762000" cy="2286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V="1">
            <a:off x="4076700" y="5524500"/>
            <a:ext cx="762000" cy="7620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4076700" y="6362700"/>
            <a:ext cx="838200" cy="15240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Model development:</a:t>
            </a:r>
          </a:p>
          <a:p>
            <a:pPr lvl="1"/>
            <a:r>
              <a:rPr lang="en-US" dirty="0" smtClean="0"/>
              <a:t>Reverse of direction</a:t>
            </a:r>
          </a:p>
          <a:p>
            <a:pPr lvl="2"/>
            <a:r>
              <a:rPr lang="en-US" dirty="0" smtClean="0"/>
              <a:t>Strengthen model:  stability, convergence</a:t>
            </a:r>
          </a:p>
          <a:p>
            <a:pPr lvl="2"/>
            <a:r>
              <a:rPr lang="en-US" dirty="0" smtClean="0"/>
              <a:t>Footfall</a:t>
            </a:r>
          </a:p>
          <a:p>
            <a:pPr lvl="1"/>
            <a:r>
              <a:rPr lang="en-US" dirty="0" smtClean="0"/>
              <a:t>Weighted squats</a:t>
            </a:r>
          </a:p>
          <a:p>
            <a:pPr lvl="2"/>
            <a:r>
              <a:rPr lang="en-US" dirty="0" smtClean="0"/>
              <a:t>Strengthen model</a:t>
            </a:r>
          </a:p>
          <a:p>
            <a:pPr lvl="2"/>
            <a:r>
              <a:rPr lang="en-US" dirty="0" smtClean="0"/>
              <a:t>Issues with added mass</a:t>
            </a:r>
          </a:p>
          <a:p>
            <a:pPr lvl="3"/>
            <a:r>
              <a:rPr lang="en-US" dirty="0" smtClean="0"/>
              <a:t>Model scaling protocol</a:t>
            </a:r>
          </a:p>
          <a:p>
            <a:pPr lvl="3"/>
            <a:r>
              <a:rPr lang="en-US" dirty="0" smtClean="0"/>
              <a:t>Assign to torso or make new segment</a:t>
            </a:r>
          </a:p>
          <a:p>
            <a:pPr lvl="3"/>
            <a:r>
              <a:rPr lang="en-US" dirty="0" smtClean="0"/>
              <a:t>Residuals</a:t>
            </a:r>
          </a:p>
          <a:p>
            <a:pPr lvl="1"/>
            <a:r>
              <a:rPr lang="en-US" dirty="0" smtClean="0"/>
              <a:t>EMG driven or EMG matching/tracking?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 Cap data (marker, GRF) on two actions:</a:t>
            </a:r>
          </a:p>
          <a:p>
            <a:pPr lvl="1"/>
            <a:r>
              <a:rPr lang="en-US" dirty="0" smtClean="0"/>
              <a:t>Reverse direction: single foot hop on-off with one force plate</a:t>
            </a:r>
          </a:p>
          <a:p>
            <a:pPr lvl="1"/>
            <a:r>
              <a:rPr lang="en-US" dirty="0" smtClean="0"/>
              <a:t>Squat:  two feet on independent force plates</a:t>
            </a:r>
          </a:p>
          <a:p>
            <a:r>
              <a:rPr lang="en-US" dirty="0" smtClean="0"/>
              <a:t>Simultaneous EMG data</a:t>
            </a:r>
          </a:p>
          <a:p>
            <a:r>
              <a:rPr lang="en-US" dirty="0" smtClean="0"/>
              <a:t>Possibly dynamometer calibration measurements</a:t>
            </a:r>
            <a:r>
              <a:rPr lang="en-US" baseline="30000" dirty="0" smtClean="0"/>
              <a:t>3</a:t>
            </a:r>
            <a:r>
              <a:rPr lang="en-US" dirty="0" smtClean="0"/>
              <a:t> (if EMG driven model applied)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477000"/>
            <a:ext cx="708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n-US" sz="1200" dirty="0" smtClean="0"/>
              <a:t>: Lloyd et al, Journal of Biomechanics 2003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4" y="1289966"/>
          <a:ext cx="8305795" cy="3053435"/>
        </p:xfrm>
        <a:graphic>
          <a:graphicData uri="http://schemas.openxmlformats.org/drawingml/2006/table">
            <a:tbl>
              <a:tblPr/>
              <a:tblGrid>
                <a:gridCol w="1502415"/>
                <a:gridCol w="680338"/>
                <a:gridCol w="680338"/>
                <a:gridCol w="680338"/>
                <a:gridCol w="680338"/>
                <a:gridCol w="680338"/>
                <a:gridCol w="680338"/>
                <a:gridCol w="680338"/>
                <a:gridCol w="680338"/>
                <a:gridCol w="680338"/>
                <a:gridCol w="680338"/>
              </a:tblGrid>
              <a:tr h="3471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1-May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29-May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MotCap &amp; EMG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Model Marker Plcmt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Segmenting/Scaling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Inverse Kinematics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CMC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30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Sim Validation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69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Interpret segment/ muscle forces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251</Words>
  <Application>Microsoft Office PowerPoint</Application>
  <PresentationFormat>On-screen Show (4:3)</PresentationFormat>
  <Paragraphs>149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Simulations of Two Regimes of High Knee Loading Tasks</vt:lpstr>
      <vt:lpstr>Goals</vt:lpstr>
      <vt:lpstr>Motivation</vt:lpstr>
      <vt:lpstr>Motivation</vt:lpstr>
      <vt:lpstr>Methods</vt:lpstr>
      <vt:lpstr>Methods</vt:lpstr>
      <vt:lpstr>Resources Required</vt:lpstr>
      <vt:lpstr>Timeline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Simulation of Abrupt Stop and Direction Reversal Maneuvers</dc:title>
  <dc:creator>mdemers</dc:creator>
  <cp:lastModifiedBy>mdemers</cp:lastModifiedBy>
  <cp:revision>22</cp:revision>
  <dcterms:created xsi:type="dcterms:W3CDTF">2008-04-29T16:05:55Z</dcterms:created>
  <dcterms:modified xsi:type="dcterms:W3CDTF">2008-04-29T21:54:23Z</dcterms:modified>
</cp:coreProperties>
</file>