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891200" cy="43891200"/>
  <p:notesSz cx="7010400" cy="9296400"/>
  <p:defaultTextStyle>
    <a:defPPr>
      <a:defRPr lang="en-US"/>
    </a:defPPr>
    <a:lvl1pPr marL="0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1pPr>
    <a:lvl2pPr marL="2106778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2pPr>
    <a:lvl3pPr marL="4213555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3pPr>
    <a:lvl4pPr marL="6320333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4pPr>
    <a:lvl5pPr marL="8427110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5pPr>
    <a:lvl6pPr marL="10533888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6pPr>
    <a:lvl7pPr marL="12640666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7pPr>
    <a:lvl8pPr marL="14747443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8pPr>
    <a:lvl9pPr marL="16854221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AF9D"/>
    <a:srgbClr val="CFB6B5"/>
    <a:srgbClr val="DEB2A6"/>
    <a:srgbClr val="E9AC9B"/>
    <a:srgbClr val="E9B39B"/>
    <a:srgbClr val="F5B88F"/>
    <a:srgbClr val="FF9966"/>
    <a:srgbClr val="0033CC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9" autoAdjust="0"/>
    <p:restoredTop sz="94660"/>
  </p:normalViewPr>
  <p:slideViewPr>
    <p:cSldViewPr snapToGrid="0">
      <p:cViewPr>
        <p:scale>
          <a:sx n="26" d="100"/>
          <a:sy n="26" d="100"/>
        </p:scale>
        <p:origin x="-6" y="-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mb-isi1.lerner.ccf.org\home1\owingst\RESEARCH%20PROJECTS\MULTIS\abstracts\anthropometric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mb-isi1.lerner.ccf.org\home1\owingst\RESEARCH%20PROJECTS\MULTIS\abstracts\anthropometric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Men_L-Arm_Dist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Circumference!$C$2:$C$51</c:f>
              <c:numCache>
                <c:formatCode>General</c:formatCode>
                <c:ptCount val="5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</c:numCache>
            </c:numRef>
          </c:xVal>
          <c:yVal>
            <c:numRef>
              <c:f>Circumference!$D$2:$D$51</c:f>
              <c:numCache>
                <c:formatCode>General</c:formatCode>
                <c:ptCount val="50"/>
                <c:pt idx="0">
                  <c:v>17</c:v>
                </c:pt>
                <c:pt idx="1">
                  <c:v>17.8</c:v>
                </c:pt>
                <c:pt idx="2">
                  <c:v>16.3</c:v>
                </c:pt>
                <c:pt idx="3">
                  <c:v>17.7</c:v>
                </c:pt>
                <c:pt idx="4">
                  <c:v>17</c:v>
                </c:pt>
                <c:pt idx="5">
                  <c:v>14.8</c:v>
                </c:pt>
                <c:pt idx="6">
                  <c:v>17.100000000000001</c:v>
                </c:pt>
                <c:pt idx="7">
                  <c:v>16.3</c:v>
                </c:pt>
                <c:pt idx="8">
                  <c:v>18.899999999999999</c:v>
                </c:pt>
                <c:pt idx="9">
                  <c:v>16.399999999999999</c:v>
                </c:pt>
                <c:pt idx="10">
                  <c:v>18.8</c:v>
                </c:pt>
                <c:pt idx="11">
                  <c:v>17</c:v>
                </c:pt>
                <c:pt idx="12">
                  <c:v>16.5</c:v>
                </c:pt>
                <c:pt idx="13">
                  <c:v>17.8</c:v>
                </c:pt>
                <c:pt idx="14">
                  <c:v>15.3</c:v>
                </c:pt>
                <c:pt idx="15">
                  <c:v>18.2</c:v>
                </c:pt>
                <c:pt idx="16">
                  <c:v>17.899999999999999</c:v>
                </c:pt>
                <c:pt idx="17">
                  <c:v>18.600000000000001</c:v>
                </c:pt>
                <c:pt idx="18">
                  <c:v>18.8</c:v>
                </c:pt>
                <c:pt idx="19">
                  <c:v>16.600000000000001</c:v>
                </c:pt>
                <c:pt idx="20">
                  <c:v>17.5</c:v>
                </c:pt>
                <c:pt idx="21">
                  <c:v>18</c:v>
                </c:pt>
                <c:pt idx="22">
                  <c:v>19.3</c:v>
                </c:pt>
                <c:pt idx="23">
                  <c:v>19.2</c:v>
                </c:pt>
                <c:pt idx="24">
                  <c:v>18.100000000000001</c:v>
                </c:pt>
                <c:pt idx="25">
                  <c:v>16.3</c:v>
                </c:pt>
                <c:pt idx="26">
                  <c:v>15.2</c:v>
                </c:pt>
                <c:pt idx="27">
                  <c:v>18.399999999999999</c:v>
                </c:pt>
                <c:pt idx="28">
                  <c:v>16.899999999999999</c:v>
                </c:pt>
                <c:pt idx="29">
                  <c:v>17</c:v>
                </c:pt>
                <c:pt idx="30">
                  <c:v>17.8</c:v>
                </c:pt>
                <c:pt idx="31">
                  <c:v>19.3</c:v>
                </c:pt>
                <c:pt idx="32">
                  <c:v>16</c:v>
                </c:pt>
                <c:pt idx="33">
                  <c:v>15.9</c:v>
                </c:pt>
                <c:pt idx="34">
                  <c:v>17.8</c:v>
                </c:pt>
                <c:pt idx="35">
                  <c:v>15.8</c:v>
                </c:pt>
                <c:pt idx="36">
                  <c:v>17.8</c:v>
                </c:pt>
                <c:pt idx="37">
                  <c:v>17.3</c:v>
                </c:pt>
                <c:pt idx="38">
                  <c:v>16.5</c:v>
                </c:pt>
                <c:pt idx="39">
                  <c:v>18</c:v>
                </c:pt>
                <c:pt idx="40">
                  <c:v>19.8</c:v>
                </c:pt>
                <c:pt idx="41">
                  <c:v>15.3</c:v>
                </c:pt>
                <c:pt idx="42">
                  <c:v>18.5</c:v>
                </c:pt>
                <c:pt idx="43">
                  <c:v>18.600000000000001</c:v>
                </c:pt>
                <c:pt idx="44">
                  <c:v>17.600000000000001</c:v>
                </c:pt>
                <c:pt idx="45">
                  <c:v>18.100000000000001</c:v>
                </c:pt>
                <c:pt idx="46">
                  <c:v>18.7</c:v>
                </c:pt>
                <c:pt idx="47">
                  <c:v>17</c:v>
                </c:pt>
                <c:pt idx="48">
                  <c:v>18.600000000000001</c:v>
                </c:pt>
                <c:pt idx="49">
                  <c:v>18.399999999999999</c:v>
                </c:pt>
              </c:numCache>
            </c:numRef>
          </c:yVal>
          <c:smooth val="0"/>
        </c:ser>
        <c:ser>
          <c:idx val="1"/>
          <c:order val="1"/>
          <c:tx>
            <c:v>Women_L-Arm_Dist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Circumference!$C$52:$C$101</c:f>
              <c:numCache>
                <c:formatCode>General</c:formatCode>
                <c:ptCount val="50"/>
                <c:pt idx="0">
                  <c:v>1.2</c:v>
                </c:pt>
                <c:pt idx="1">
                  <c:v>1.2</c:v>
                </c:pt>
                <c:pt idx="2">
                  <c:v>1.2</c:v>
                </c:pt>
                <c:pt idx="3">
                  <c:v>1.2</c:v>
                </c:pt>
                <c:pt idx="4">
                  <c:v>1.2</c:v>
                </c:pt>
                <c:pt idx="5">
                  <c:v>1.2</c:v>
                </c:pt>
                <c:pt idx="6">
                  <c:v>1.2</c:v>
                </c:pt>
                <c:pt idx="7">
                  <c:v>1.2</c:v>
                </c:pt>
                <c:pt idx="8">
                  <c:v>1.2</c:v>
                </c:pt>
                <c:pt idx="9">
                  <c:v>1.2</c:v>
                </c:pt>
                <c:pt idx="10">
                  <c:v>1.2</c:v>
                </c:pt>
                <c:pt idx="11">
                  <c:v>1.2</c:v>
                </c:pt>
                <c:pt idx="12">
                  <c:v>1.2</c:v>
                </c:pt>
                <c:pt idx="13">
                  <c:v>1.2</c:v>
                </c:pt>
                <c:pt idx="14">
                  <c:v>1.2</c:v>
                </c:pt>
                <c:pt idx="15">
                  <c:v>1.2</c:v>
                </c:pt>
                <c:pt idx="16">
                  <c:v>1.2</c:v>
                </c:pt>
                <c:pt idx="17">
                  <c:v>1.2</c:v>
                </c:pt>
                <c:pt idx="18">
                  <c:v>1.2</c:v>
                </c:pt>
                <c:pt idx="19">
                  <c:v>1.2</c:v>
                </c:pt>
                <c:pt idx="20">
                  <c:v>1.2</c:v>
                </c:pt>
                <c:pt idx="21">
                  <c:v>1.2</c:v>
                </c:pt>
                <c:pt idx="22">
                  <c:v>1.2</c:v>
                </c:pt>
                <c:pt idx="23">
                  <c:v>1.2</c:v>
                </c:pt>
                <c:pt idx="24">
                  <c:v>1.2</c:v>
                </c:pt>
                <c:pt idx="25">
                  <c:v>1.2</c:v>
                </c:pt>
                <c:pt idx="26">
                  <c:v>1.2</c:v>
                </c:pt>
                <c:pt idx="27">
                  <c:v>1.2</c:v>
                </c:pt>
                <c:pt idx="28">
                  <c:v>1.2</c:v>
                </c:pt>
                <c:pt idx="29">
                  <c:v>1.2</c:v>
                </c:pt>
                <c:pt idx="30">
                  <c:v>1.2</c:v>
                </c:pt>
                <c:pt idx="31">
                  <c:v>1.2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1.2</c:v>
                </c:pt>
                <c:pt idx="39">
                  <c:v>1.2</c:v>
                </c:pt>
                <c:pt idx="40">
                  <c:v>1.2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1.2</c:v>
                </c:pt>
                <c:pt idx="45">
                  <c:v>1.2</c:v>
                </c:pt>
                <c:pt idx="46">
                  <c:v>1.2</c:v>
                </c:pt>
                <c:pt idx="47">
                  <c:v>1.2</c:v>
                </c:pt>
                <c:pt idx="48">
                  <c:v>1.2</c:v>
                </c:pt>
                <c:pt idx="49">
                  <c:v>1.2</c:v>
                </c:pt>
              </c:numCache>
            </c:numRef>
          </c:xVal>
          <c:yVal>
            <c:numRef>
              <c:f>Circumference!$D$52:$D$101</c:f>
              <c:numCache>
                <c:formatCode>General</c:formatCode>
                <c:ptCount val="50"/>
                <c:pt idx="0">
                  <c:v>15.2</c:v>
                </c:pt>
                <c:pt idx="1">
                  <c:v>17.3</c:v>
                </c:pt>
                <c:pt idx="2">
                  <c:v>14.4</c:v>
                </c:pt>
                <c:pt idx="3">
                  <c:v>16.399999999999999</c:v>
                </c:pt>
                <c:pt idx="4">
                  <c:v>14.8</c:v>
                </c:pt>
                <c:pt idx="5">
                  <c:v>14.1</c:v>
                </c:pt>
                <c:pt idx="6">
                  <c:v>18.2</c:v>
                </c:pt>
                <c:pt idx="7">
                  <c:v>14.8</c:v>
                </c:pt>
                <c:pt idx="8">
                  <c:v>15.8</c:v>
                </c:pt>
                <c:pt idx="9">
                  <c:v>16.2</c:v>
                </c:pt>
                <c:pt idx="10">
                  <c:v>15.7</c:v>
                </c:pt>
                <c:pt idx="11">
                  <c:v>14.7</c:v>
                </c:pt>
                <c:pt idx="12">
                  <c:v>14.7</c:v>
                </c:pt>
                <c:pt idx="13">
                  <c:v>14.9</c:v>
                </c:pt>
                <c:pt idx="14">
                  <c:v>15.2</c:v>
                </c:pt>
                <c:pt idx="15">
                  <c:v>14.1</c:v>
                </c:pt>
                <c:pt idx="16">
                  <c:v>17.8</c:v>
                </c:pt>
                <c:pt idx="17">
                  <c:v>16.600000000000001</c:v>
                </c:pt>
                <c:pt idx="18">
                  <c:v>14.8</c:v>
                </c:pt>
                <c:pt idx="19">
                  <c:v>18.600000000000001</c:v>
                </c:pt>
                <c:pt idx="20">
                  <c:v>17.2</c:v>
                </c:pt>
                <c:pt idx="21">
                  <c:v>17.899999999999999</c:v>
                </c:pt>
                <c:pt idx="22">
                  <c:v>14.8</c:v>
                </c:pt>
                <c:pt idx="23">
                  <c:v>14.3</c:v>
                </c:pt>
                <c:pt idx="24">
                  <c:v>14.9</c:v>
                </c:pt>
                <c:pt idx="25">
                  <c:v>15</c:v>
                </c:pt>
                <c:pt idx="26">
                  <c:v>14.9</c:v>
                </c:pt>
                <c:pt idx="27">
                  <c:v>15.8</c:v>
                </c:pt>
                <c:pt idx="28">
                  <c:v>14.5</c:v>
                </c:pt>
                <c:pt idx="29">
                  <c:v>14.5</c:v>
                </c:pt>
                <c:pt idx="30">
                  <c:v>15.6</c:v>
                </c:pt>
                <c:pt idx="31">
                  <c:v>13.9</c:v>
                </c:pt>
                <c:pt idx="32">
                  <c:v>17.3</c:v>
                </c:pt>
                <c:pt idx="33">
                  <c:v>12.8</c:v>
                </c:pt>
                <c:pt idx="34">
                  <c:v>17.7</c:v>
                </c:pt>
                <c:pt idx="35">
                  <c:v>17.5</c:v>
                </c:pt>
                <c:pt idx="36">
                  <c:v>15.2</c:v>
                </c:pt>
                <c:pt idx="37">
                  <c:v>16.399999999999999</c:v>
                </c:pt>
                <c:pt idx="38">
                  <c:v>16.8</c:v>
                </c:pt>
                <c:pt idx="39">
                  <c:v>14.5</c:v>
                </c:pt>
                <c:pt idx="40">
                  <c:v>14.5</c:v>
                </c:pt>
                <c:pt idx="41">
                  <c:v>17.8</c:v>
                </c:pt>
                <c:pt idx="42">
                  <c:v>14.8</c:v>
                </c:pt>
                <c:pt idx="43">
                  <c:v>15.9</c:v>
                </c:pt>
                <c:pt idx="44">
                  <c:v>14.4</c:v>
                </c:pt>
                <c:pt idx="45">
                  <c:v>17.8</c:v>
                </c:pt>
                <c:pt idx="46">
                  <c:v>14.2</c:v>
                </c:pt>
                <c:pt idx="47">
                  <c:v>15.6</c:v>
                </c:pt>
                <c:pt idx="48">
                  <c:v>19.8</c:v>
                </c:pt>
                <c:pt idx="49">
                  <c:v>16.2</c:v>
                </c:pt>
              </c:numCache>
            </c:numRef>
          </c:yVal>
          <c:smooth val="0"/>
        </c:ser>
        <c:ser>
          <c:idx val="2"/>
          <c:order val="2"/>
          <c:tx>
            <c:v>Men_L-Arm_Cent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Circumference!$C$102:$C$151</c:f>
              <c:numCache>
                <c:formatCode>General</c:formatCode>
                <c:ptCount val="5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</c:numCache>
            </c:numRef>
          </c:xVal>
          <c:yVal>
            <c:numRef>
              <c:f>Circumference!$D$102:$D$151</c:f>
              <c:numCache>
                <c:formatCode>General</c:formatCode>
                <c:ptCount val="50"/>
                <c:pt idx="0">
                  <c:v>25.1</c:v>
                </c:pt>
                <c:pt idx="1">
                  <c:v>24.6</c:v>
                </c:pt>
                <c:pt idx="2">
                  <c:v>23</c:v>
                </c:pt>
                <c:pt idx="3">
                  <c:v>24.7</c:v>
                </c:pt>
                <c:pt idx="4">
                  <c:v>24.3</c:v>
                </c:pt>
                <c:pt idx="5">
                  <c:v>20.100000000000001</c:v>
                </c:pt>
                <c:pt idx="6">
                  <c:v>22.5</c:v>
                </c:pt>
                <c:pt idx="7">
                  <c:v>22</c:v>
                </c:pt>
                <c:pt idx="8">
                  <c:v>27.5</c:v>
                </c:pt>
                <c:pt idx="9">
                  <c:v>22.3</c:v>
                </c:pt>
                <c:pt idx="10">
                  <c:v>25.9</c:v>
                </c:pt>
                <c:pt idx="11">
                  <c:v>24.2</c:v>
                </c:pt>
                <c:pt idx="12">
                  <c:v>21.3</c:v>
                </c:pt>
                <c:pt idx="13">
                  <c:v>23.3</c:v>
                </c:pt>
                <c:pt idx="14">
                  <c:v>19.899999999999999</c:v>
                </c:pt>
                <c:pt idx="15">
                  <c:v>24.6</c:v>
                </c:pt>
                <c:pt idx="16">
                  <c:v>24.4</c:v>
                </c:pt>
                <c:pt idx="17">
                  <c:v>24.4</c:v>
                </c:pt>
                <c:pt idx="18">
                  <c:v>25.3</c:v>
                </c:pt>
                <c:pt idx="19">
                  <c:v>22.7</c:v>
                </c:pt>
                <c:pt idx="20">
                  <c:v>24.9</c:v>
                </c:pt>
                <c:pt idx="21">
                  <c:v>27.1</c:v>
                </c:pt>
                <c:pt idx="22">
                  <c:v>27.3</c:v>
                </c:pt>
                <c:pt idx="23">
                  <c:v>28</c:v>
                </c:pt>
                <c:pt idx="24">
                  <c:v>24.4</c:v>
                </c:pt>
                <c:pt idx="25">
                  <c:v>22.7</c:v>
                </c:pt>
                <c:pt idx="26">
                  <c:v>19.7</c:v>
                </c:pt>
                <c:pt idx="27">
                  <c:v>26.9</c:v>
                </c:pt>
                <c:pt idx="28">
                  <c:v>22.6</c:v>
                </c:pt>
                <c:pt idx="29">
                  <c:v>23.7</c:v>
                </c:pt>
                <c:pt idx="30">
                  <c:v>25.8</c:v>
                </c:pt>
                <c:pt idx="31">
                  <c:v>27.8</c:v>
                </c:pt>
                <c:pt idx="32">
                  <c:v>22.1</c:v>
                </c:pt>
                <c:pt idx="33">
                  <c:v>21</c:v>
                </c:pt>
                <c:pt idx="34">
                  <c:v>24.6</c:v>
                </c:pt>
                <c:pt idx="35">
                  <c:v>21.3</c:v>
                </c:pt>
                <c:pt idx="36">
                  <c:v>22.4</c:v>
                </c:pt>
                <c:pt idx="37">
                  <c:v>23.1</c:v>
                </c:pt>
                <c:pt idx="38">
                  <c:v>22.6</c:v>
                </c:pt>
                <c:pt idx="39">
                  <c:v>24.6</c:v>
                </c:pt>
                <c:pt idx="40">
                  <c:v>26.5</c:v>
                </c:pt>
                <c:pt idx="41">
                  <c:v>19.399999999999999</c:v>
                </c:pt>
                <c:pt idx="42">
                  <c:v>24.4</c:v>
                </c:pt>
                <c:pt idx="43">
                  <c:v>27</c:v>
                </c:pt>
                <c:pt idx="44">
                  <c:v>24.9</c:v>
                </c:pt>
                <c:pt idx="45">
                  <c:v>24.9</c:v>
                </c:pt>
                <c:pt idx="46">
                  <c:v>27.4</c:v>
                </c:pt>
                <c:pt idx="47">
                  <c:v>24.1</c:v>
                </c:pt>
                <c:pt idx="48">
                  <c:v>24.9</c:v>
                </c:pt>
                <c:pt idx="49">
                  <c:v>26.1</c:v>
                </c:pt>
              </c:numCache>
            </c:numRef>
          </c:yVal>
          <c:smooth val="0"/>
        </c:ser>
        <c:ser>
          <c:idx val="3"/>
          <c:order val="3"/>
          <c:tx>
            <c:v>Women_L-Arm_Cent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Circumference!$C$152:$C$201</c:f>
              <c:numCache>
                <c:formatCode>General</c:formatCode>
                <c:ptCount val="50"/>
                <c:pt idx="0">
                  <c:v>2.2000000000000002</c:v>
                </c:pt>
                <c:pt idx="1">
                  <c:v>2.2000000000000002</c:v>
                </c:pt>
                <c:pt idx="2">
                  <c:v>2.2000000000000002</c:v>
                </c:pt>
                <c:pt idx="3">
                  <c:v>2.2000000000000002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2.2000000000000002</c:v>
                </c:pt>
                <c:pt idx="7">
                  <c:v>2.2000000000000002</c:v>
                </c:pt>
                <c:pt idx="8">
                  <c:v>2.2000000000000002</c:v>
                </c:pt>
                <c:pt idx="9">
                  <c:v>2.2000000000000002</c:v>
                </c:pt>
                <c:pt idx="10">
                  <c:v>2.2000000000000002</c:v>
                </c:pt>
                <c:pt idx="11">
                  <c:v>2.2000000000000002</c:v>
                </c:pt>
                <c:pt idx="12">
                  <c:v>2.2000000000000002</c:v>
                </c:pt>
                <c:pt idx="13">
                  <c:v>2.2000000000000002</c:v>
                </c:pt>
                <c:pt idx="14">
                  <c:v>2.2000000000000002</c:v>
                </c:pt>
                <c:pt idx="15">
                  <c:v>2.2000000000000002</c:v>
                </c:pt>
                <c:pt idx="16">
                  <c:v>2.2000000000000002</c:v>
                </c:pt>
                <c:pt idx="17">
                  <c:v>2.2000000000000002</c:v>
                </c:pt>
                <c:pt idx="18">
                  <c:v>2.2000000000000002</c:v>
                </c:pt>
                <c:pt idx="19">
                  <c:v>2.2000000000000002</c:v>
                </c:pt>
                <c:pt idx="20">
                  <c:v>2.2000000000000002</c:v>
                </c:pt>
                <c:pt idx="21">
                  <c:v>2.2000000000000002</c:v>
                </c:pt>
                <c:pt idx="22">
                  <c:v>2.2000000000000002</c:v>
                </c:pt>
                <c:pt idx="23">
                  <c:v>2.2000000000000002</c:v>
                </c:pt>
                <c:pt idx="24">
                  <c:v>2.2000000000000002</c:v>
                </c:pt>
                <c:pt idx="25">
                  <c:v>2.2000000000000002</c:v>
                </c:pt>
                <c:pt idx="26">
                  <c:v>2.2000000000000002</c:v>
                </c:pt>
                <c:pt idx="27">
                  <c:v>2.2000000000000002</c:v>
                </c:pt>
                <c:pt idx="28">
                  <c:v>2.2000000000000002</c:v>
                </c:pt>
                <c:pt idx="29">
                  <c:v>2.2000000000000002</c:v>
                </c:pt>
                <c:pt idx="30">
                  <c:v>2.2000000000000002</c:v>
                </c:pt>
                <c:pt idx="31">
                  <c:v>2.2000000000000002</c:v>
                </c:pt>
                <c:pt idx="32">
                  <c:v>2.2000000000000002</c:v>
                </c:pt>
                <c:pt idx="33">
                  <c:v>2.2000000000000002</c:v>
                </c:pt>
                <c:pt idx="34">
                  <c:v>2.2000000000000002</c:v>
                </c:pt>
                <c:pt idx="35">
                  <c:v>2.2000000000000002</c:v>
                </c:pt>
                <c:pt idx="36">
                  <c:v>2.2000000000000002</c:v>
                </c:pt>
                <c:pt idx="37">
                  <c:v>2.2000000000000002</c:v>
                </c:pt>
                <c:pt idx="38">
                  <c:v>2.2000000000000002</c:v>
                </c:pt>
                <c:pt idx="39">
                  <c:v>2.2000000000000002</c:v>
                </c:pt>
                <c:pt idx="40">
                  <c:v>2.2000000000000002</c:v>
                </c:pt>
                <c:pt idx="41">
                  <c:v>2.2000000000000002</c:v>
                </c:pt>
                <c:pt idx="42">
                  <c:v>2.2000000000000002</c:v>
                </c:pt>
                <c:pt idx="43">
                  <c:v>2.2000000000000002</c:v>
                </c:pt>
                <c:pt idx="44">
                  <c:v>2.2000000000000002</c:v>
                </c:pt>
                <c:pt idx="45">
                  <c:v>2.2000000000000002</c:v>
                </c:pt>
                <c:pt idx="46">
                  <c:v>2.2000000000000002</c:v>
                </c:pt>
                <c:pt idx="47">
                  <c:v>2.2000000000000002</c:v>
                </c:pt>
                <c:pt idx="48">
                  <c:v>2.2000000000000002</c:v>
                </c:pt>
                <c:pt idx="49">
                  <c:v>2.2000000000000002</c:v>
                </c:pt>
              </c:numCache>
            </c:numRef>
          </c:xVal>
          <c:yVal>
            <c:numRef>
              <c:f>Circumference!$D$152:$D$201</c:f>
              <c:numCache>
                <c:formatCode>General</c:formatCode>
                <c:ptCount val="50"/>
                <c:pt idx="0">
                  <c:v>21.5</c:v>
                </c:pt>
                <c:pt idx="1">
                  <c:v>23.1</c:v>
                </c:pt>
                <c:pt idx="2">
                  <c:v>19.2</c:v>
                </c:pt>
                <c:pt idx="3">
                  <c:v>20.8</c:v>
                </c:pt>
                <c:pt idx="4">
                  <c:v>20.3</c:v>
                </c:pt>
                <c:pt idx="5">
                  <c:v>18.899999999999999</c:v>
                </c:pt>
                <c:pt idx="6">
                  <c:v>23.5</c:v>
                </c:pt>
                <c:pt idx="7">
                  <c:v>21.6</c:v>
                </c:pt>
                <c:pt idx="8">
                  <c:v>21.4</c:v>
                </c:pt>
                <c:pt idx="9">
                  <c:v>23.1</c:v>
                </c:pt>
                <c:pt idx="10">
                  <c:v>21.5</c:v>
                </c:pt>
                <c:pt idx="11">
                  <c:v>19.8</c:v>
                </c:pt>
                <c:pt idx="12">
                  <c:v>20.9</c:v>
                </c:pt>
                <c:pt idx="13">
                  <c:v>20.3</c:v>
                </c:pt>
                <c:pt idx="14">
                  <c:v>20.2</c:v>
                </c:pt>
                <c:pt idx="15">
                  <c:v>17.7</c:v>
                </c:pt>
                <c:pt idx="16">
                  <c:v>24</c:v>
                </c:pt>
                <c:pt idx="17">
                  <c:v>22.2</c:v>
                </c:pt>
                <c:pt idx="18">
                  <c:v>20.2</c:v>
                </c:pt>
                <c:pt idx="19">
                  <c:v>27.3</c:v>
                </c:pt>
                <c:pt idx="20">
                  <c:v>24.3</c:v>
                </c:pt>
                <c:pt idx="21">
                  <c:v>25</c:v>
                </c:pt>
                <c:pt idx="22">
                  <c:v>18.899999999999999</c:v>
                </c:pt>
                <c:pt idx="23">
                  <c:v>19.8</c:v>
                </c:pt>
                <c:pt idx="24">
                  <c:v>19.7</c:v>
                </c:pt>
                <c:pt idx="25">
                  <c:v>20.3</c:v>
                </c:pt>
                <c:pt idx="26">
                  <c:v>20.8</c:v>
                </c:pt>
                <c:pt idx="27">
                  <c:v>21</c:v>
                </c:pt>
                <c:pt idx="28">
                  <c:v>19.399999999999999</c:v>
                </c:pt>
                <c:pt idx="29">
                  <c:v>19.600000000000001</c:v>
                </c:pt>
                <c:pt idx="30">
                  <c:v>20.6</c:v>
                </c:pt>
                <c:pt idx="31">
                  <c:v>17.399999999999999</c:v>
                </c:pt>
                <c:pt idx="32">
                  <c:v>24.4</c:v>
                </c:pt>
                <c:pt idx="33">
                  <c:v>16.2</c:v>
                </c:pt>
                <c:pt idx="34">
                  <c:v>23.1</c:v>
                </c:pt>
                <c:pt idx="35">
                  <c:v>23.9</c:v>
                </c:pt>
                <c:pt idx="36">
                  <c:v>20.8</c:v>
                </c:pt>
                <c:pt idx="37">
                  <c:v>22.8</c:v>
                </c:pt>
                <c:pt idx="38">
                  <c:v>23.5</c:v>
                </c:pt>
                <c:pt idx="39">
                  <c:v>19.3</c:v>
                </c:pt>
                <c:pt idx="40">
                  <c:v>19.399999999999999</c:v>
                </c:pt>
                <c:pt idx="41">
                  <c:v>23.3</c:v>
                </c:pt>
                <c:pt idx="42">
                  <c:v>19.5</c:v>
                </c:pt>
                <c:pt idx="43">
                  <c:v>21.4</c:v>
                </c:pt>
                <c:pt idx="44">
                  <c:v>18.5</c:v>
                </c:pt>
                <c:pt idx="45">
                  <c:v>24</c:v>
                </c:pt>
                <c:pt idx="46">
                  <c:v>19.5</c:v>
                </c:pt>
                <c:pt idx="47">
                  <c:v>19.399999999999999</c:v>
                </c:pt>
                <c:pt idx="48">
                  <c:v>26.6</c:v>
                </c:pt>
                <c:pt idx="49">
                  <c:v>23.8</c:v>
                </c:pt>
              </c:numCache>
            </c:numRef>
          </c:yVal>
          <c:smooth val="0"/>
        </c:ser>
        <c:ser>
          <c:idx val="4"/>
          <c:order val="4"/>
          <c:tx>
            <c:v>Men_L-Arm_Prox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Circumference!$C$202:$C$251</c:f>
              <c:numCache>
                <c:formatCode>General</c:formatCode>
                <c:ptCount val="5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</c:numCache>
            </c:numRef>
          </c:xVal>
          <c:yVal>
            <c:numRef>
              <c:f>Circumference!$D$202:$D$251</c:f>
              <c:numCache>
                <c:formatCode>General</c:formatCode>
                <c:ptCount val="50"/>
                <c:pt idx="0">
                  <c:v>27.5</c:v>
                </c:pt>
                <c:pt idx="1">
                  <c:v>30.4</c:v>
                </c:pt>
                <c:pt idx="2">
                  <c:v>26.8</c:v>
                </c:pt>
                <c:pt idx="3">
                  <c:v>28.7</c:v>
                </c:pt>
                <c:pt idx="4">
                  <c:v>27.5</c:v>
                </c:pt>
                <c:pt idx="5">
                  <c:v>25.8</c:v>
                </c:pt>
                <c:pt idx="6">
                  <c:v>27</c:v>
                </c:pt>
                <c:pt idx="7">
                  <c:v>26.4</c:v>
                </c:pt>
                <c:pt idx="8">
                  <c:v>32.5</c:v>
                </c:pt>
                <c:pt idx="9">
                  <c:v>27.2</c:v>
                </c:pt>
                <c:pt idx="10">
                  <c:v>28.8</c:v>
                </c:pt>
                <c:pt idx="11">
                  <c:v>30</c:v>
                </c:pt>
                <c:pt idx="12">
                  <c:v>26</c:v>
                </c:pt>
                <c:pt idx="13">
                  <c:v>26.4</c:v>
                </c:pt>
                <c:pt idx="14">
                  <c:v>23.7</c:v>
                </c:pt>
                <c:pt idx="15">
                  <c:v>25.9</c:v>
                </c:pt>
                <c:pt idx="16">
                  <c:v>27.6</c:v>
                </c:pt>
                <c:pt idx="17">
                  <c:v>30.5</c:v>
                </c:pt>
                <c:pt idx="18">
                  <c:v>29.2</c:v>
                </c:pt>
                <c:pt idx="19">
                  <c:v>25.7</c:v>
                </c:pt>
                <c:pt idx="20">
                  <c:v>29.2</c:v>
                </c:pt>
                <c:pt idx="21">
                  <c:v>31.5</c:v>
                </c:pt>
                <c:pt idx="22">
                  <c:v>29.2</c:v>
                </c:pt>
                <c:pt idx="23">
                  <c:v>31.4</c:v>
                </c:pt>
                <c:pt idx="24">
                  <c:v>26.3</c:v>
                </c:pt>
                <c:pt idx="25">
                  <c:v>26.1</c:v>
                </c:pt>
                <c:pt idx="26">
                  <c:v>22.4</c:v>
                </c:pt>
                <c:pt idx="27">
                  <c:v>27.8</c:v>
                </c:pt>
                <c:pt idx="28">
                  <c:v>27</c:v>
                </c:pt>
                <c:pt idx="29">
                  <c:v>28.7</c:v>
                </c:pt>
                <c:pt idx="30">
                  <c:v>28.5</c:v>
                </c:pt>
                <c:pt idx="31">
                  <c:v>31.6</c:v>
                </c:pt>
                <c:pt idx="32">
                  <c:v>25.9</c:v>
                </c:pt>
                <c:pt idx="33">
                  <c:v>25.7</c:v>
                </c:pt>
                <c:pt idx="34">
                  <c:v>29.4</c:v>
                </c:pt>
                <c:pt idx="35">
                  <c:v>25.6</c:v>
                </c:pt>
                <c:pt idx="36">
                  <c:v>26.6</c:v>
                </c:pt>
                <c:pt idx="37">
                  <c:v>26</c:v>
                </c:pt>
                <c:pt idx="38">
                  <c:v>26.4</c:v>
                </c:pt>
                <c:pt idx="39">
                  <c:v>29.1</c:v>
                </c:pt>
                <c:pt idx="40">
                  <c:v>29.1</c:v>
                </c:pt>
                <c:pt idx="41">
                  <c:v>27.7</c:v>
                </c:pt>
                <c:pt idx="42">
                  <c:v>27.8</c:v>
                </c:pt>
                <c:pt idx="43">
                  <c:v>30.8</c:v>
                </c:pt>
                <c:pt idx="44">
                  <c:v>29.9</c:v>
                </c:pt>
                <c:pt idx="45">
                  <c:v>29.3</c:v>
                </c:pt>
                <c:pt idx="46">
                  <c:v>32.299999999999997</c:v>
                </c:pt>
                <c:pt idx="47">
                  <c:v>27.6</c:v>
                </c:pt>
                <c:pt idx="48">
                  <c:v>29.4</c:v>
                </c:pt>
                <c:pt idx="49">
                  <c:v>28.1</c:v>
                </c:pt>
              </c:numCache>
            </c:numRef>
          </c:yVal>
          <c:smooth val="0"/>
        </c:ser>
        <c:ser>
          <c:idx val="5"/>
          <c:order val="5"/>
          <c:tx>
            <c:v>Women_L-Arm_Prox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Circumference!$C$252:$C$301</c:f>
              <c:numCache>
                <c:formatCode>General</c:formatCode>
                <c:ptCount val="50"/>
                <c:pt idx="0">
                  <c:v>3.2</c:v>
                </c:pt>
                <c:pt idx="1">
                  <c:v>3.2</c:v>
                </c:pt>
                <c:pt idx="2">
                  <c:v>3.2</c:v>
                </c:pt>
                <c:pt idx="3">
                  <c:v>3.2</c:v>
                </c:pt>
                <c:pt idx="4">
                  <c:v>3.2</c:v>
                </c:pt>
                <c:pt idx="5">
                  <c:v>3.2</c:v>
                </c:pt>
                <c:pt idx="6">
                  <c:v>3.2</c:v>
                </c:pt>
                <c:pt idx="7">
                  <c:v>3.2</c:v>
                </c:pt>
                <c:pt idx="8">
                  <c:v>3.2</c:v>
                </c:pt>
                <c:pt idx="9">
                  <c:v>3.2</c:v>
                </c:pt>
                <c:pt idx="10">
                  <c:v>3.2</c:v>
                </c:pt>
                <c:pt idx="11">
                  <c:v>3.2</c:v>
                </c:pt>
                <c:pt idx="12">
                  <c:v>3.2</c:v>
                </c:pt>
                <c:pt idx="13">
                  <c:v>3.2</c:v>
                </c:pt>
                <c:pt idx="14">
                  <c:v>3.2</c:v>
                </c:pt>
                <c:pt idx="15">
                  <c:v>3.2</c:v>
                </c:pt>
                <c:pt idx="16">
                  <c:v>3.2</c:v>
                </c:pt>
                <c:pt idx="17">
                  <c:v>3.2</c:v>
                </c:pt>
                <c:pt idx="18">
                  <c:v>3.2</c:v>
                </c:pt>
                <c:pt idx="19">
                  <c:v>3.2</c:v>
                </c:pt>
                <c:pt idx="20">
                  <c:v>3.2</c:v>
                </c:pt>
                <c:pt idx="21">
                  <c:v>3.2</c:v>
                </c:pt>
                <c:pt idx="22">
                  <c:v>3.2</c:v>
                </c:pt>
                <c:pt idx="23">
                  <c:v>3.2</c:v>
                </c:pt>
                <c:pt idx="24">
                  <c:v>3.2</c:v>
                </c:pt>
                <c:pt idx="25">
                  <c:v>3.2</c:v>
                </c:pt>
                <c:pt idx="26">
                  <c:v>3.2</c:v>
                </c:pt>
                <c:pt idx="27">
                  <c:v>3.2</c:v>
                </c:pt>
                <c:pt idx="28">
                  <c:v>3.2</c:v>
                </c:pt>
                <c:pt idx="29">
                  <c:v>3.2</c:v>
                </c:pt>
                <c:pt idx="30">
                  <c:v>3.2</c:v>
                </c:pt>
                <c:pt idx="31">
                  <c:v>3.2</c:v>
                </c:pt>
                <c:pt idx="32">
                  <c:v>3.2</c:v>
                </c:pt>
                <c:pt idx="33">
                  <c:v>3.2</c:v>
                </c:pt>
                <c:pt idx="34">
                  <c:v>3.2</c:v>
                </c:pt>
                <c:pt idx="35">
                  <c:v>3.2</c:v>
                </c:pt>
                <c:pt idx="36">
                  <c:v>3.2</c:v>
                </c:pt>
                <c:pt idx="37">
                  <c:v>3.2</c:v>
                </c:pt>
                <c:pt idx="38">
                  <c:v>3.2</c:v>
                </c:pt>
                <c:pt idx="39">
                  <c:v>3.2</c:v>
                </c:pt>
                <c:pt idx="40">
                  <c:v>3.2</c:v>
                </c:pt>
                <c:pt idx="41">
                  <c:v>3.2</c:v>
                </c:pt>
                <c:pt idx="42">
                  <c:v>3.2</c:v>
                </c:pt>
                <c:pt idx="43">
                  <c:v>3.2</c:v>
                </c:pt>
                <c:pt idx="44">
                  <c:v>3.2</c:v>
                </c:pt>
                <c:pt idx="45">
                  <c:v>3.2</c:v>
                </c:pt>
                <c:pt idx="46">
                  <c:v>3.2</c:v>
                </c:pt>
                <c:pt idx="47">
                  <c:v>3.2</c:v>
                </c:pt>
                <c:pt idx="48">
                  <c:v>3.2</c:v>
                </c:pt>
                <c:pt idx="49">
                  <c:v>3.2</c:v>
                </c:pt>
              </c:numCache>
            </c:numRef>
          </c:xVal>
          <c:yVal>
            <c:numRef>
              <c:f>Circumference!$D$252:$D$301</c:f>
              <c:numCache>
                <c:formatCode>General</c:formatCode>
                <c:ptCount val="50"/>
                <c:pt idx="0">
                  <c:v>25</c:v>
                </c:pt>
                <c:pt idx="1">
                  <c:v>27.5</c:v>
                </c:pt>
                <c:pt idx="2">
                  <c:v>22</c:v>
                </c:pt>
                <c:pt idx="3">
                  <c:v>23.8</c:v>
                </c:pt>
                <c:pt idx="4">
                  <c:v>23.2</c:v>
                </c:pt>
                <c:pt idx="5">
                  <c:v>23.5</c:v>
                </c:pt>
                <c:pt idx="6">
                  <c:v>27.6</c:v>
                </c:pt>
                <c:pt idx="7">
                  <c:v>25.5</c:v>
                </c:pt>
                <c:pt idx="8">
                  <c:v>24.4</c:v>
                </c:pt>
                <c:pt idx="9">
                  <c:v>26.9</c:v>
                </c:pt>
                <c:pt idx="10">
                  <c:v>26.1</c:v>
                </c:pt>
                <c:pt idx="11">
                  <c:v>23.3</c:v>
                </c:pt>
                <c:pt idx="12">
                  <c:v>25.3</c:v>
                </c:pt>
                <c:pt idx="13">
                  <c:v>22.8</c:v>
                </c:pt>
                <c:pt idx="14">
                  <c:v>23.9</c:v>
                </c:pt>
                <c:pt idx="15">
                  <c:v>21.4</c:v>
                </c:pt>
                <c:pt idx="16">
                  <c:v>26.5</c:v>
                </c:pt>
                <c:pt idx="17">
                  <c:v>24.3</c:v>
                </c:pt>
                <c:pt idx="18">
                  <c:v>24.6</c:v>
                </c:pt>
                <c:pt idx="19">
                  <c:v>29.5</c:v>
                </c:pt>
                <c:pt idx="20">
                  <c:v>28.3</c:v>
                </c:pt>
                <c:pt idx="21">
                  <c:v>28.1</c:v>
                </c:pt>
                <c:pt idx="22">
                  <c:v>23</c:v>
                </c:pt>
                <c:pt idx="23">
                  <c:v>22.6</c:v>
                </c:pt>
                <c:pt idx="24">
                  <c:v>23.5</c:v>
                </c:pt>
                <c:pt idx="25">
                  <c:v>23.2</c:v>
                </c:pt>
                <c:pt idx="26">
                  <c:v>23.4</c:v>
                </c:pt>
                <c:pt idx="27">
                  <c:v>25.7</c:v>
                </c:pt>
                <c:pt idx="28">
                  <c:v>23.5</c:v>
                </c:pt>
                <c:pt idx="29">
                  <c:v>23.7</c:v>
                </c:pt>
                <c:pt idx="30">
                  <c:v>24.1</c:v>
                </c:pt>
                <c:pt idx="31">
                  <c:v>23</c:v>
                </c:pt>
                <c:pt idx="32">
                  <c:v>27.4</c:v>
                </c:pt>
                <c:pt idx="33">
                  <c:v>21.1</c:v>
                </c:pt>
                <c:pt idx="34">
                  <c:v>26</c:v>
                </c:pt>
                <c:pt idx="35">
                  <c:v>26.8</c:v>
                </c:pt>
                <c:pt idx="36">
                  <c:v>25.3</c:v>
                </c:pt>
                <c:pt idx="37">
                  <c:v>26</c:v>
                </c:pt>
                <c:pt idx="38">
                  <c:v>29.5</c:v>
                </c:pt>
                <c:pt idx="39">
                  <c:v>23.1</c:v>
                </c:pt>
                <c:pt idx="40">
                  <c:v>23.6</c:v>
                </c:pt>
                <c:pt idx="41">
                  <c:v>26.3</c:v>
                </c:pt>
                <c:pt idx="42">
                  <c:v>22.8</c:v>
                </c:pt>
                <c:pt idx="43">
                  <c:v>24.6</c:v>
                </c:pt>
                <c:pt idx="44">
                  <c:v>21.3</c:v>
                </c:pt>
                <c:pt idx="45">
                  <c:v>27.4</c:v>
                </c:pt>
                <c:pt idx="46">
                  <c:v>23.1</c:v>
                </c:pt>
                <c:pt idx="47">
                  <c:v>25.5</c:v>
                </c:pt>
                <c:pt idx="48">
                  <c:v>30.4</c:v>
                </c:pt>
                <c:pt idx="49">
                  <c:v>26.5</c:v>
                </c:pt>
              </c:numCache>
            </c:numRef>
          </c:yVal>
          <c:smooth val="0"/>
        </c:ser>
        <c:ser>
          <c:idx val="6"/>
          <c:order val="6"/>
          <c:tx>
            <c:v>Men_U-Arm_Dist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Circumference!$C$302:$C$351</c:f>
              <c:numCache>
                <c:formatCode>General</c:formatCode>
                <c:ptCount val="50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4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4</c:v>
                </c:pt>
                <c:pt idx="49">
                  <c:v>4</c:v>
                </c:pt>
              </c:numCache>
            </c:numRef>
          </c:xVal>
          <c:yVal>
            <c:numRef>
              <c:f>Circumference!$D$302:$D$351</c:f>
              <c:numCache>
                <c:formatCode>General</c:formatCode>
                <c:ptCount val="50"/>
                <c:pt idx="0">
                  <c:v>26.7</c:v>
                </c:pt>
                <c:pt idx="1">
                  <c:v>29.8</c:v>
                </c:pt>
                <c:pt idx="2">
                  <c:v>26.3</c:v>
                </c:pt>
                <c:pt idx="3">
                  <c:v>28.2</c:v>
                </c:pt>
                <c:pt idx="4">
                  <c:v>27.4</c:v>
                </c:pt>
                <c:pt idx="5">
                  <c:v>25</c:v>
                </c:pt>
                <c:pt idx="6">
                  <c:v>25.5</c:v>
                </c:pt>
                <c:pt idx="7">
                  <c:v>26.3</c:v>
                </c:pt>
                <c:pt idx="8">
                  <c:v>31.5</c:v>
                </c:pt>
                <c:pt idx="9">
                  <c:v>26.4</c:v>
                </c:pt>
                <c:pt idx="10">
                  <c:v>29.3</c:v>
                </c:pt>
                <c:pt idx="11">
                  <c:v>30.4</c:v>
                </c:pt>
                <c:pt idx="12">
                  <c:v>28</c:v>
                </c:pt>
                <c:pt idx="13">
                  <c:v>26.1</c:v>
                </c:pt>
                <c:pt idx="14">
                  <c:v>21.5</c:v>
                </c:pt>
                <c:pt idx="15">
                  <c:v>27.1</c:v>
                </c:pt>
                <c:pt idx="16">
                  <c:v>27.5</c:v>
                </c:pt>
                <c:pt idx="17">
                  <c:v>29.3</c:v>
                </c:pt>
                <c:pt idx="18">
                  <c:v>29.6</c:v>
                </c:pt>
                <c:pt idx="19">
                  <c:v>25</c:v>
                </c:pt>
                <c:pt idx="20">
                  <c:v>28.4</c:v>
                </c:pt>
                <c:pt idx="21">
                  <c:v>33.6</c:v>
                </c:pt>
                <c:pt idx="22">
                  <c:v>29.5</c:v>
                </c:pt>
                <c:pt idx="23">
                  <c:v>31.3</c:v>
                </c:pt>
                <c:pt idx="24">
                  <c:v>26.5</c:v>
                </c:pt>
                <c:pt idx="25">
                  <c:v>24.5</c:v>
                </c:pt>
                <c:pt idx="26">
                  <c:v>21.3</c:v>
                </c:pt>
                <c:pt idx="27">
                  <c:v>28.3</c:v>
                </c:pt>
                <c:pt idx="28">
                  <c:v>28.5</c:v>
                </c:pt>
                <c:pt idx="29">
                  <c:v>28.4</c:v>
                </c:pt>
                <c:pt idx="30">
                  <c:v>27</c:v>
                </c:pt>
                <c:pt idx="31">
                  <c:v>33</c:v>
                </c:pt>
                <c:pt idx="32">
                  <c:v>26.2</c:v>
                </c:pt>
                <c:pt idx="33">
                  <c:v>25.2</c:v>
                </c:pt>
                <c:pt idx="34">
                  <c:v>29.9</c:v>
                </c:pt>
                <c:pt idx="35">
                  <c:v>25.1</c:v>
                </c:pt>
                <c:pt idx="36">
                  <c:v>26.3</c:v>
                </c:pt>
                <c:pt idx="37">
                  <c:v>27.8</c:v>
                </c:pt>
                <c:pt idx="38">
                  <c:v>26</c:v>
                </c:pt>
                <c:pt idx="39">
                  <c:v>28.7</c:v>
                </c:pt>
                <c:pt idx="40">
                  <c:v>28.4</c:v>
                </c:pt>
                <c:pt idx="41">
                  <c:v>26.3</c:v>
                </c:pt>
                <c:pt idx="42">
                  <c:v>26.4</c:v>
                </c:pt>
                <c:pt idx="43">
                  <c:v>32.5</c:v>
                </c:pt>
                <c:pt idx="44">
                  <c:v>30.3</c:v>
                </c:pt>
                <c:pt idx="45">
                  <c:v>28.3</c:v>
                </c:pt>
                <c:pt idx="46">
                  <c:v>34.9</c:v>
                </c:pt>
                <c:pt idx="47">
                  <c:v>27.7</c:v>
                </c:pt>
                <c:pt idx="48">
                  <c:v>27.5</c:v>
                </c:pt>
                <c:pt idx="49">
                  <c:v>29.1</c:v>
                </c:pt>
              </c:numCache>
            </c:numRef>
          </c:yVal>
          <c:smooth val="0"/>
        </c:ser>
        <c:ser>
          <c:idx val="7"/>
          <c:order val="7"/>
          <c:tx>
            <c:v>Women_U-Arm_Dist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Circumference!$C$352:$C$401</c:f>
              <c:numCache>
                <c:formatCode>General</c:formatCode>
                <c:ptCount val="50"/>
                <c:pt idx="0">
                  <c:v>4.2</c:v>
                </c:pt>
                <c:pt idx="1">
                  <c:v>4.2</c:v>
                </c:pt>
                <c:pt idx="2">
                  <c:v>4.2</c:v>
                </c:pt>
                <c:pt idx="3">
                  <c:v>4.2</c:v>
                </c:pt>
                <c:pt idx="4">
                  <c:v>4.2</c:v>
                </c:pt>
                <c:pt idx="5">
                  <c:v>4.2</c:v>
                </c:pt>
                <c:pt idx="6">
                  <c:v>4.2</c:v>
                </c:pt>
                <c:pt idx="7">
                  <c:v>4.2</c:v>
                </c:pt>
                <c:pt idx="8">
                  <c:v>4.2</c:v>
                </c:pt>
                <c:pt idx="9">
                  <c:v>4.2</c:v>
                </c:pt>
                <c:pt idx="10">
                  <c:v>4.2</c:v>
                </c:pt>
                <c:pt idx="11">
                  <c:v>4.2</c:v>
                </c:pt>
                <c:pt idx="12">
                  <c:v>4.2</c:v>
                </c:pt>
                <c:pt idx="13">
                  <c:v>4.2</c:v>
                </c:pt>
                <c:pt idx="14">
                  <c:v>4.2</c:v>
                </c:pt>
                <c:pt idx="15">
                  <c:v>4.2</c:v>
                </c:pt>
                <c:pt idx="16">
                  <c:v>4.2</c:v>
                </c:pt>
                <c:pt idx="17">
                  <c:v>4.2</c:v>
                </c:pt>
                <c:pt idx="18">
                  <c:v>4.2</c:v>
                </c:pt>
                <c:pt idx="19">
                  <c:v>4.2</c:v>
                </c:pt>
                <c:pt idx="20">
                  <c:v>4.2</c:v>
                </c:pt>
                <c:pt idx="21">
                  <c:v>4.2</c:v>
                </c:pt>
                <c:pt idx="22">
                  <c:v>4.2</c:v>
                </c:pt>
                <c:pt idx="23">
                  <c:v>4.2</c:v>
                </c:pt>
                <c:pt idx="24">
                  <c:v>4.2</c:v>
                </c:pt>
                <c:pt idx="25">
                  <c:v>4.2</c:v>
                </c:pt>
                <c:pt idx="26">
                  <c:v>4.2</c:v>
                </c:pt>
                <c:pt idx="27">
                  <c:v>4.2</c:v>
                </c:pt>
                <c:pt idx="28">
                  <c:v>4.2</c:v>
                </c:pt>
                <c:pt idx="29">
                  <c:v>4.2</c:v>
                </c:pt>
                <c:pt idx="30">
                  <c:v>4.2</c:v>
                </c:pt>
                <c:pt idx="31">
                  <c:v>4.2</c:v>
                </c:pt>
                <c:pt idx="32">
                  <c:v>4.2</c:v>
                </c:pt>
                <c:pt idx="33">
                  <c:v>4.2</c:v>
                </c:pt>
                <c:pt idx="34">
                  <c:v>4.2</c:v>
                </c:pt>
                <c:pt idx="35">
                  <c:v>4.2</c:v>
                </c:pt>
                <c:pt idx="36">
                  <c:v>4.2</c:v>
                </c:pt>
                <c:pt idx="37">
                  <c:v>4.2</c:v>
                </c:pt>
                <c:pt idx="38">
                  <c:v>4.2</c:v>
                </c:pt>
                <c:pt idx="39">
                  <c:v>4.2</c:v>
                </c:pt>
                <c:pt idx="40">
                  <c:v>4.2</c:v>
                </c:pt>
                <c:pt idx="41">
                  <c:v>4.2</c:v>
                </c:pt>
                <c:pt idx="42">
                  <c:v>4.2</c:v>
                </c:pt>
                <c:pt idx="43">
                  <c:v>4.2</c:v>
                </c:pt>
                <c:pt idx="44">
                  <c:v>4.2</c:v>
                </c:pt>
                <c:pt idx="45">
                  <c:v>4.2</c:v>
                </c:pt>
                <c:pt idx="46">
                  <c:v>4.2</c:v>
                </c:pt>
                <c:pt idx="47">
                  <c:v>4.2</c:v>
                </c:pt>
                <c:pt idx="48">
                  <c:v>4.2</c:v>
                </c:pt>
                <c:pt idx="49">
                  <c:v>4.2</c:v>
                </c:pt>
              </c:numCache>
            </c:numRef>
          </c:xVal>
          <c:yVal>
            <c:numRef>
              <c:f>Circumference!$D$352:$D$401</c:f>
              <c:numCache>
                <c:formatCode>General</c:formatCode>
                <c:ptCount val="50"/>
                <c:pt idx="0">
                  <c:v>25.1</c:v>
                </c:pt>
                <c:pt idx="1">
                  <c:v>27.5</c:v>
                </c:pt>
                <c:pt idx="2">
                  <c:v>21.3</c:v>
                </c:pt>
                <c:pt idx="3">
                  <c:v>22.9</c:v>
                </c:pt>
                <c:pt idx="4">
                  <c:v>24.3</c:v>
                </c:pt>
                <c:pt idx="5">
                  <c:v>23</c:v>
                </c:pt>
                <c:pt idx="6">
                  <c:v>31.4</c:v>
                </c:pt>
                <c:pt idx="7">
                  <c:v>25.4</c:v>
                </c:pt>
                <c:pt idx="8">
                  <c:v>23.2</c:v>
                </c:pt>
                <c:pt idx="9">
                  <c:v>27.3</c:v>
                </c:pt>
                <c:pt idx="10">
                  <c:v>26.2</c:v>
                </c:pt>
                <c:pt idx="11">
                  <c:v>23</c:v>
                </c:pt>
                <c:pt idx="12">
                  <c:v>29</c:v>
                </c:pt>
                <c:pt idx="13">
                  <c:v>22.8</c:v>
                </c:pt>
                <c:pt idx="14">
                  <c:v>24.1</c:v>
                </c:pt>
                <c:pt idx="15">
                  <c:v>21.4</c:v>
                </c:pt>
                <c:pt idx="16">
                  <c:v>29.8</c:v>
                </c:pt>
                <c:pt idx="17">
                  <c:v>25</c:v>
                </c:pt>
                <c:pt idx="18">
                  <c:v>25.7</c:v>
                </c:pt>
                <c:pt idx="19">
                  <c:v>30.3</c:v>
                </c:pt>
                <c:pt idx="20">
                  <c:v>29.4</c:v>
                </c:pt>
                <c:pt idx="21">
                  <c:v>37.9</c:v>
                </c:pt>
                <c:pt idx="22">
                  <c:v>23.4</c:v>
                </c:pt>
                <c:pt idx="23">
                  <c:v>24.9</c:v>
                </c:pt>
                <c:pt idx="24">
                  <c:v>23.7</c:v>
                </c:pt>
                <c:pt idx="25">
                  <c:v>23.6</c:v>
                </c:pt>
                <c:pt idx="26">
                  <c:v>23.3</c:v>
                </c:pt>
                <c:pt idx="27">
                  <c:v>26.7</c:v>
                </c:pt>
                <c:pt idx="28">
                  <c:v>23</c:v>
                </c:pt>
                <c:pt idx="29">
                  <c:v>24.2</c:v>
                </c:pt>
                <c:pt idx="30">
                  <c:v>24.9</c:v>
                </c:pt>
                <c:pt idx="31">
                  <c:v>23.5</c:v>
                </c:pt>
                <c:pt idx="32">
                  <c:v>31.3</c:v>
                </c:pt>
                <c:pt idx="33">
                  <c:v>19.899999999999999</c:v>
                </c:pt>
                <c:pt idx="34">
                  <c:v>27.3</c:v>
                </c:pt>
                <c:pt idx="35">
                  <c:v>25.2</c:v>
                </c:pt>
                <c:pt idx="36">
                  <c:v>27</c:v>
                </c:pt>
                <c:pt idx="37">
                  <c:v>28</c:v>
                </c:pt>
                <c:pt idx="38">
                  <c:v>34.700000000000003</c:v>
                </c:pt>
                <c:pt idx="39">
                  <c:v>22.7</c:v>
                </c:pt>
                <c:pt idx="40">
                  <c:v>23.9</c:v>
                </c:pt>
                <c:pt idx="41">
                  <c:v>28.1</c:v>
                </c:pt>
                <c:pt idx="42">
                  <c:v>22.9</c:v>
                </c:pt>
                <c:pt idx="43">
                  <c:v>25.2</c:v>
                </c:pt>
                <c:pt idx="44">
                  <c:v>20.3</c:v>
                </c:pt>
                <c:pt idx="45">
                  <c:v>29</c:v>
                </c:pt>
                <c:pt idx="46">
                  <c:v>23.4</c:v>
                </c:pt>
                <c:pt idx="47">
                  <c:v>25.5</c:v>
                </c:pt>
                <c:pt idx="48">
                  <c:v>32.5</c:v>
                </c:pt>
                <c:pt idx="49">
                  <c:v>27.2</c:v>
                </c:pt>
              </c:numCache>
            </c:numRef>
          </c:yVal>
          <c:smooth val="0"/>
        </c:ser>
        <c:ser>
          <c:idx val="8"/>
          <c:order val="8"/>
          <c:tx>
            <c:v>Men_U-Arm_Cent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Circumference!$C$402:$C$451</c:f>
              <c:numCache>
                <c:formatCode>General</c:formatCode>
                <c:ptCount val="5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5</c:v>
                </c:pt>
                <c:pt idx="37">
                  <c:v>5</c:v>
                </c:pt>
                <c:pt idx="38">
                  <c:v>5</c:v>
                </c:pt>
                <c:pt idx="39">
                  <c:v>5</c:v>
                </c:pt>
                <c:pt idx="40">
                  <c:v>5</c:v>
                </c:pt>
                <c:pt idx="41">
                  <c:v>5</c:v>
                </c:pt>
                <c:pt idx="42">
                  <c:v>5</c:v>
                </c:pt>
                <c:pt idx="43">
                  <c:v>5</c:v>
                </c:pt>
                <c:pt idx="44">
                  <c:v>5</c:v>
                </c:pt>
                <c:pt idx="45">
                  <c:v>5</c:v>
                </c:pt>
                <c:pt idx="46">
                  <c:v>5</c:v>
                </c:pt>
                <c:pt idx="47">
                  <c:v>5</c:v>
                </c:pt>
                <c:pt idx="48">
                  <c:v>5</c:v>
                </c:pt>
                <c:pt idx="49">
                  <c:v>5</c:v>
                </c:pt>
              </c:numCache>
            </c:numRef>
          </c:xVal>
          <c:yVal>
            <c:numRef>
              <c:f>Circumference!$D$402:$D$451</c:f>
              <c:numCache>
                <c:formatCode>General</c:formatCode>
                <c:ptCount val="50"/>
                <c:pt idx="0">
                  <c:v>30.7</c:v>
                </c:pt>
                <c:pt idx="1">
                  <c:v>33.200000000000003</c:v>
                </c:pt>
                <c:pt idx="2">
                  <c:v>28.4</c:v>
                </c:pt>
                <c:pt idx="3">
                  <c:v>33.200000000000003</c:v>
                </c:pt>
                <c:pt idx="4">
                  <c:v>30.3</c:v>
                </c:pt>
                <c:pt idx="5">
                  <c:v>27.4</c:v>
                </c:pt>
                <c:pt idx="6">
                  <c:v>29.3</c:v>
                </c:pt>
                <c:pt idx="7">
                  <c:v>30</c:v>
                </c:pt>
                <c:pt idx="8">
                  <c:v>35.799999999999997</c:v>
                </c:pt>
                <c:pt idx="9">
                  <c:v>30.9</c:v>
                </c:pt>
                <c:pt idx="10">
                  <c:v>32.4</c:v>
                </c:pt>
                <c:pt idx="11">
                  <c:v>36</c:v>
                </c:pt>
                <c:pt idx="12">
                  <c:v>29.7</c:v>
                </c:pt>
                <c:pt idx="13">
                  <c:v>28.5</c:v>
                </c:pt>
                <c:pt idx="14">
                  <c:v>22.9</c:v>
                </c:pt>
                <c:pt idx="15">
                  <c:v>30</c:v>
                </c:pt>
                <c:pt idx="16">
                  <c:v>29.2</c:v>
                </c:pt>
                <c:pt idx="17">
                  <c:v>34</c:v>
                </c:pt>
                <c:pt idx="18">
                  <c:v>33.4</c:v>
                </c:pt>
                <c:pt idx="19">
                  <c:v>27.5</c:v>
                </c:pt>
                <c:pt idx="20">
                  <c:v>31.5</c:v>
                </c:pt>
                <c:pt idx="21">
                  <c:v>37.700000000000003</c:v>
                </c:pt>
                <c:pt idx="22">
                  <c:v>35.1</c:v>
                </c:pt>
                <c:pt idx="23">
                  <c:v>36.5</c:v>
                </c:pt>
                <c:pt idx="24">
                  <c:v>30.1</c:v>
                </c:pt>
                <c:pt idx="25">
                  <c:v>29.9</c:v>
                </c:pt>
                <c:pt idx="26">
                  <c:v>23.2</c:v>
                </c:pt>
                <c:pt idx="27">
                  <c:v>31</c:v>
                </c:pt>
                <c:pt idx="28">
                  <c:v>31.9</c:v>
                </c:pt>
                <c:pt idx="29">
                  <c:v>31.6</c:v>
                </c:pt>
                <c:pt idx="30">
                  <c:v>32.200000000000003</c:v>
                </c:pt>
                <c:pt idx="31">
                  <c:v>38.299999999999997</c:v>
                </c:pt>
                <c:pt idx="32">
                  <c:v>30.4</c:v>
                </c:pt>
                <c:pt idx="33">
                  <c:v>29.5</c:v>
                </c:pt>
                <c:pt idx="34">
                  <c:v>35</c:v>
                </c:pt>
                <c:pt idx="35">
                  <c:v>28</c:v>
                </c:pt>
                <c:pt idx="36">
                  <c:v>31.8</c:v>
                </c:pt>
                <c:pt idx="37">
                  <c:v>31.7</c:v>
                </c:pt>
                <c:pt idx="38">
                  <c:v>30.4</c:v>
                </c:pt>
                <c:pt idx="39">
                  <c:v>32.799999999999997</c:v>
                </c:pt>
                <c:pt idx="40">
                  <c:v>32.5</c:v>
                </c:pt>
                <c:pt idx="41">
                  <c:v>30.2</c:v>
                </c:pt>
                <c:pt idx="42">
                  <c:v>28.4</c:v>
                </c:pt>
                <c:pt idx="43">
                  <c:v>38.200000000000003</c:v>
                </c:pt>
                <c:pt idx="44">
                  <c:v>37.1</c:v>
                </c:pt>
                <c:pt idx="45">
                  <c:v>32.700000000000003</c:v>
                </c:pt>
                <c:pt idx="46">
                  <c:v>40.6</c:v>
                </c:pt>
                <c:pt idx="47">
                  <c:v>31.3</c:v>
                </c:pt>
                <c:pt idx="48">
                  <c:v>31.8</c:v>
                </c:pt>
                <c:pt idx="49">
                  <c:v>33.6</c:v>
                </c:pt>
              </c:numCache>
            </c:numRef>
          </c:yVal>
          <c:smooth val="0"/>
        </c:ser>
        <c:ser>
          <c:idx val="9"/>
          <c:order val="9"/>
          <c:tx>
            <c:v>Women_U-Arm_Cent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Circumference!$C$452:$C$501</c:f>
              <c:numCache>
                <c:formatCode>General</c:formatCode>
                <c:ptCount val="50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  <c:pt idx="3">
                  <c:v>5.2</c:v>
                </c:pt>
                <c:pt idx="4">
                  <c:v>5.2</c:v>
                </c:pt>
                <c:pt idx="5">
                  <c:v>5.2</c:v>
                </c:pt>
                <c:pt idx="6">
                  <c:v>5.2</c:v>
                </c:pt>
                <c:pt idx="7">
                  <c:v>5.2</c:v>
                </c:pt>
                <c:pt idx="8">
                  <c:v>5.2</c:v>
                </c:pt>
                <c:pt idx="9">
                  <c:v>5.2</c:v>
                </c:pt>
                <c:pt idx="10">
                  <c:v>5.2</c:v>
                </c:pt>
                <c:pt idx="11">
                  <c:v>5.2</c:v>
                </c:pt>
                <c:pt idx="12">
                  <c:v>5.2</c:v>
                </c:pt>
                <c:pt idx="13">
                  <c:v>5.2</c:v>
                </c:pt>
                <c:pt idx="14">
                  <c:v>5.2</c:v>
                </c:pt>
                <c:pt idx="15">
                  <c:v>5.2</c:v>
                </c:pt>
                <c:pt idx="16">
                  <c:v>5.2</c:v>
                </c:pt>
                <c:pt idx="17">
                  <c:v>5.2</c:v>
                </c:pt>
                <c:pt idx="18">
                  <c:v>5.2</c:v>
                </c:pt>
                <c:pt idx="19">
                  <c:v>5.2</c:v>
                </c:pt>
                <c:pt idx="20">
                  <c:v>5.2</c:v>
                </c:pt>
                <c:pt idx="21">
                  <c:v>5.2</c:v>
                </c:pt>
                <c:pt idx="22">
                  <c:v>5.2</c:v>
                </c:pt>
                <c:pt idx="23">
                  <c:v>5.2</c:v>
                </c:pt>
                <c:pt idx="24">
                  <c:v>5.2</c:v>
                </c:pt>
                <c:pt idx="25">
                  <c:v>5.2</c:v>
                </c:pt>
                <c:pt idx="26">
                  <c:v>5.2</c:v>
                </c:pt>
                <c:pt idx="27">
                  <c:v>5.2</c:v>
                </c:pt>
                <c:pt idx="28">
                  <c:v>5.2</c:v>
                </c:pt>
                <c:pt idx="29">
                  <c:v>5.2</c:v>
                </c:pt>
                <c:pt idx="30">
                  <c:v>5.2</c:v>
                </c:pt>
                <c:pt idx="31">
                  <c:v>5.2</c:v>
                </c:pt>
                <c:pt idx="32">
                  <c:v>5.2</c:v>
                </c:pt>
                <c:pt idx="33">
                  <c:v>5.2</c:v>
                </c:pt>
                <c:pt idx="34">
                  <c:v>5.2</c:v>
                </c:pt>
                <c:pt idx="35">
                  <c:v>5.2</c:v>
                </c:pt>
                <c:pt idx="36">
                  <c:v>5.2</c:v>
                </c:pt>
                <c:pt idx="37">
                  <c:v>5.2</c:v>
                </c:pt>
                <c:pt idx="38">
                  <c:v>5.2</c:v>
                </c:pt>
                <c:pt idx="39">
                  <c:v>5.2</c:v>
                </c:pt>
                <c:pt idx="40">
                  <c:v>5.2</c:v>
                </c:pt>
                <c:pt idx="41">
                  <c:v>5.2</c:v>
                </c:pt>
                <c:pt idx="42">
                  <c:v>5.2</c:v>
                </c:pt>
                <c:pt idx="43">
                  <c:v>5.2</c:v>
                </c:pt>
                <c:pt idx="44">
                  <c:v>5.2</c:v>
                </c:pt>
                <c:pt idx="45">
                  <c:v>5.2</c:v>
                </c:pt>
                <c:pt idx="46">
                  <c:v>5.2</c:v>
                </c:pt>
                <c:pt idx="47">
                  <c:v>5.2</c:v>
                </c:pt>
                <c:pt idx="48">
                  <c:v>5.2</c:v>
                </c:pt>
                <c:pt idx="49">
                  <c:v>5.2</c:v>
                </c:pt>
              </c:numCache>
            </c:numRef>
          </c:xVal>
          <c:yVal>
            <c:numRef>
              <c:f>Circumference!$D$452:$D$501</c:f>
              <c:numCache>
                <c:formatCode>General</c:formatCode>
                <c:ptCount val="50"/>
                <c:pt idx="0">
                  <c:v>28</c:v>
                </c:pt>
                <c:pt idx="1">
                  <c:v>32.200000000000003</c:v>
                </c:pt>
                <c:pt idx="2">
                  <c:v>22.9</c:v>
                </c:pt>
                <c:pt idx="3">
                  <c:v>25.4</c:v>
                </c:pt>
                <c:pt idx="4">
                  <c:v>29.6</c:v>
                </c:pt>
                <c:pt idx="5">
                  <c:v>26.5</c:v>
                </c:pt>
                <c:pt idx="6">
                  <c:v>36.299999999999997</c:v>
                </c:pt>
                <c:pt idx="7">
                  <c:v>30.1</c:v>
                </c:pt>
                <c:pt idx="8">
                  <c:v>24.6</c:v>
                </c:pt>
                <c:pt idx="9">
                  <c:v>25.8</c:v>
                </c:pt>
                <c:pt idx="10">
                  <c:v>30.1</c:v>
                </c:pt>
                <c:pt idx="11">
                  <c:v>26.6</c:v>
                </c:pt>
                <c:pt idx="12">
                  <c:v>32.5</c:v>
                </c:pt>
                <c:pt idx="13">
                  <c:v>24</c:v>
                </c:pt>
                <c:pt idx="14">
                  <c:v>27.2</c:v>
                </c:pt>
                <c:pt idx="15">
                  <c:v>23.2</c:v>
                </c:pt>
                <c:pt idx="16">
                  <c:v>35.1</c:v>
                </c:pt>
                <c:pt idx="17">
                  <c:v>28.2</c:v>
                </c:pt>
                <c:pt idx="18">
                  <c:v>27.9</c:v>
                </c:pt>
                <c:pt idx="19">
                  <c:v>26.9</c:v>
                </c:pt>
                <c:pt idx="20">
                  <c:v>36.299999999999997</c:v>
                </c:pt>
                <c:pt idx="21">
                  <c:v>43.5</c:v>
                </c:pt>
                <c:pt idx="22">
                  <c:v>26.5</c:v>
                </c:pt>
                <c:pt idx="23">
                  <c:v>30.8</c:v>
                </c:pt>
                <c:pt idx="24">
                  <c:v>27.7</c:v>
                </c:pt>
                <c:pt idx="25">
                  <c:v>27.1</c:v>
                </c:pt>
                <c:pt idx="26">
                  <c:v>26.9</c:v>
                </c:pt>
                <c:pt idx="27">
                  <c:v>31.1</c:v>
                </c:pt>
                <c:pt idx="28">
                  <c:v>25.9</c:v>
                </c:pt>
                <c:pt idx="29">
                  <c:v>26</c:v>
                </c:pt>
                <c:pt idx="30">
                  <c:v>28.2</c:v>
                </c:pt>
                <c:pt idx="31">
                  <c:v>26.9</c:v>
                </c:pt>
                <c:pt idx="32">
                  <c:v>38.1</c:v>
                </c:pt>
                <c:pt idx="33">
                  <c:v>22.7</c:v>
                </c:pt>
                <c:pt idx="34">
                  <c:v>31</c:v>
                </c:pt>
                <c:pt idx="35">
                  <c:v>29.7</c:v>
                </c:pt>
                <c:pt idx="36">
                  <c:v>32.200000000000003</c:v>
                </c:pt>
                <c:pt idx="37">
                  <c:v>29.6</c:v>
                </c:pt>
                <c:pt idx="38">
                  <c:v>45.2</c:v>
                </c:pt>
                <c:pt idx="39">
                  <c:v>25.8</c:v>
                </c:pt>
                <c:pt idx="40">
                  <c:v>27.1</c:v>
                </c:pt>
                <c:pt idx="41">
                  <c:v>33.200000000000003</c:v>
                </c:pt>
                <c:pt idx="42">
                  <c:v>25.5</c:v>
                </c:pt>
                <c:pt idx="43">
                  <c:v>30.4</c:v>
                </c:pt>
                <c:pt idx="44">
                  <c:v>22.5</c:v>
                </c:pt>
                <c:pt idx="45">
                  <c:v>34.1</c:v>
                </c:pt>
                <c:pt idx="46">
                  <c:v>26.3</c:v>
                </c:pt>
                <c:pt idx="47">
                  <c:v>29.4</c:v>
                </c:pt>
                <c:pt idx="48">
                  <c:v>38.799999999999997</c:v>
                </c:pt>
                <c:pt idx="49">
                  <c:v>29.4</c:v>
                </c:pt>
              </c:numCache>
            </c:numRef>
          </c:yVal>
          <c:smooth val="0"/>
        </c:ser>
        <c:ser>
          <c:idx val="10"/>
          <c:order val="10"/>
          <c:tx>
            <c:v>Men_U-Arm_Prox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Circumference!$C$502:$C$551</c:f>
              <c:numCache>
                <c:formatCode>General</c:formatCode>
                <c:ptCount val="50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6</c:v>
                </c:pt>
                <c:pt idx="29">
                  <c:v>6</c:v>
                </c:pt>
                <c:pt idx="30">
                  <c:v>6</c:v>
                </c:pt>
                <c:pt idx="31">
                  <c:v>6</c:v>
                </c:pt>
                <c:pt idx="32">
                  <c:v>6</c:v>
                </c:pt>
                <c:pt idx="33">
                  <c:v>6</c:v>
                </c:pt>
                <c:pt idx="34">
                  <c:v>6</c:v>
                </c:pt>
                <c:pt idx="35">
                  <c:v>6</c:v>
                </c:pt>
                <c:pt idx="36">
                  <c:v>6</c:v>
                </c:pt>
                <c:pt idx="37">
                  <c:v>6</c:v>
                </c:pt>
                <c:pt idx="38">
                  <c:v>6</c:v>
                </c:pt>
                <c:pt idx="39">
                  <c:v>6</c:v>
                </c:pt>
                <c:pt idx="40">
                  <c:v>6</c:v>
                </c:pt>
                <c:pt idx="41">
                  <c:v>6</c:v>
                </c:pt>
                <c:pt idx="42">
                  <c:v>6</c:v>
                </c:pt>
                <c:pt idx="43">
                  <c:v>6</c:v>
                </c:pt>
                <c:pt idx="44">
                  <c:v>6</c:v>
                </c:pt>
                <c:pt idx="45">
                  <c:v>6</c:v>
                </c:pt>
                <c:pt idx="46">
                  <c:v>6</c:v>
                </c:pt>
                <c:pt idx="47">
                  <c:v>6</c:v>
                </c:pt>
                <c:pt idx="48">
                  <c:v>6</c:v>
                </c:pt>
                <c:pt idx="49">
                  <c:v>6</c:v>
                </c:pt>
              </c:numCache>
            </c:numRef>
          </c:xVal>
          <c:yVal>
            <c:numRef>
              <c:f>Circumference!$D$502:$D$551</c:f>
              <c:numCache>
                <c:formatCode>General</c:formatCode>
                <c:ptCount val="50"/>
                <c:pt idx="0">
                  <c:v>34.4</c:v>
                </c:pt>
                <c:pt idx="1">
                  <c:v>34.4</c:v>
                </c:pt>
                <c:pt idx="2">
                  <c:v>30.3</c:v>
                </c:pt>
                <c:pt idx="3">
                  <c:v>34.1</c:v>
                </c:pt>
                <c:pt idx="4">
                  <c:v>33.200000000000003</c:v>
                </c:pt>
                <c:pt idx="5">
                  <c:v>29.5</c:v>
                </c:pt>
                <c:pt idx="6">
                  <c:v>33.9</c:v>
                </c:pt>
                <c:pt idx="7">
                  <c:v>33.4</c:v>
                </c:pt>
                <c:pt idx="8">
                  <c:v>40.9</c:v>
                </c:pt>
                <c:pt idx="9">
                  <c:v>36.799999999999997</c:v>
                </c:pt>
                <c:pt idx="10">
                  <c:v>36.1</c:v>
                </c:pt>
                <c:pt idx="11">
                  <c:v>38.6</c:v>
                </c:pt>
                <c:pt idx="12">
                  <c:v>31.8</c:v>
                </c:pt>
                <c:pt idx="13">
                  <c:v>31.4</c:v>
                </c:pt>
                <c:pt idx="14">
                  <c:v>26.3</c:v>
                </c:pt>
                <c:pt idx="15">
                  <c:v>35.5</c:v>
                </c:pt>
                <c:pt idx="16">
                  <c:v>31.8</c:v>
                </c:pt>
                <c:pt idx="17">
                  <c:v>38.299999999999997</c:v>
                </c:pt>
                <c:pt idx="18">
                  <c:v>37.700000000000003</c:v>
                </c:pt>
                <c:pt idx="19">
                  <c:v>32.700000000000003</c:v>
                </c:pt>
                <c:pt idx="20">
                  <c:v>36.6</c:v>
                </c:pt>
                <c:pt idx="21">
                  <c:v>38.4</c:v>
                </c:pt>
                <c:pt idx="22">
                  <c:v>40</c:v>
                </c:pt>
                <c:pt idx="23">
                  <c:v>41.2</c:v>
                </c:pt>
                <c:pt idx="24">
                  <c:v>34.299999999999997</c:v>
                </c:pt>
                <c:pt idx="25">
                  <c:v>34.6</c:v>
                </c:pt>
                <c:pt idx="26">
                  <c:v>28.4</c:v>
                </c:pt>
                <c:pt idx="27">
                  <c:v>35.200000000000003</c:v>
                </c:pt>
                <c:pt idx="28">
                  <c:v>36.200000000000003</c:v>
                </c:pt>
                <c:pt idx="29">
                  <c:v>32.700000000000003</c:v>
                </c:pt>
                <c:pt idx="30">
                  <c:v>39.799999999999997</c:v>
                </c:pt>
                <c:pt idx="31">
                  <c:v>41.8</c:v>
                </c:pt>
                <c:pt idx="32">
                  <c:v>35.200000000000003</c:v>
                </c:pt>
                <c:pt idx="33">
                  <c:v>35.5</c:v>
                </c:pt>
                <c:pt idx="34">
                  <c:v>41.2</c:v>
                </c:pt>
                <c:pt idx="35">
                  <c:v>31.9</c:v>
                </c:pt>
                <c:pt idx="36">
                  <c:v>37.4</c:v>
                </c:pt>
                <c:pt idx="37">
                  <c:v>36.299999999999997</c:v>
                </c:pt>
                <c:pt idx="38">
                  <c:v>32.299999999999997</c:v>
                </c:pt>
                <c:pt idx="39">
                  <c:v>37.5</c:v>
                </c:pt>
                <c:pt idx="40">
                  <c:v>37.700000000000003</c:v>
                </c:pt>
                <c:pt idx="41">
                  <c:v>33.700000000000003</c:v>
                </c:pt>
                <c:pt idx="42">
                  <c:v>34.6</c:v>
                </c:pt>
                <c:pt idx="43">
                  <c:v>41.1</c:v>
                </c:pt>
                <c:pt idx="44">
                  <c:v>37.799999999999997</c:v>
                </c:pt>
                <c:pt idx="45">
                  <c:v>36.5</c:v>
                </c:pt>
                <c:pt idx="46">
                  <c:v>45.8</c:v>
                </c:pt>
                <c:pt idx="47">
                  <c:v>32.799999999999997</c:v>
                </c:pt>
                <c:pt idx="48">
                  <c:v>35.799999999999997</c:v>
                </c:pt>
                <c:pt idx="49">
                  <c:v>37.4</c:v>
                </c:pt>
              </c:numCache>
            </c:numRef>
          </c:yVal>
          <c:smooth val="0"/>
        </c:ser>
        <c:ser>
          <c:idx val="11"/>
          <c:order val="11"/>
          <c:tx>
            <c:v>Women_U-Arm_Prox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Circumference!$C$552:$C$601</c:f>
              <c:numCache>
                <c:formatCode>General</c:formatCode>
                <c:ptCount val="50"/>
                <c:pt idx="0">
                  <c:v>6.2</c:v>
                </c:pt>
                <c:pt idx="1">
                  <c:v>6.2</c:v>
                </c:pt>
                <c:pt idx="2">
                  <c:v>6.2</c:v>
                </c:pt>
                <c:pt idx="3">
                  <c:v>6.2</c:v>
                </c:pt>
                <c:pt idx="4">
                  <c:v>6.2</c:v>
                </c:pt>
                <c:pt idx="5">
                  <c:v>6.2</c:v>
                </c:pt>
                <c:pt idx="6">
                  <c:v>6.2</c:v>
                </c:pt>
                <c:pt idx="7">
                  <c:v>6.2</c:v>
                </c:pt>
                <c:pt idx="8">
                  <c:v>6.2</c:v>
                </c:pt>
                <c:pt idx="9">
                  <c:v>6.2</c:v>
                </c:pt>
                <c:pt idx="10">
                  <c:v>6.2</c:v>
                </c:pt>
                <c:pt idx="11">
                  <c:v>6.2</c:v>
                </c:pt>
                <c:pt idx="12">
                  <c:v>6.2</c:v>
                </c:pt>
                <c:pt idx="13">
                  <c:v>6.2</c:v>
                </c:pt>
                <c:pt idx="14">
                  <c:v>6.2</c:v>
                </c:pt>
                <c:pt idx="15">
                  <c:v>6.2</c:v>
                </c:pt>
                <c:pt idx="16">
                  <c:v>6.2</c:v>
                </c:pt>
                <c:pt idx="17">
                  <c:v>6.2</c:v>
                </c:pt>
                <c:pt idx="18">
                  <c:v>6.2</c:v>
                </c:pt>
                <c:pt idx="19">
                  <c:v>6.2</c:v>
                </c:pt>
                <c:pt idx="20">
                  <c:v>6.2</c:v>
                </c:pt>
                <c:pt idx="21">
                  <c:v>6.2</c:v>
                </c:pt>
                <c:pt idx="22">
                  <c:v>6.2</c:v>
                </c:pt>
                <c:pt idx="23">
                  <c:v>6.2</c:v>
                </c:pt>
                <c:pt idx="24">
                  <c:v>6.2</c:v>
                </c:pt>
                <c:pt idx="25">
                  <c:v>6.2</c:v>
                </c:pt>
                <c:pt idx="26">
                  <c:v>6.2</c:v>
                </c:pt>
                <c:pt idx="27">
                  <c:v>6.2</c:v>
                </c:pt>
                <c:pt idx="28">
                  <c:v>6.2</c:v>
                </c:pt>
                <c:pt idx="29">
                  <c:v>6.2</c:v>
                </c:pt>
                <c:pt idx="30">
                  <c:v>6.2</c:v>
                </c:pt>
                <c:pt idx="31">
                  <c:v>6.2</c:v>
                </c:pt>
                <c:pt idx="32">
                  <c:v>6.2</c:v>
                </c:pt>
                <c:pt idx="33">
                  <c:v>6.2</c:v>
                </c:pt>
                <c:pt idx="34">
                  <c:v>6.2</c:v>
                </c:pt>
                <c:pt idx="35">
                  <c:v>6.2</c:v>
                </c:pt>
                <c:pt idx="36">
                  <c:v>6.2</c:v>
                </c:pt>
                <c:pt idx="37">
                  <c:v>6.2</c:v>
                </c:pt>
                <c:pt idx="38">
                  <c:v>6.2</c:v>
                </c:pt>
                <c:pt idx="39">
                  <c:v>6.2</c:v>
                </c:pt>
                <c:pt idx="40">
                  <c:v>6.2</c:v>
                </c:pt>
                <c:pt idx="41">
                  <c:v>6.2</c:v>
                </c:pt>
                <c:pt idx="42">
                  <c:v>6.2</c:v>
                </c:pt>
                <c:pt idx="43">
                  <c:v>6.2</c:v>
                </c:pt>
                <c:pt idx="44">
                  <c:v>6.2</c:v>
                </c:pt>
                <c:pt idx="45">
                  <c:v>6.2</c:v>
                </c:pt>
                <c:pt idx="46">
                  <c:v>6.2</c:v>
                </c:pt>
                <c:pt idx="47">
                  <c:v>6.2</c:v>
                </c:pt>
                <c:pt idx="48">
                  <c:v>6.2</c:v>
                </c:pt>
                <c:pt idx="49">
                  <c:v>6.2</c:v>
                </c:pt>
              </c:numCache>
            </c:numRef>
          </c:xVal>
          <c:yVal>
            <c:numRef>
              <c:f>Circumference!$D$552:$D$601</c:f>
              <c:numCache>
                <c:formatCode>General</c:formatCode>
                <c:ptCount val="50"/>
                <c:pt idx="0">
                  <c:v>33.799999999999997</c:v>
                </c:pt>
                <c:pt idx="1">
                  <c:v>36.299999999999997</c:v>
                </c:pt>
                <c:pt idx="2">
                  <c:v>26.5</c:v>
                </c:pt>
                <c:pt idx="3">
                  <c:v>27.9</c:v>
                </c:pt>
                <c:pt idx="4">
                  <c:v>33.200000000000003</c:v>
                </c:pt>
                <c:pt idx="5">
                  <c:v>28.7</c:v>
                </c:pt>
                <c:pt idx="6">
                  <c:v>36.4</c:v>
                </c:pt>
                <c:pt idx="7">
                  <c:v>33.799999999999997</c:v>
                </c:pt>
                <c:pt idx="8">
                  <c:v>26.9</c:v>
                </c:pt>
                <c:pt idx="9">
                  <c:v>41.4</c:v>
                </c:pt>
                <c:pt idx="10">
                  <c:v>33.9</c:v>
                </c:pt>
                <c:pt idx="11">
                  <c:v>30.8</c:v>
                </c:pt>
                <c:pt idx="12">
                  <c:v>36.4</c:v>
                </c:pt>
                <c:pt idx="13">
                  <c:v>26.8</c:v>
                </c:pt>
                <c:pt idx="14">
                  <c:v>30.6</c:v>
                </c:pt>
                <c:pt idx="15">
                  <c:v>25.8</c:v>
                </c:pt>
                <c:pt idx="16">
                  <c:v>33.799999999999997</c:v>
                </c:pt>
                <c:pt idx="17">
                  <c:v>31.5</c:v>
                </c:pt>
                <c:pt idx="18">
                  <c:v>27.8</c:v>
                </c:pt>
                <c:pt idx="19">
                  <c:v>43.2</c:v>
                </c:pt>
                <c:pt idx="20">
                  <c:v>41.2</c:v>
                </c:pt>
                <c:pt idx="21">
                  <c:v>39.6</c:v>
                </c:pt>
                <c:pt idx="22">
                  <c:v>30.8</c:v>
                </c:pt>
                <c:pt idx="23">
                  <c:v>32.200000000000003</c:v>
                </c:pt>
                <c:pt idx="24">
                  <c:v>32.9</c:v>
                </c:pt>
                <c:pt idx="25">
                  <c:v>30.6</c:v>
                </c:pt>
                <c:pt idx="26">
                  <c:v>32.299999999999997</c:v>
                </c:pt>
                <c:pt idx="27">
                  <c:v>37.9</c:v>
                </c:pt>
                <c:pt idx="28">
                  <c:v>29.4</c:v>
                </c:pt>
                <c:pt idx="29">
                  <c:v>28.2</c:v>
                </c:pt>
                <c:pt idx="30">
                  <c:v>32.1</c:v>
                </c:pt>
                <c:pt idx="31">
                  <c:v>27.6</c:v>
                </c:pt>
                <c:pt idx="32">
                  <c:v>39.200000000000003</c:v>
                </c:pt>
                <c:pt idx="33">
                  <c:v>25.2</c:v>
                </c:pt>
                <c:pt idx="34">
                  <c:v>37.299999999999997</c:v>
                </c:pt>
                <c:pt idx="35">
                  <c:v>35.4</c:v>
                </c:pt>
                <c:pt idx="36">
                  <c:v>35.5</c:v>
                </c:pt>
                <c:pt idx="37">
                  <c:v>32.4</c:v>
                </c:pt>
                <c:pt idx="38">
                  <c:v>48.5</c:v>
                </c:pt>
                <c:pt idx="39">
                  <c:v>27.9</c:v>
                </c:pt>
                <c:pt idx="40">
                  <c:v>31.9</c:v>
                </c:pt>
                <c:pt idx="41">
                  <c:v>40.1</c:v>
                </c:pt>
                <c:pt idx="42">
                  <c:v>29.3</c:v>
                </c:pt>
                <c:pt idx="43">
                  <c:v>34.700000000000003</c:v>
                </c:pt>
                <c:pt idx="44">
                  <c:v>24.8</c:v>
                </c:pt>
                <c:pt idx="45">
                  <c:v>35.4</c:v>
                </c:pt>
                <c:pt idx="46">
                  <c:v>30.4</c:v>
                </c:pt>
                <c:pt idx="47">
                  <c:v>31.9</c:v>
                </c:pt>
                <c:pt idx="48">
                  <c:v>41.7</c:v>
                </c:pt>
                <c:pt idx="49">
                  <c:v>30.6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635112"/>
        <c:axId val="340635504"/>
      </c:scatterChart>
      <c:valAx>
        <c:axId val="340635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0635504"/>
        <c:crosses val="autoZero"/>
        <c:crossBetween val="midCat"/>
      </c:valAx>
      <c:valAx>
        <c:axId val="340635504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51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Men_L-Leg_Dist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Circumference!$G$2:$G$51</c:f>
              <c:numCache>
                <c:formatCode>General</c:formatCode>
                <c:ptCount val="5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</c:numCache>
            </c:numRef>
          </c:xVal>
          <c:yVal>
            <c:numRef>
              <c:f>Circumference!$H$2:$H$51</c:f>
              <c:numCache>
                <c:formatCode>General</c:formatCode>
                <c:ptCount val="50"/>
                <c:pt idx="0">
                  <c:v>20.399999999999999</c:v>
                </c:pt>
                <c:pt idx="1">
                  <c:v>22.9</c:v>
                </c:pt>
                <c:pt idx="2">
                  <c:v>21.7</c:v>
                </c:pt>
                <c:pt idx="3">
                  <c:v>21.1</c:v>
                </c:pt>
                <c:pt idx="4">
                  <c:v>21.6</c:v>
                </c:pt>
                <c:pt idx="5">
                  <c:v>19.100000000000001</c:v>
                </c:pt>
                <c:pt idx="6">
                  <c:v>23</c:v>
                </c:pt>
                <c:pt idx="7">
                  <c:v>21.2</c:v>
                </c:pt>
                <c:pt idx="8">
                  <c:v>23.3</c:v>
                </c:pt>
                <c:pt idx="9">
                  <c:v>21.8</c:v>
                </c:pt>
                <c:pt idx="10">
                  <c:v>24.1</c:v>
                </c:pt>
                <c:pt idx="11">
                  <c:v>23</c:v>
                </c:pt>
                <c:pt idx="12">
                  <c:v>19.899999999999999</c:v>
                </c:pt>
                <c:pt idx="13">
                  <c:v>21.4</c:v>
                </c:pt>
                <c:pt idx="14">
                  <c:v>20.399999999999999</c:v>
                </c:pt>
                <c:pt idx="15">
                  <c:v>21.5</c:v>
                </c:pt>
                <c:pt idx="16">
                  <c:v>24.2</c:v>
                </c:pt>
                <c:pt idx="17">
                  <c:v>22.7</c:v>
                </c:pt>
                <c:pt idx="18">
                  <c:v>21.2</c:v>
                </c:pt>
                <c:pt idx="19">
                  <c:v>22.2</c:v>
                </c:pt>
                <c:pt idx="20">
                  <c:v>21.6</c:v>
                </c:pt>
                <c:pt idx="21">
                  <c:v>22.4</c:v>
                </c:pt>
                <c:pt idx="22">
                  <c:v>24.1</c:v>
                </c:pt>
                <c:pt idx="23">
                  <c:v>24.3</c:v>
                </c:pt>
                <c:pt idx="24">
                  <c:v>21.6</c:v>
                </c:pt>
                <c:pt idx="25">
                  <c:v>21.3</c:v>
                </c:pt>
                <c:pt idx="26">
                  <c:v>18.899999999999999</c:v>
                </c:pt>
                <c:pt idx="27">
                  <c:v>23</c:v>
                </c:pt>
                <c:pt idx="28">
                  <c:v>22.3</c:v>
                </c:pt>
                <c:pt idx="29">
                  <c:v>21.5</c:v>
                </c:pt>
                <c:pt idx="30">
                  <c:v>20.399999999999999</c:v>
                </c:pt>
                <c:pt idx="31">
                  <c:v>24.8</c:v>
                </c:pt>
                <c:pt idx="32">
                  <c:v>22</c:v>
                </c:pt>
                <c:pt idx="33">
                  <c:v>20.8</c:v>
                </c:pt>
                <c:pt idx="34">
                  <c:v>24.2</c:v>
                </c:pt>
                <c:pt idx="35">
                  <c:v>19.899999999999999</c:v>
                </c:pt>
                <c:pt idx="36">
                  <c:v>20.9</c:v>
                </c:pt>
                <c:pt idx="37">
                  <c:v>21.2</c:v>
                </c:pt>
                <c:pt idx="38">
                  <c:v>20.399999999999999</c:v>
                </c:pt>
                <c:pt idx="39">
                  <c:v>21</c:v>
                </c:pt>
                <c:pt idx="40">
                  <c:v>26.2</c:v>
                </c:pt>
                <c:pt idx="41">
                  <c:v>20.100000000000001</c:v>
                </c:pt>
                <c:pt idx="42">
                  <c:v>23.4</c:v>
                </c:pt>
                <c:pt idx="43">
                  <c:v>24.2</c:v>
                </c:pt>
                <c:pt idx="44">
                  <c:v>22</c:v>
                </c:pt>
                <c:pt idx="45">
                  <c:v>22.4</c:v>
                </c:pt>
                <c:pt idx="46">
                  <c:v>23.1</c:v>
                </c:pt>
                <c:pt idx="47">
                  <c:v>23.1</c:v>
                </c:pt>
                <c:pt idx="48">
                  <c:v>24</c:v>
                </c:pt>
                <c:pt idx="49">
                  <c:v>22.6</c:v>
                </c:pt>
              </c:numCache>
            </c:numRef>
          </c:yVal>
          <c:smooth val="0"/>
        </c:ser>
        <c:ser>
          <c:idx val="1"/>
          <c:order val="1"/>
          <c:tx>
            <c:v>Women_L-Leg_Dist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Circumference!$G$52:$G$101</c:f>
              <c:numCache>
                <c:formatCode>General</c:formatCode>
                <c:ptCount val="50"/>
                <c:pt idx="0">
                  <c:v>1.2</c:v>
                </c:pt>
                <c:pt idx="1">
                  <c:v>1.2</c:v>
                </c:pt>
                <c:pt idx="2">
                  <c:v>1.2</c:v>
                </c:pt>
                <c:pt idx="3">
                  <c:v>1.2</c:v>
                </c:pt>
                <c:pt idx="4">
                  <c:v>1.2</c:v>
                </c:pt>
                <c:pt idx="5">
                  <c:v>1.2</c:v>
                </c:pt>
                <c:pt idx="6">
                  <c:v>1.2</c:v>
                </c:pt>
                <c:pt idx="7">
                  <c:v>1.2</c:v>
                </c:pt>
                <c:pt idx="8">
                  <c:v>1.2</c:v>
                </c:pt>
                <c:pt idx="9">
                  <c:v>1.2</c:v>
                </c:pt>
                <c:pt idx="10">
                  <c:v>1.2</c:v>
                </c:pt>
                <c:pt idx="11">
                  <c:v>1.2</c:v>
                </c:pt>
                <c:pt idx="12">
                  <c:v>1.2</c:v>
                </c:pt>
                <c:pt idx="13">
                  <c:v>1.2</c:v>
                </c:pt>
                <c:pt idx="14">
                  <c:v>1.2</c:v>
                </c:pt>
                <c:pt idx="15">
                  <c:v>1.2</c:v>
                </c:pt>
                <c:pt idx="16">
                  <c:v>1.2</c:v>
                </c:pt>
                <c:pt idx="17">
                  <c:v>1.2</c:v>
                </c:pt>
                <c:pt idx="18">
                  <c:v>1.2</c:v>
                </c:pt>
                <c:pt idx="19">
                  <c:v>1.2</c:v>
                </c:pt>
                <c:pt idx="20">
                  <c:v>1.2</c:v>
                </c:pt>
                <c:pt idx="21">
                  <c:v>1.2</c:v>
                </c:pt>
                <c:pt idx="22">
                  <c:v>1.2</c:v>
                </c:pt>
                <c:pt idx="23">
                  <c:v>1.2</c:v>
                </c:pt>
                <c:pt idx="24">
                  <c:v>1.2</c:v>
                </c:pt>
                <c:pt idx="25">
                  <c:v>1.2</c:v>
                </c:pt>
                <c:pt idx="26">
                  <c:v>1.2</c:v>
                </c:pt>
                <c:pt idx="27">
                  <c:v>1.2</c:v>
                </c:pt>
                <c:pt idx="28">
                  <c:v>1.2</c:v>
                </c:pt>
                <c:pt idx="29">
                  <c:v>1.2</c:v>
                </c:pt>
                <c:pt idx="30">
                  <c:v>1.2</c:v>
                </c:pt>
                <c:pt idx="31">
                  <c:v>1.2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1.2</c:v>
                </c:pt>
                <c:pt idx="39">
                  <c:v>1.2</c:v>
                </c:pt>
                <c:pt idx="40">
                  <c:v>1.2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1.2</c:v>
                </c:pt>
                <c:pt idx="45">
                  <c:v>1.2</c:v>
                </c:pt>
                <c:pt idx="46">
                  <c:v>1.2</c:v>
                </c:pt>
                <c:pt idx="47">
                  <c:v>1.2</c:v>
                </c:pt>
                <c:pt idx="48">
                  <c:v>1.2</c:v>
                </c:pt>
                <c:pt idx="49">
                  <c:v>1.2</c:v>
                </c:pt>
              </c:numCache>
            </c:numRef>
          </c:xVal>
          <c:yVal>
            <c:numRef>
              <c:f>Circumference!$H$52:$H$101</c:f>
              <c:numCache>
                <c:formatCode>General</c:formatCode>
                <c:ptCount val="50"/>
                <c:pt idx="0">
                  <c:v>20</c:v>
                </c:pt>
                <c:pt idx="1">
                  <c:v>23</c:v>
                </c:pt>
                <c:pt idx="2">
                  <c:v>20.2</c:v>
                </c:pt>
                <c:pt idx="3">
                  <c:v>23.6</c:v>
                </c:pt>
                <c:pt idx="4">
                  <c:v>19.2</c:v>
                </c:pt>
                <c:pt idx="5">
                  <c:v>18.5</c:v>
                </c:pt>
                <c:pt idx="6">
                  <c:v>24.7</c:v>
                </c:pt>
                <c:pt idx="7">
                  <c:v>19.7</c:v>
                </c:pt>
                <c:pt idx="8">
                  <c:v>21.8</c:v>
                </c:pt>
                <c:pt idx="9">
                  <c:v>22.5</c:v>
                </c:pt>
                <c:pt idx="10">
                  <c:v>21.9</c:v>
                </c:pt>
                <c:pt idx="11">
                  <c:v>21.5</c:v>
                </c:pt>
                <c:pt idx="12">
                  <c:v>20.7</c:v>
                </c:pt>
                <c:pt idx="13">
                  <c:v>21.3</c:v>
                </c:pt>
                <c:pt idx="14">
                  <c:v>20.6</c:v>
                </c:pt>
                <c:pt idx="15">
                  <c:v>19.3</c:v>
                </c:pt>
                <c:pt idx="16">
                  <c:v>21.8</c:v>
                </c:pt>
                <c:pt idx="17">
                  <c:v>22.5</c:v>
                </c:pt>
                <c:pt idx="18">
                  <c:v>20.8</c:v>
                </c:pt>
                <c:pt idx="19">
                  <c:v>21.7</c:v>
                </c:pt>
                <c:pt idx="20">
                  <c:v>21.9</c:v>
                </c:pt>
                <c:pt idx="21">
                  <c:v>26.8</c:v>
                </c:pt>
                <c:pt idx="22">
                  <c:v>20.5</c:v>
                </c:pt>
                <c:pt idx="23">
                  <c:v>19</c:v>
                </c:pt>
                <c:pt idx="24">
                  <c:v>19.8</c:v>
                </c:pt>
                <c:pt idx="25">
                  <c:v>19.100000000000001</c:v>
                </c:pt>
                <c:pt idx="26">
                  <c:v>19.899999999999999</c:v>
                </c:pt>
                <c:pt idx="27">
                  <c:v>19.100000000000001</c:v>
                </c:pt>
                <c:pt idx="28">
                  <c:v>20.100000000000001</c:v>
                </c:pt>
                <c:pt idx="29">
                  <c:v>21.2</c:v>
                </c:pt>
                <c:pt idx="30">
                  <c:v>19.7</c:v>
                </c:pt>
                <c:pt idx="31">
                  <c:v>19.899999999999999</c:v>
                </c:pt>
                <c:pt idx="32">
                  <c:v>21.9</c:v>
                </c:pt>
                <c:pt idx="33">
                  <c:v>18.2</c:v>
                </c:pt>
                <c:pt idx="34">
                  <c:v>21.7</c:v>
                </c:pt>
                <c:pt idx="35">
                  <c:v>22.3</c:v>
                </c:pt>
                <c:pt idx="36">
                  <c:v>20</c:v>
                </c:pt>
                <c:pt idx="37">
                  <c:v>21.9</c:v>
                </c:pt>
                <c:pt idx="38">
                  <c:v>20.9</c:v>
                </c:pt>
                <c:pt idx="39">
                  <c:v>19.399999999999999</c:v>
                </c:pt>
                <c:pt idx="40">
                  <c:v>20.7</c:v>
                </c:pt>
                <c:pt idx="41">
                  <c:v>22.4</c:v>
                </c:pt>
                <c:pt idx="42">
                  <c:v>22</c:v>
                </c:pt>
                <c:pt idx="43">
                  <c:v>22.2</c:v>
                </c:pt>
                <c:pt idx="44">
                  <c:v>21.1</c:v>
                </c:pt>
                <c:pt idx="45">
                  <c:v>26.8</c:v>
                </c:pt>
                <c:pt idx="46">
                  <c:v>18.8</c:v>
                </c:pt>
                <c:pt idx="47">
                  <c:v>21.5</c:v>
                </c:pt>
                <c:pt idx="48">
                  <c:v>25.9</c:v>
                </c:pt>
                <c:pt idx="49">
                  <c:v>23.4</c:v>
                </c:pt>
              </c:numCache>
            </c:numRef>
          </c:yVal>
          <c:smooth val="0"/>
        </c:ser>
        <c:ser>
          <c:idx val="2"/>
          <c:order val="2"/>
          <c:tx>
            <c:v>Men_L-Leg_Cent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Circumference!$G$102:$G$151</c:f>
              <c:numCache>
                <c:formatCode>General</c:formatCode>
                <c:ptCount val="5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</c:numCache>
            </c:numRef>
          </c:xVal>
          <c:yVal>
            <c:numRef>
              <c:f>Circumference!$H$102:$H$151</c:f>
              <c:numCache>
                <c:formatCode>General</c:formatCode>
                <c:ptCount val="50"/>
                <c:pt idx="0">
                  <c:v>30.5</c:v>
                </c:pt>
                <c:pt idx="1">
                  <c:v>28.5</c:v>
                </c:pt>
                <c:pt idx="2">
                  <c:v>29</c:v>
                </c:pt>
                <c:pt idx="3">
                  <c:v>29.4</c:v>
                </c:pt>
                <c:pt idx="4">
                  <c:v>30.8</c:v>
                </c:pt>
                <c:pt idx="5">
                  <c:v>27.8</c:v>
                </c:pt>
                <c:pt idx="6">
                  <c:v>32.799999999999997</c:v>
                </c:pt>
                <c:pt idx="7">
                  <c:v>31.2</c:v>
                </c:pt>
                <c:pt idx="8">
                  <c:v>31.9</c:v>
                </c:pt>
                <c:pt idx="9">
                  <c:v>37.1</c:v>
                </c:pt>
                <c:pt idx="10">
                  <c:v>35.6</c:v>
                </c:pt>
                <c:pt idx="11">
                  <c:v>33.6</c:v>
                </c:pt>
                <c:pt idx="12">
                  <c:v>28.3</c:v>
                </c:pt>
                <c:pt idx="13">
                  <c:v>30.6</c:v>
                </c:pt>
                <c:pt idx="14">
                  <c:v>28.6</c:v>
                </c:pt>
                <c:pt idx="15">
                  <c:v>32.799999999999997</c:v>
                </c:pt>
                <c:pt idx="16">
                  <c:v>34.799999999999997</c:v>
                </c:pt>
                <c:pt idx="17">
                  <c:v>38</c:v>
                </c:pt>
                <c:pt idx="18">
                  <c:v>31.4</c:v>
                </c:pt>
                <c:pt idx="19">
                  <c:v>32</c:v>
                </c:pt>
                <c:pt idx="20">
                  <c:v>30.7</c:v>
                </c:pt>
                <c:pt idx="21">
                  <c:v>34.5</c:v>
                </c:pt>
                <c:pt idx="22">
                  <c:v>36.1</c:v>
                </c:pt>
                <c:pt idx="23">
                  <c:v>39</c:v>
                </c:pt>
                <c:pt idx="24">
                  <c:v>32.6</c:v>
                </c:pt>
                <c:pt idx="25">
                  <c:v>30.1</c:v>
                </c:pt>
                <c:pt idx="26">
                  <c:v>24.2</c:v>
                </c:pt>
                <c:pt idx="27">
                  <c:v>33.6</c:v>
                </c:pt>
                <c:pt idx="28">
                  <c:v>32</c:v>
                </c:pt>
                <c:pt idx="29">
                  <c:v>31.4</c:v>
                </c:pt>
                <c:pt idx="30">
                  <c:v>32.1</c:v>
                </c:pt>
                <c:pt idx="31">
                  <c:v>36.799999999999997</c:v>
                </c:pt>
                <c:pt idx="32">
                  <c:v>34.9</c:v>
                </c:pt>
                <c:pt idx="33">
                  <c:v>28.2</c:v>
                </c:pt>
                <c:pt idx="34">
                  <c:v>34.4</c:v>
                </c:pt>
                <c:pt idx="35">
                  <c:v>29</c:v>
                </c:pt>
                <c:pt idx="36">
                  <c:v>28.6</c:v>
                </c:pt>
                <c:pt idx="37">
                  <c:v>29.9</c:v>
                </c:pt>
                <c:pt idx="38">
                  <c:v>30.3</c:v>
                </c:pt>
                <c:pt idx="39">
                  <c:v>28.8</c:v>
                </c:pt>
                <c:pt idx="40">
                  <c:v>37.5</c:v>
                </c:pt>
                <c:pt idx="41">
                  <c:v>29.9</c:v>
                </c:pt>
                <c:pt idx="42">
                  <c:v>33.1</c:v>
                </c:pt>
                <c:pt idx="43">
                  <c:v>34.9</c:v>
                </c:pt>
                <c:pt idx="44">
                  <c:v>31.6</c:v>
                </c:pt>
                <c:pt idx="45">
                  <c:v>33.4</c:v>
                </c:pt>
                <c:pt idx="46">
                  <c:v>34.5</c:v>
                </c:pt>
                <c:pt idx="47">
                  <c:v>34.700000000000003</c:v>
                </c:pt>
                <c:pt idx="48">
                  <c:v>35.5</c:v>
                </c:pt>
                <c:pt idx="49">
                  <c:v>32.9</c:v>
                </c:pt>
              </c:numCache>
            </c:numRef>
          </c:yVal>
          <c:smooth val="0"/>
        </c:ser>
        <c:ser>
          <c:idx val="3"/>
          <c:order val="3"/>
          <c:tx>
            <c:v>Women_L-Leg_Cent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Circumference!$G$152:$G$201</c:f>
              <c:numCache>
                <c:formatCode>General</c:formatCode>
                <c:ptCount val="50"/>
                <c:pt idx="0">
                  <c:v>2.2000000000000002</c:v>
                </c:pt>
                <c:pt idx="1">
                  <c:v>2.2000000000000002</c:v>
                </c:pt>
                <c:pt idx="2">
                  <c:v>2.2000000000000002</c:v>
                </c:pt>
                <c:pt idx="3">
                  <c:v>2.2000000000000002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2.2000000000000002</c:v>
                </c:pt>
                <c:pt idx="7">
                  <c:v>2.2000000000000002</c:v>
                </c:pt>
                <c:pt idx="8">
                  <c:v>2.2000000000000002</c:v>
                </c:pt>
                <c:pt idx="9">
                  <c:v>2.2000000000000002</c:v>
                </c:pt>
                <c:pt idx="10">
                  <c:v>2.2000000000000002</c:v>
                </c:pt>
                <c:pt idx="11">
                  <c:v>2.2000000000000002</c:v>
                </c:pt>
                <c:pt idx="12">
                  <c:v>2.2000000000000002</c:v>
                </c:pt>
                <c:pt idx="13">
                  <c:v>2.2000000000000002</c:v>
                </c:pt>
                <c:pt idx="14">
                  <c:v>2.2000000000000002</c:v>
                </c:pt>
                <c:pt idx="15">
                  <c:v>2.2000000000000002</c:v>
                </c:pt>
                <c:pt idx="16">
                  <c:v>2.2000000000000002</c:v>
                </c:pt>
                <c:pt idx="17">
                  <c:v>2.2000000000000002</c:v>
                </c:pt>
                <c:pt idx="18">
                  <c:v>2.2000000000000002</c:v>
                </c:pt>
                <c:pt idx="19">
                  <c:v>2.2000000000000002</c:v>
                </c:pt>
                <c:pt idx="20">
                  <c:v>2.2000000000000002</c:v>
                </c:pt>
                <c:pt idx="21">
                  <c:v>2.2000000000000002</c:v>
                </c:pt>
                <c:pt idx="22">
                  <c:v>2.2000000000000002</c:v>
                </c:pt>
                <c:pt idx="23">
                  <c:v>2.2000000000000002</c:v>
                </c:pt>
                <c:pt idx="24">
                  <c:v>2.2000000000000002</c:v>
                </c:pt>
                <c:pt idx="25">
                  <c:v>2.2000000000000002</c:v>
                </c:pt>
                <c:pt idx="26">
                  <c:v>2.2000000000000002</c:v>
                </c:pt>
                <c:pt idx="27">
                  <c:v>2.2000000000000002</c:v>
                </c:pt>
                <c:pt idx="28">
                  <c:v>2.2000000000000002</c:v>
                </c:pt>
                <c:pt idx="29">
                  <c:v>2.2000000000000002</c:v>
                </c:pt>
                <c:pt idx="30">
                  <c:v>2.2000000000000002</c:v>
                </c:pt>
                <c:pt idx="31">
                  <c:v>2.2000000000000002</c:v>
                </c:pt>
                <c:pt idx="32">
                  <c:v>2.2000000000000002</c:v>
                </c:pt>
                <c:pt idx="33">
                  <c:v>2.2000000000000002</c:v>
                </c:pt>
                <c:pt idx="34">
                  <c:v>2.2000000000000002</c:v>
                </c:pt>
                <c:pt idx="35">
                  <c:v>2.2000000000000002</c:v>
                </c:pt>
                <c:pt idx="36">
                  <c:v>2.2000000000000002</c:v>
                </c:pt>
                <c:pt idx="37">
                  <c:v>2.2000000000000002</c:v>
                </c:pt>
                <c:pt idx="38">
                  <c:v>2.2000000000000002</c:v>
                </c:pt>
                <c:pt idx="39">
                  <c:v>2.2000000000000002</c:v>
                </c:pt>
                <c:pt idx="40">
                  <c:v>2.2000000000000002</c:v>
                </c:pt>
                <c:pt idx="41">
                  <c:v>2.2000000000000002</c:v>
                </c:pt>
                <c:pt idx="42">
                  <c:v>2.2000000000000002</c:v>
                </c:pt>
                <c:pt idx="43">
                  <c:v>2.2000000000000002</c:v>
                </c:pt>
                <c:pt idx="44">
                  <c:v>2.2000000000000002</c:v>
                </c:pt>
                <c:pt idx="45">
                  <c:v>2.2000000000000002</c:v>
                </c:pt>
                <c:pt idx="46">
                  <c:v>2.2000000000000002</c:v>
                </c:pt>
                <c:pt idx="47">
                  <c:v>2.2000000000000002</c:v>
                </c:pt>
                <c:pt idx="48">
                  <c:v>2.2000000000000002</c:v>
                </c:pt>
                <c:pt idx="49">
                  <c:v>2.2000000000000002</c:v>
                </c:pt>
              </c:numCache>
            </c:numRef>
          </c:xVal>
          <c:yVal>
            <c:numRef>
              <c:f>Circumference!$H$152:$H$201</c:f>
              <c:numCache>
                <c:formatCode>General</c:formatCode>
                <c:ptCount val="50"/>
                <c:pt idx="0">
                  <c:v>29.9</c:v>
                </c:pt>
                <c:pt idx="1">
                  <c:v>34.1</c:v>
                </c:pt>
                <c:pt idx="2">
                  <c:v>31.1</c:v>
                </c:pt>
                <c:pt idx="3">
                  <c:v>31.8</c:v>
                </c:pt>
                <c:pt idx="4">
                  <c:v>27.3</c:v>
                </c:pt>
                <c:pt idx="5">
                  <c:v>27.5</c:v>
                </c:pt>
                <c:pt idx="6">
                  <c:v>37.5</c:v>
                </c:pt>
                <c:pt idx="7">
                  <c:v>31.4</c:v>
                </c:pt>
                <c:pt idx="8">
                  <c:v>32.200000000000003</c:v>
                </c:pt>
                <c:pt idx="9">
                  <c:v>36.9</c:v>
                </c:pt>
                <c:pt idx="10">
                  <c:v>34.200000000000003</c:v>
                </c:pt>
                <c:pt idx="11">
                  <c:v>30.7</c:v>
                </c:pt>
                <c:pt idx="12">
                  <c:v>31</c:v>
                </c:pt>
                <c:pt idx="13">
                  <c:v>31.7</c:v>
                </c:pt>
                <c:pt idx="14">
                  <c:v>31.6</c:v>
                </c:pt>
                <c:pt idx="15">
                  <c:v>27.3</c:v>
                </c:pt>
                <c:pt idx="16">
                  <c:v>30.7</c:v>
                </c:pt>
                <c:pt idx="17">
                  <c:v>33.200000000000003</c:v>
                </c:pt>
                <c:pt idx="18">
                  <c:v>33.1</c:v>
                </c:pt>
                <c:pt idx="19">
                  <c:v>34.4</c:v>
                </c:pt>
                <c:pt idx="20">
                  <c:v>33</c:v>
                </c:pt>
                <c:pt idx="21">
                  <c:v>34</c:v>
                </c:pt>
                <c:pt idx="22">
                  <c:v>32</c:v>
                </c:pt>
                <c:pt idx="23">
                  <c:v>29.3</c:v>
                </c:pt>
                <c:pt idx="24">
                  <c:v>30.6</c:v>
                </c:pt>
                <c:pt idx="25">
                  <c:v>31.1</c:v>
                </c:pt>
                <c:pt idx="26">
                  <c:v>32.299999999999997</c:v>
                </c:pt>
                <c:pt idx="27">
                  <c:v>28.3</c:v>
                </c:pt>
                <c:pt idx="28">
                  <c:v>31.2</c:v>
                </c:pt>
                <c:pt idx="29">
                  <c:v>31.6</c:v>
                </c:pt>
                <c:pt idx="30">
                  <c:v>26.7</c:v>
                </c:pt>
                <c:pt idx="31">
                  <c:v>28.4</c:v>
                </c:pt>
                <c:pt idx="32">
                  <c:v>32.4</c:v>
                </c:pt>
                <c:pt idx="33">
                  <c:v>24.8</c:v>
                </c:pt>
                <c:pt idx="34">
                  <c:v>35.6</c:v>
                </c:pt>
                <c:pt idx="35">
                  <c:v>30.8</c:v>
                </c:pt>
                <c:pt idx="36">
                  <c:v>31.8</c:v>
                </c:pt>
                <c:pt idx="37">
                  <c:v>32.4</c:v>
                </c:pt>
                <c:pt idx="38">
                  <c:v>29.5</c:v>
                </c:pt>
                <c:pt idx="39">
                  <c:v>26.6</c:v>
                </c:pt>
                <c:pt idx="40">
                  <c:v>28.5</c:v>
                </c:pt>
                <c:pt idx="41">
                  <c:v>31.4</c:v>
                </c:pt>
                <c:pt idx="42">
                  <c:v>32.9</c:v>
                </c:pt>
                <c:pt idx="43">
                  <c:v>31.9</c:v>
                </c:pt>
                <c:pt idx="44">
                  <c:v>29.6</c:v>
                </c:pt>
                <c:pt idx="45">
                  <c:v>40.200000000000003</c:v>
                </c:pt>
                <c:pt idx="46">
                  <c:v>29</c:v>
                </c:pt>
                <c:pt idx="47">
                  <c:v>30.8</c:v>
                </c:pt>
                <c:pt idx="48">
                  <c:v>40.6</c:v>
                </c:pt>
                <c:pt idx="49">
                  <c:v>34.299999999999997</c:v>
                </c:pt>
              </c:numCache>
            </c:numRef>
          </c:yVal>
          <c:smooth val="0"/>
        </c:ser>
        <c:ser>
          <c:idx val="4"/>
          <c:order val="4"/>
          <c:tx>
            <c:v>Men_L-Leg_Prox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Circumference!$G$202:$G$251</c:f>
              <c:numCache>
                <c:formatCode>General</c:formatCode>
                <c:ptCount val="5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</c:numCache>
            </c:numRef>
          </c:xVal>
          <c:yVal>
            <c:numRef>
              <c:f>Circumference!$H$202:$H$251</c:f>
              <c:numCache>
                <c:formatCode>General</c:formatCode>
                <c:ptCount val="50"/>
                <c:pt idx="0">
                  <c:v>33.799999999999997</c:v>
                </c:pt>
                <c:pt idx="1">
                  <c:v>36.200000000000003</c:v>
                </c:pt>
                <c:pt idx="2">
                  <c:v>35.299999999999997</c:v>
                </c:pt>
                <c:pt idx="3">
                  <c:v>35.5</c:v>
                </c:pt>
                <c:pt idx="4">
                  <c:v>37</c:v>
                </c:pt>
                <c:pt idx="5">
                  <c:v>32.299999999999997</c:v>
                </c:pt>
                <c:pt idx="6">
                  <c:v>35.799999999999997</c:v>
                </c:pt>
                <c:pt idx="7">
                  <c:v>35.4</c:v>
                </c:pt>
                <c:pt idx="8">
                  <c:v>42.2</c:v>
                </c:pt>
                <c:pt idx="9">
                  <c:v>36.5</c:v>
                </c:pt>
                <c:pt idx="10">
                  <c:v>38.1</c:v>
                </c:pt>
                <c:pt idx="11">
                  <c:v>37.9</c:v>
                </c:pt>
                <c:pt idx="12">
                  <c:v>34.799999999999997</c:v>
                </c:pt>
                <c:pt idx="13">
                  <c:v>34.6</c:v>
                </c:pt>
                <c:pt idx="14">
                  <c:v>32.1</c:v>
                </c:pt>
                <c:pt idx="15">
                  <c:v>35.4</c:v>
                </c:pt>
                <c:pt idx="16">
                  <c:v>38.6</c:v>
                </c:pt>
                <c:pt idx="17">
                  <c:v>38.5</c:v>
                </c:pt>
                <c:pt idx="18">
                  <c:v>34.799999999999997</c:v>
                </c:pt>
                <c:pt idx="19">
                  <c:v>35.1</c:v>
                </c:pt>
                <c:pt idx="20">
                  <c:v>34.700000000000003</c:v>
                </c:pt>
                <c:pt idx="21">
                  <c:v>35.799999999999997</c:v>
                </c:pt>
                <c:pt idx="22">
                  <c:v>39.700000000000003</c:v>
                </c:pt>
                <c:pt idx="23">
                  <c:v>42.2</c:v>
                </c:pt>
                <c:pt idx="24">
                  <c:v>34.9</c:v>
                </c:pt>
                <c:pt idx="25">
                  <c:v>32.9</c:v>
                </c:pt>
                <c:pt idx="26">
                  <c:v>27.7</c:v>
                </c:pt>
                <c:pt idx="27">
                  <c:v>34.799999999999997</c:v>
                </c:pt>
                <c:pt idx="28">
                  <c:v>35.700000000000003</c:v>
                </c:pt>
                <c:pt idx="29">
                  <c:v>34.200000000000003</c:v>
                </c:pt>
                <c:pt idx="30">
                  <c:v>35</c:v>
                </c:pt>
                <c:pt idx="31">
                  <c:v>39.9</c:v>
                </c:pt>
                <c:pt idx="32">
                  <c:v>35.5</c:v>
                </c:pt>
                <c:pt idx="33">
                  <c:v>34.5</c:v>
                </c:pt>
                <c:pt idx="34">
                  <c:v>39.799999999999997</c:v>
                </c:pt>
                <c:pt idx="35">
                  <c:v>32.200000000000003</c:v>
                </c:pt>
                <c:pt idx="36">
                  <c:v>34</c:v>
                </c:pt>
                <c:pt idx="37">
                  <c:v>34.700000000000003</c:v>
                </c:pt>
                <c:pt idx="38">
                  <c:v>32.200000000000003</c:v>
                </c:pt>
                <c:pt idx="39">
                  <c:v>34.9</c:v>
                </c:pt>
                <c:pt idx="40">
                  <c:v>40.6</c:v>
                </c:pt>
                <c:pt idx="41">
                  <c:v>33.200000000000003</c:v>
                </c:pt>
                <c:pt idx="42">
                  <c:v>36.299999999999997</c:v>
                </c:pt>
                <c:pt idx="43">
                  <c:v>44.8</c:v>
                </c:pt>
                <c:pt idx="44">
                  <c:v>35.799999999999997</c:v>
                </c:pt>
                <c:pt idx="45">
                  <c:v>36.6</c:v>
                </c:pt>
                <c:pt idx="46">
                  <c:v>40.1</c:v>
                </c:pt>
                <c:pt idx="47">
                  <c:v>37.9</c:v>
                </c:pt>
                <c:pt idx="48">
                  <c:v>37.299999999999997</c:v>
                </c:pt>
                <c:pt idx="49">
                  <c:v>37.5</c:v>
                </c:pt>
              </c:numCache>
            </c:numRef>
          </c:yVal>
          <c:smooth val="0"/>
        </c:ser>
        <c:ser>
          <c:idx val="5"/>
          <c:order val="5"/>
          <c:tx>
            <c:v>Women_L-Leg_Prox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Circumference!$G$252:$G$301</c:f>
              <c:numCache>
                <c:formatCode>General</c:formatCode>
                <c:ptCount val="50"/>
                <c:pt idx="0">
                  <c:v>3.2</c:v>
                </c:pt>
                <c:pt idx="1">
                  <c:v>3.2</c:v>
                </c:pt>
                <c:pt idx="2">
                  <c:v>3.2</c:v>
                </c:pt>
                <c:pt idx="3">
                  <c:v>3.2</c:v>
                </c:pt>
                <c:pt idx="4">
                  <c:v>3.2</c:v>
                </c:pt>
                <c:pt idx="5">
                  <c:v>3.2</c:v>
                </c:pt>
                <c:pt idx="6">
                  <c:v>3.2</c:v>
                </c:pt>
                <c:pt idx="7">
                  <c:v>3.2</c:v>
                </c:pt>
                <c:pt idx="8">
                  <c:v>3.2</c:v>
                </c:pt>
                <c:pt idx="9">
                  <c:v>3.2</c:v>
                </c:pt>
                <c:pt idx="10">
                  <c:v>3.2</c:v>
                </c:pt>
                <c:pt idx="11">
                  <c:v>3.2</c:v>
                </c:pt>
                <c:pt idx="12">
                  <c:v>3.2</c:v>
                </c:pt>
                <c:pt idx="13">
                  <c:v>3.2</c:v>
                </c:pt>
                <c:pt idx="14">
                  <c:v>3.2</c:v>
                </c:pt>
                <c:pt idx="15">
                  <c:v>3.2</c:v>
                </c:pt>
                <c:pt idx="16">
                  <c:v>3.2</c:v>
                </c:pt>
                <c:pt idx="17">
                  <c:v>3.2</c:v>
                </c:pt>
                <c:pt idx="18">
                  <c:v>3.2</c:v>
                </c:pt>
                <c:pt idx="19">
                  <c:v>3.2</c:v>
                </c:pt>
                <c:pt idx="20">
                  <c:v>3.2</c:v>
                </c:pt>
                <c:pt idx="21">
                  <c:v>3.2</c:v>
                </c:pt>
                <c:pt idx="22">
                  <c:v>3.2</c:v>
                </c:pt>
                <c:pt idx="23">
                  <c:v>3.2</c:v>
                </c:pt>
                <c:pt idx="24">
                  <c:v>3.2</c:v>
                </c:pt>
                <c:pt idx="25">
                  <c:v>3.2</c:v>
                </c:pt>
                <c:pt idx="26">
                  <c:v>3.2</c:v>
                </c:pt>
                <c:pt idx="27">
                  <c:v>3.2</c:v>
                </c:pt>
                <c:pt idx="28">
                  <c:v>3.2</c:v>
                </c:pt>
                <c:pt idx="29">
                  <c:v>3.2</c:v>
                </c:pt>
                <c:pt idx="30">
                  <c:v>3.2</c:v>
                </c:pt>
                <c:pt idx="31">
                  <c:v>3.2</c:v>
                </c:pt>
                <c:pt idx="32">
                  <c:v>3.2</c:v>
                </c:pt>
                <c:pt idx="33">
                  <c:v>3.2</c:v>
                </c:pt>
                <c:pt idx="34">
                  <c:v>3.2</c:v>
                </c:pt>
                <c:pt idx="35">
                  <c:v>3.2</c:v>
                </c:pt>
                <c:pt idx="36">
                  <c:v>3.2</c:v>
                </c:pt>
                <c:pt idx="37">
                  <c:v>3.2</c:v>
                </c:pt>
                <c:pt idx="38">
                  <c:v>3.2</c:v>
                </c:pt>
                <c:pt idx="39">
                  <c:v>3.2</c:v>
                </c:pt>
                <c:pt idx="40">
                  <c:v>3.2</c:v>
                </c:pt>
                <c:pt idx="41">
                  <c:v>3.2</c:v>
                </c:pt>
                <c:pt idx="42">
                  <c:v>3.2</c:v>
                </c:pt>
                <c:pt idx="43">
                  <c:v>3.2</c:v>
                </c:pt>
                <c:pt idx="44">
                  <c:v>3.2</c:v>
                </c:pt>
                <c:pt idx="45">
                  <c:v>3.2</c:v>
                </c:pt>
                <c:pt idx="46">
                  <c:v>3.2</c:v>
                </c:pt>
                <c:pt idx="47">
                  <c:v>3.2</c:v>
                </c:pt>
                <c:pt idx="48">
                  <c:v>3.2</c:v>
                </c:pt>
                <c:pt idx="49">
                  <c:v>3.2</c:v>
                </c:pt>
              </c:numCache>
            </c:numRef>
          </c:xVal>
          <c:yVal>
            <c:numRef>
              <c:f>Circumference!$H$252:$H$301</c:f>
              <c:numCache>
                <c:formatCode>General</c:formatCode>
                <c:ptCount val="50"/>
                <c:pt idx="0">
                  <c:v>35.9</c:v>
                </c:pt>
                <c:pt idx="1">
                  <c:v>39.6</c:v>
                </c:pt>
                <c:pt idx="2">
                  <c:v>32.799999999999997</c:v>
                </c:pt>
                <c:pt idx="3">
                  <c:v>36.1</c:v>
                </c:pt>
                <c:pt idx="4">
                  <c:v>33.6</c:v>
                </c:pt>
                <c:pt idx="5">
                  <c:v>32</c:v>
                </c:pt>
                <c:pt idx="6">
                  <c:v>44.8</c:v>
                </c:pt>
                <c:pt idx="7">
                  <c:v>34.5</c:v>
                </c:pt>
                <c:pt idx="8">
                  <c:v>37.4</c:v>
                </c:pt>
                <c:pt idx="9">
                  <c:v>40.700000000000003</c:v>
                </c:pt>
                <c:pt idx="10">
                  <c:v>37.5</c:v>
                </c:pt>
                <c:pt idx="11">
                  <c:v>33.6</c:v>
                </c:pt>
                <c:pt idx="12">
                  <c:v>37.5</c:v>
                </c:pt>
                <c:pt idx="13">
                  <c:v>35.4</c:v>
                </c:pt>
                <c:pt idx="14">
                  <c:v>36.9</c:v>
                </c:pt>
                <c:pt idx="15">
                  <c:v>32.200000000000003</c:v>
                </c:pt>
                <c:pt idx="16">
                  <c:v>40.799999999999997</c:v>
                </c:pt>
                <c:pt idx="17">
                  <c:v>35.299999999999997</c:v>
                </c:pt>
                <c:pt idx="18">
                  <c:v>38</c:v>
                </c:pt>
                <c:pt idx="19">
                  <c:v>39.4</c:v>
                </c:pt>
                <c:pt idx="20">
                  <c:v>39.700000000000003</c:v>
                </c:pt>
                <c:pt idx="21">
                  <c:v>47.9</c:v>
                </c:pt>
                <c:pt idx="22">
                  <c:v>34.1</c:v>
                </c:pt>
                <c:pt idx="23">
                  <c:v>38.299999999999997</c:v>
                </c:pt>
                <c:pt idx="24">
                  <c:v>32.700000000000003</c:v>
                </c:pt>
                <c:pt idx="25">
                  <c:v>33.200000000000003</c:v>
                </c:pt>
                <c:pt idx="26">
                  <c:v>35.4</c:v>
                </c:pt>
                <c:pt idx="27">
                  <c:v>34.200000000000003</c:v>
                </c:pt>
                <c:pt idx="28">
                  <c:v>32.9</c:v>
                </c:pt>
                <c:pt idx="29">
                  <c:v>35.799999999999997</c:v>
                </c:pt>
                <c:pt idx="30">
                  <c:v>32.799999999999997</c:v>
                </c:pt>
                <c:pt idx="31">
                  <c:v>35.5</c:v>
                </c:pt>
                <c:pt idx="32">
                  <c:v>38.5</c:v>
                </c:pt>
                <c:pt idx="33">
                  <c:v>29.4</c:v>
                </c:pt>
                <c:pt idx="34">
                  <c:v>39.5</c:v>
                </c:pt>
                <c:pt idx="35">
                  <c:v>36.4</c:v>
                </c:pt>
                <c:pt idx="36">
                  <c:v>34.4</c:v>
                </c:pt>
                <c:pt idx="37">
                  <c:v>36.5</c:v>
                </c:pt>
                <c:pt idx="38">
                  <c:v>41.8</c:v>
                </c:pt>
                <c:pt idx="39">
                  <c:v>29.5</c:v>
                </c:pt>
                <c:pt idx="40">
                  <c:v>32.700000000000003</c:v>
                </c:pt>
                <c:pt idx="41">
                  <c:v>39.5</c:v>
                </c:pt>
                <c:pt idx="42">
                  <c:v>34.6</c:v>
                </c:pt>
                <c:pt idx="43">
                  <c:v>38</c:v>
                </c:pt>
                <c:pt idx="44">
                  <c:v>32.6</c:v>
                </c:pt>
                <c:pt idx="45">
                  <c:v>44.1</c:v>
                </c:pt>
                <c:pt idx="46">
                  <c:v>33.6</c:v>
                </c:pt>
                <c:pt idx="47">
                  <c:v>37.799999999999997</c:v>
                </c:pt>
                <c:pt idx="48">
                  <c:v>42.8</c:v>
                </c:pt>
                <c:pt idx="49">
                  <c:v>38.6</c:v>
                </c:pt>
              </c:numCache>
            </c:numRef>
          </c:yVal>
          <c:smooth val="0"/>
        </c:ser>
        <c:ser>
          <c:idx val="6"/>
          <c:order val="6"/>
          <c:tx>
            <c:v>Men_U-Leg_Dist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Circumference!$G$302:$G$351</c:f>
              <c:numCache>
                <c:formatCode>General</c:formatCode>
                <c:ptCount val="50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4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4</c:v>
                </c:pt>
                <c:pt idx="49">
                  <c:v>4</c:v>
                </c:pt>
              </c:numCache>
            </c:numRef>
          </c:xVal>
          <c:yVal>
            <c:numRef>
              <c:f>Circumference!$H$302:$H$351</c:f>
              <c:numCache>
                <c:formatCode>General</c:formatCode>
                <c:ptCount val="50"/>
                <c:pt idx="0">
                  <c:v>39.9</c:v>
                </c:pt>
                <c:pt idx="1">
                  <c:v>39.799999999999997</c:v>
                </c:pt>
                <c:pt idx="2">
                  <c:v>38</c:v>
                </c:pt>
                <c:pt idx="3">
                  <c:v>41.4</c:v>
                </c:pt>
                <c:pt idx="4">
                  <c:v>39.6</c:v>
                </c:pt>
                <c:pt idx="5">
                  <c:v>35.700000000000003</c:v>
                </c:pt>
                <c:pt idx="6">
                  <c:v>40.9</c:v>
                </c:pt>
                <c:pt idx="7">
                  <c:v>40.5</c:v>
                </c:pt>
                <c:pt idx="8">
                  <c:v>46.1</c:v>
                </c:pt>
                <c:pt idx="9">
                  <c:v>41.4</c:v>
                </c:pt>
                <c:pt idx="10">
                  <c:v>43.7</c:v>
                </c:pt>
                <c:pt idx="11">
                  <c:v>41.8</c:v>
                </c:pt>
                <c:pt idx="12">
                  <c:v>39</c:v>
                </c:pt>
                <c:pt idx="13">
                  <c:v>39.5</c:v>
                </c:pt>
                <c:pt idx="14">
                  <c:v>33.799999999999997</c:v>
                </c:pt>
                <c:pt idx="15">
                  <c:v>40.299999999999997</c:v>
                </c:pt>
                <c:pt idx="16">
                  <c:v>44.7</c:v>
                </c:pt>
                <c:pt idx="17">
                  <c:v>43.5</c:v>
                </c:pt>
                <c:pt idx="18">
                  <c:v>40.9</c:v>
                </c:pt>
                <c:pt idx="19">
                  <c:v>38.299999999999997</c:v>
                </c:pt>
                <c:pt idx="20">
                  <c:v>40.5</c:v>
                </c:pt>
                <c:pt idx="21">
                  <c:v>38.6</c:v>
                </c:pt>
                <c:pt idx="22">
                  <c:v>45.2</c:v>
                </c:pt>
                <c:pt idx="23">
                  <c:v>48</c:v>
                </c:pt>
                <c:pt idx="24">
                  <c:v>40.799999999999997</c:v>
                </c:pt>
                <c:pt idx="25">
                  <c:v>38.9</c:v>
                </c:pt>
                <c:pt idx="26">
                  <c:v>31.2</c:v>
                </c:pt>
                <c:pt idx="27">
                  <c:v>41.1</c:v>
                </c:pt>
                <c:pt idx="28">
                  <c:v>39</c:v>
                </c:pt>
                <c:pt idx="29">
                  <c:v>39</c:v>
                </c:pt>
                <c:pt idx="30">
                  <c:v>40.4</c:v>
                </c:pt>
                <c:pt idx="31">
                  <c:v>44.8</c:v>
                </c:pt>
                <c:pt idx="32">
                  <c:v>38.299999999999997</c:v>
                </c:pt>
                <c:pt idx="33">
                  <c:v>39.4</c:v>
                </c:pt>
                <c:pt idx="34">
                  <c:v>45.7</c:v>
                </c:pt>
                <c:pt idx="35">
                  <c:v>35.5</c:v>
                </c:pt>
                <c:pt idx="36">
                  <c:v>37.6</c:v>
                </c:pt>
                <c:pt idx="37">
                  <c:v>39.200000000000003</c:v>
                </c:pt>
                <c:pt idx="38">
                  <c:v>36.9</c:v>
                </c:pt>
                <c:pt idx="39">
                  <c:v>38.6</c:v>
                </c:pt>
                <c:pt idx="40">
                  <c:v>46</c:v>
                </c:pt>
                <c:pt idx="41">
                  <c:v>34.700000000000003</c:v>
                </c:pt>
                <c:pt idx="42">
                  <c:v>40.4</c:v>
                </c:pt>
                <c:pt idx="43">
                  <c:v>52.7</c:v>
                </c:pt>
                <c:pt idx="44">
                  <c:v>40.9</c:v>
                </c:pt>
                <c:pt idx="45">
                  <c:v>40.200000000000003</c:v>
                </c:pt>
                <c:pt idx="46">
                  <c:v>48.8</c:v>
                </c:pt>
                <c:pt idx="47">
                  <c:v>42.5</c:v>
                </c:pt>
                <c:pt idx="48">
                  <c:v>42.8</c:v>
                </c:pt>
                <c:pt idx="49">
                  <c:v>40.9</c:v>
                </c:pt>
              </c:numCache>
            </c:numRef>
          </c:yVal>
          <c:smooth val="0"/>
        </c:ser>
        <c:ser>
          <c:idx val="7"/>
          <c:order val="7"/>
          <c:tx>
            <c:v>Women_U-Leg_Dist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Circumference!$G$352:$G$401</c:f>
              <c:numCache>
                <c:formatCode>General</c:formatCode>
                <c:ptCount val="50"/>
                <c:pt idx="0">
                  <c:v>4.2</c:v>
                </c:pt>
                <c:pt idx="1">
                  <c:v>4.2</c:v>
                </c:pt>
                <c:pt idx="2">
                  <c:v>4.2</c:v>
                </c:pt>
                <c:pt idx="3">
                  <c:v>4.2</c:v>
                </c:pt>
                <c:pt idx="4">
                  <c:v>4.2</c:v>
                </c:pt>
                <c:pt idx="5">
                  <c:v>4.2</c:v>
                </c:pt>
                <c:pt idx="6">
                  <c:v>4.2</c:v>
                </c:pt>
                <c:pt idx="7">
                  <c:v>4.2</c:v>
                </c:pt>
                <c:pt idx="8">
                  <c:v>4.2</c:v>
                </c:pt>
                <c:pt idx="9">
                  <c:v>4.2</c:v>
                </c:pt>
                <c:pt idx="10">
                  <c:v>4.2</c:v>
                </c:pt>
                <c:pt idx="11">
                  <c:v>4.2</c:v>
                </c:pt>
                <c:pt idx="12">
                  <c:v>4.2</c:v>
                </c:pt>
                <c:pt idx="13">
                  <c:v>4.2</c:v>
                </c:pt>
                <c:pt idx="14">
                  <c:v>4.2</c:v>
                </c:pt>
                <c:pt idx="15">
                  <c:v>4.2</c:v>
                </c:pt>
                <c:pt idx="16">
                  <c:v>4.2</c:v>
                </c:pt>
                <c:pt idx="17">
                  <c:v>4.2</c:v>
                </c:pt>
                <c:pt idx="18">
                  <c:v>4.2</c:v>
                </c:pt>
                <c:pt idx="19">
                  <c:v>4.2</c:v>
                </c:pt>
                <c:pt idx="20">
                  <c:v>4.2</c:v>
                </c:pt>
                <c:pt idx="21">
                  <c:v>4.2</c:v>
                </c:pt>
                <c:pt idx="22">
                  <c:v>4.2</c:v>
                </c:pt>
                <c:pt idx="23">
                  <c:v>4.2</c:v>
                </c:pt>
                <c:pt idx="24">
                  <c:v>4.2</c:v>
                </c:pt>
                <c:pt idx="25">
                  <c:v>4.2</c:v>
                </c:pt>
                <c:pt idx="26">
                  <c:v>4.2</c:v>
                </c:pt>
                <c:pt idx="27">
                  <c:v>4.2</c:v>
                </c:pt>
                <c:pt idx="28">
                  <c:v>4.2</c:v>
                </c:pt>
                <c:pt idx="29">
                  <c:v>4.2</c:v>
                </c:pt>
                <c:pt idx="30">
                  <c:v>4.2</c:v>
                </c:pt>
                <c:pt idx="31">
                  <c:v>4.2</c:v>
                </c:pt>
                <c:pt idx="32">
                  <c:v>4.2</c:v>
                </c:pt>
                <c:pt idx="33">
                  <c:v>4.2</c:v>
                </c:pt>
                <c:pt idx="34">
                  <c:v>4.2</c:v>
                </c:pt>
                <c:pt idx="35">
                  <c:v>4.2</c:v>
                </c:pt>
                <c:pt idx="36">
                  <c:v>4.2</c:v>
                </c:pt>
                <c:pt idx="37">
                  <c:v>4.2</c:v>
                </c:pt>
                <c:pt idx="38">
                  <c:v>4.2</c:v>
                </c:pt>
                <c:pt idx="39">
                  <c:v>4.2</c:v>
                </c:pt>
                <c:pt idx="40">
                  <c:v>4.2</c:v>
                </c:pt>
                <c:pt idx="41">
                  <c:v>4.2</c:v>
                </c:pt>
                <c:pt idx="42">
                  <c:v>4.2</c:v>
                </c:pt>
                <c:pt idx="43">
                  <c:v>4.2</c:v>
                </c:pt>
                <c:pt idx="44">
                  <c:v>4.2</c:v>
                </c:pt>
                <c:pt idx="45">
                  <c:v>4.2</c:v>
                </c:pt>
                <c:pt idx="46">
                  <c:v>4.2</c:v>
                </c:pt>
                <c:pt idx="47">
                  <c:v>4.2</c:v>
                </c:pt>
                <c:pt idx="48">
                  <c:v>4.2</c:v>
                </c:pt>
                <c:pt idx="49">
                  <c:v>4.2</c:v>
                </c:pt>
              </c:numCache>
            </c:numRef>
          </c:xVal>
          <c:yVal>
            <c:numRef>
              <c:f>Circumference!$H$352:$H$401</c:f>
              <c:numCache>
                <c:formatCode>General</c:formatCode>
                <c:ptCount val="50"/>
                <c:pt idx="0">
                  <c:v>41.1</c:v>
                </c:pt>
                <c:pt idx="1">
                  <c:v>45.6</c:v>
                </c:pt>
                <c:pt idx="2">
                  <c:v>35.4</c:v>
                </c:pt>
                <c:pt idx="3">
                  <c:v>39.6</c:v>
                </c:pt>
                <c:pt idx="4">
                  <c:v>38.700000000000003</c:v>
                </c:pt>
                <c:pt idx="5">
                  <c:v>35</c:v>
                </c:pt>
                <c:pt idx="6">
                  <c:v>55.9</c:v>
                </c:pt>
                <c:pt idx="7">
                  <c:v>39.6</c:v>
                </c:pt>
                <c:pt idx="8">
                  <c:v>36.799999999999997</c:v>
                </c:pt>
                <c:pt idx="9">
                  <c:v>46.3</c:v>
                </c:pt>
                <c:pt idx="10">
                  <c:v>42.3</c:v>
                </c:pt>
                <c:pt idx="11">
                  <c:v>37.700000000000003</c:v>
                </c:pt>
                <c:pt idx="12">
                  <c:v>43.1</c:v>
                </c:pt>
                <c:pt idx="13">
                  <c:v>39.9</c:v>
                </c:pt>
                <c:pt idx="14">
                  <c:v>41.5</c:v>
                </c:pt>
                <c:pt idx="15">
                  <c:v>35.1</c:v>
                </c:pt>
                <c:pt idx="16">
                  <c:v>51.4</c:v>
                </c:pt>
                <c:pt idx="17">
                  <c:v>40</c:v>
                </c:pt>
                <c:pt idx="18">
                  <c:v>40.9</c:v>
                </c:pt>
                <c:pt idx="19">
                  <c:v>44.8</c:v>
                </c:pt>
                <c:pt idx="20">
                  <c:v>47.5</c:v>
                </c:pt>
                <c:pt idx="21">
                  <c:v>63.7</c:v>
                </c:pt>
                <c:pt idx="22">
                  <c:v>38.6</c:v>
                </c:pt>
                <c:pt idx="23">
                  <c:v>44.4</c:v>
                </c:pt>
                <c:pt idx="24">
                  <c:v>37</c:v>
                </c:pt>
                <c:pt idx="25">
                  <c:v>38.5</c:v>
                </c:pt>
                <c:pt idx="26">
                  <c:v>40.4</c:v>
                </c:pt>
                <c:pt idx="27">
                  <c:v>37.200000000000003</c:v>
                </c:pt>
                <c:pt idx="28">
                  <c:v>35.9</c:v>
                </c:pt>
                <c:pt idx="29">
                  <c:v>40.6</c:v>
                </c:pt>
                <c:pt idx="30">
                  <c:v>36.5</c:v>
                </c:pt>
                <c:pt idx="31">
                  <c:v>38.700000000000003</c:v>
                </c:pt>
                <c:pt idx="32">
                  <c:v>44.4</c:v>
                </c:pt>
                <c:pt idx="33">
                  <c:v>32.299999999999997</c:v>
                </c:pt>
                <c:pt idx="34">
                  <c:v>49</c:v>
                </c:pt>
                <c:pt idx="35">
                  <c:v>38</c:v>
                </c:pt>
                <c:pt idx="36">
                  <c:v>38</c:v>
                </c:pt>
                <c:pt idx="37">
                  <c:v>40.4</c:v>
                </c:pt>
                <c:pt idx="38">
                  <c:v>53.1</c:v>
                </c:pt>
                <c:pt idx="39">
                  <c:v>34.4</c:v>
                </c:pt>
                <c:pt idx="40">
                  <c:v>35.799999999999997</c:v>
                </c:pt>
                <c:pt idx="41">
                  <c:v>46.5</c:v>
                </c:pt>
                <c:pt idx="42">
                  <c:v>37.700000000000003</c:v>
                </c:pt>
                <c:pt idx="43">
                  <c:v>40.6</c:v>
                </c:pt>
                <c:pt idx="44">
                  <c:v>33.799999999999997</c:v>
                </c:pt>
                <c:pt idx="45">
                  <c:v>49.7</c:v>
                </c:pt>
                <c:pt idx="46">
                  <c:v>37.799999999999997</c:v>
                </c:pt>
                <c:pt idx="47">
                  <c:v>43.1</c:v>
                </c:pt>
                <c:pt idx="48">
                  <c:v>51</c:v>
                </c:pt>
                <c:pt idx="49">
                  <c:v>43.6</c:v>
                </c:pt>
              </c:numCache>
            </c:numRef>
          </c:yVal>
          <c:smooth val="0"/>
        </c:ser>
        <c:ser>
          <c:idx val="8"/>
          <c:order val="8"/>
          <c:tx>
            <c:v>Men_U-Leg_Cent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Circumference!$G$402:$G$451</c:f>
              <c:numCache>
                <c:formatCode>General</c:formatCode>
                <c:ptCount val="5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5</c:v>
                </c:pt>
                <c:pt idx="37">
                  <c:v>5</c:v>
                </c:pt>
                <c:pt idx="38">
                  <c:v>5</c:v>
                </c:pt>
                <c:pt idx="39">
                  <c:v>5</c:v>
                </c:pt>
                <c:pt idx="40">
                  <c:v>5</c:v>
                </c:pt>
                <c:pt idx="41">
                  <c:v>5</c:v>
                </c:pt>
                <c:pt idx="42">
                  <c:v>5</c:v>
                </c:pt>
                <c:pt idx="43">
                  <c:v>5</c:v>
                </c:pt>
                <c:pt idx="44">
                  <c:v>5</c:v>
                </c:pt>
                <c:pt idx="45">
                  <c:v>5</c:v>
                </c:pt>
                <c:pt idx="46">
                  <c:v>5</c:v>
                </c:pt>
                <c:pt idx="47">
                  <c:v>5</c:v>
                </c:pt>
                <c:pt idx="48">
                  <c:v>5</c:v>
                </c:pt>
                <c:pt idx="49">
                  <c:v>5</c:v>
                </c:pt>
              </c:numCache>
            </c:numRef>
          </c:xVal>
          <c:yVal>
            <c:numRef>
              <c:f>Circumference!$H$402:$H$451</c:f>
              <c:numCache>
                <c:formatCode>General</c:formatCode>
                <c:ptCount val="50"/>
                <c:pt idx="0">
                  <c:v>50.5</c:v>
                </c:pt>
                <c:pt idx="1">
                  <c:v>49.5</c:v>
                </c:pt>
                <c:pt idx="2">
                  <c:v>48.4</c:v>
                </c:pt>
                <c:pt idx="3">
                  <c:v>52.8</c:v>
                </c:pt>
                <c:pt idx="4">
                  <c:v>47.6</c:v>
                </c:pt>
                <c:pt idx="5">
                  <c:v>47.1</c:v>
                </c:pt>
                <c:pt idx="6">
                  <c:v>50.4</c:v>
                </c:pt>
                <c:pt idx="7">
                  <c:v>51.5</c:v>
                </c:pt>
                <c:pt idx="8">
                  <c:v>53.5</c:v>
                </c:pt>
                <c:pt idx="9">
                  <c:v>54</c:v>
                </c:pt>
                <c:pt idx="10">
                  <c:v>53.9</c:v>
                </c:pt>
                <c:pt idx="11">
                  <c:v>54.1</c:v>
                </c:pt>
                <c:pt idx="12">
                  <c:v>46.7</c:v>
                </c:pt>
                <c:pt idx="13">
                  <c:v>47</c:v>
                </c:pt>
                <c:pt idx="14">
                  <c:v>42.5</c:v>
                </c:pt>
                <c:pt idx="15">
                  <c:v>50.1</c:v>
                </c:pt>
                <c:pt idx="16">
                  <c:v>44.3</c:v>
                </c:pt>
                <c:pt idx="17">
                  <c:v>52.5</c:v>
                </c:pt>
                <c:pt idx="18">
                  <c:v>46.3</c:v>
                </c:pt>
                <c:pt idx="19">
                  <c:v>46.5</c:v>
                </c:pt>
                <c:pt idx="20">
                  <c:v>48.7</c:v>
                </c:pt>
                <c:pt idx="21">
                  <c:v>49.3</c:v>
                </c:pt>
                <c:pt idx="22">
                  <c:v>55.6</c:v>
                </c:pt>
                <c:pt idx="23">
                  <c:v>58.7</c:v>
                </c:pt>
                <c:pt idx="24">
                  <c:v>48.8</c:v>
                </c:pt>
                <c:pt idx="25">
                  <c:v>50</c:v>
                </c:pt>
                <c:pt idx="26">
                  <c:v>39</c:v>
                </c:pt>
                <c:pt idx="27">
                  <c:v>52.9</c:v>
                </c:pt>
                <c:pt idx="28">
                  <c:v>47.4</c:v>
                </c:pt>
                <c:pt idx="29">
                  <c:v>49.7</c:v>
                </c:pt>
                <c:pt idx="30">
                  <c:v>51.4</c:v>
                </c:pt>
                <c:pt idx="31">
                  <c:v>59.4</c:v>
                </c:pt>
                <c:pt idx="32">
                  <c:v>49.4</c:v>
                </c:pt>
                <c:pt idx="33">
                  <c:v>47.4</c:v>
                </c:pt>
                <c:pt idx="34">
                  <c:v>52.9</c:v>
                </c:pt>
                <c:pt idx="35">
                  <c:v>44.7</c:v>
                </c:pt>
                <c:pt idx="36">
                  <c:v>44.7</c:v>
                </c:pt>
                <c:pt idx="37">
                  <c:v>45.8</c:v>
                </c:pt>
                <c:pt idx="38">
                  <c:v>46.3</c:v>
                </c:pt>
                <c:pt idx="39">
                  <c:v>47.8</c:v>
                </c:pt>
                <c:pt idx="40">
                  <c:v>51.1</c:v>
                </c:pt>
                <c:pt idx="41">
                  <c:v>45.8</c:v>
                </c:pt>
                <c:pt idx="42">
                  <c:v>47.4</c:v>
                </c:pt>
                <c:pt idx="43">
                  <c:v>62.3</c:v>
                </c:pt>
                <c:pt idx="44">
                  <c:v>52.6</c:v>
                </c:pt>
                <c:pt idx="45">
                  <c:v>47.8</c:v>
                </c:pt>
                <c:pt idx="46">
                  <c:v>60.7</c:v>
                </c:pt>
                <c:pt idx="47">
                  <c:v>49.5</c:v>
                </c:pt>
                <c:pt idx="48">
                  <c:v>53.8</c:v>
                </c:pt>
                <c:pt idx="49">
                  <c:v>49.2</c:v>
                </c:pt>
              </c:numCache>
            </c:numRef>
          </c:yVal>
          <c:smooth val="0"/>
        </c:ser>
        <c:ser>
          <c:idx val="9"/>
          <c:order val="9"/>
          <c:tx>
            <c:v>Women_U-Leg_Cent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Circumference!$G$452:$G$501</c:f>
              <c:numCache>
                <c:formatCode>General</c:formatCode>
                <c:ptCount val="50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  <c:pt idx="3">
                  <c:v>5.2</c:v>
                </c:pt>
                <c:pt idx="4">
                  <c:v>5.2</c:v>
                </c:pt>
                <c:pt idx="5">
                  <c:v>5.2</c:v>
                </c:pt>
                <c:pt idx="6">
                  <c:v>5.2</c:v>
                </c:pt>
                <c:pt idx="7">
                  <c:v>5.2</c:v>
                </c:pt>
                <c:pt idx="8">
                  <c:v>5.2</c:v>
                </c:pt>
                <c:pt idx="9">
                  <c:v>5.2</c:v>
                </c:pt>
                <c:pt idx="10">
                  <c:v>5.2</c:v>
                </c:pt>
                <c:pt idx="11">
                  <c:v>5.2</c:v>
                </c:pt>
                <c:pt idx="12">
                  <c:v>5.2</c:v>
                </c:pt>
                <c:pt idx="13">
                  <c:v>5.2</c:v>
                </c:pt>
                <c:pt idx="14">
                  <c:v>5.2</c:v>
                </c:pt>
                <c:pt idx="15">
                  <c:v>5.2</c:v>
                </c:pt>
                <c:pt idx="16">
                  <c:v>5.2</c:v>
                </c:pt>
                <c:pt idx="17">
                  <c:v>5.2</c:v>
                </c:pt>
                <c:pt idx="18">
                  <c:v>5.2</c:v>
                </c:pt>
                <c:pt idx="19">
                  <c:v>5.2</c:v>
                </c:pt>
                <c:pt idx="20">
                  <c:v>5.2</c:v>
                </c:pt>
                <c:pt idx="21">
                  <c:v>5.2</c:v>
                </c:pt>
                <c:pt idx="22">
                  <c:v>5.2</c:v>
                </c:pt>
                <c:pt idx="23">
                  <c:v>5.2</c:v>
                </c:pt>
                <c:pt idx="24">
                  <c:v>5.2</c:v>
                </c:pt>
                <c:pt idx="25">
                  <c:v>5.2</c:v>
                </c:pt>
                <c:pt idx="26">
                  <c:v>5.2</c:v>
                </c:pt>
                <c:pt idx="27">
                  <c:v>5.2</c:v>
                </c:pt>
                <c:pt idx="28">
                  <c:v>5.2</c:v>
                </c:pt>
                <c:pt idx="29">
                  <c:v>5.2</c:v>
                </c:pt>
                <c:pt idx="30">
                  <c:v>5.2</c:v>
                </c:pt>
                <c:pt idx="31">
                  <c:v>5.2</c:v>
                </c:pt>
                <c:pt idx="32">
                  <c:v>5.2</c:v>
                </c:pt>
                <c:pt idx="33">
                  <c:v>5.2</c:v>
                </c:pt>
                <c:pt idx="34">
                  <c:v>5.2</c:v>
                </c:pt>
                <c:pt idx="35">
                  <c:v>5.2</c:v>
                </c:pt>
                <c:pt idx="36">
                  <c:v>5.2</c:v>
                </c:pt>
                <c:pt idx="37">
                  <c:v>5.2</c:v>
                </c:pt>
                <c:pt idx="38">
                  <c:v>5.2</c:v>
                </c:pt>
                <c:pt idx="39">
                  <c:v>5.2</c:v>
                </c:pt>
                <c:pt idx="40">
                  <c:v>5.2</c:v>
                </c:pt>
                <c:pt idx="41">
                  <c:v>5.2</c:v>
                </c:pt>
                <c:pt idx="42">
                  <c:v>5.2</c:v>
                </c:pt>
                <c:pt idx="43">
                  <c:v>5.2</c:v>
                </c:pt>
                <c:pt idx="44">
                  <c:v>5.2</c:v>
                </c:pt>
                <c:pt idx="45">
                  <c:v>5.2</c:v>
                </c:pt>
                <c:pt idx="46">
                  <c:v>5.2</c:v>
                </c:pt>
                <c:pt idx="47">
                  <c:v>5.2</c:v>
                </c:pt>
                <c:pt idx="48">
                  <c:v>5.2</c:v>
                </c:pt>
                <c:pt idx="49">
                  <c:v>5.2</c:v>
                </c:pt>
              </c:numCache>
            </c:numRef>
          </c:xVal>
          <c:yVal>
            <c:numRef>
              <c:f>Circumference!$H$452:$H$501</c:f>
              <c:numCache>
                <c:formatCode>General</c:formatCode>
                <c:ptCount val="50"/>
                <c:pt idx="0">
                  <c:v>52</c:v>
                </c:pt>
                <c:pt idx="1">
                  <c:v>58</c:v>
                </c:pt>
                <c:pt idx="2">
                  <c:v>44.5</c:v>
                </c:pt>
                <c:pt idx="3">
                  <c:v>48.8</c:v>
                </c:pt>
                <c:pt idx="4">
                  <c:v>52.6</c:v>
                </c:pt>
                <c:pt idx="5">
                  <c:v>46.8</c:v>
                </c:pt>
                <c:pt idx="6">
                  <c:v>67.400000000000006</c:v>
                </c:pt>
                <c:pt idx="7">
                  <c:v>51</c:v>
                </c:pt>
                <c:pt idx="8">
                  <c:v>46.5</c:v>
                </c:pt>
                <c:pt idx="9">
                  <c:v>62.1</c:v>
                </c:pt>
                <c:pt idx="10">
                  <c:v>54.6</c:v>
                </c:pt>
                <c:pt idx="11">
                  <c:v>51</c:v>
                </c:pt>
                <c:pt idx="12">
                  <c:v>54.9</c:v>
                </c:pt>
                <c:pt idx="13">
                  <c:v>48.1</c:v>
                </c:pt>
                <c:pt idx="14">
                  <c:v>51.9</c:v>
                </c:pt>
                <c:pt idx="15">
                  <c:v>41.9</c:v>
                </c:pt>
                <c:pt idx="16">
                  <c:v>61.9</c:v>
                </c:pt>
                <c:pt idx="17">
                  <c:v>51.7</c:v>
                </c:pt>
                <c:pt idx="18">
                  <c:v>46.7</c:v>
                </c:pt>
                <c:pt idx="19">
                  <c:v>60.1</c:v>
                </c:pt>
                <c:pt idx="20">
                  <c:v>59.9</c:v>
                </c:pt>
                <c:pt idx="21">
                  <c:v>82.5</c:v>
                </c:pt>
                <c:pt idx="22">
                  <c:v>49</c:v>
                </c:pt>
                <c:pt idx="23">
                  <c:v>59.1</c:v>
                </c:pt>
                <c:pt idx="24">
                  <c:v>48.3</c:v>
                </c:pt>
                <c:pt idx="25">
                  <c:v>50.5</c:v>
                </c:pt>
                <c:pt idx="26">
                  <c:v>52.2</c:v>
                </c:pt>
                <c:pt idx="27">
                  <c:v>45.6</c:v>
                </c:pt>
                <c:pt idx="28">
                  <c:v>44.6</c:v>
                </c:pt>
                <c:pt idx="29">
                  <c:v>49.1</c:v>
                </c:pt>
                <c:pt idx="30">
                  <c:v>44.4</c:v>
                </c:pt>
                <c:pt idx="31">
                  <c:v>44.9</c:v>
                </c:pt>
                <c:pt idx="32">
                  <c:v>56.5</c:v>
                </c:pt>
                <c:pt idx="33">
                  <c:v>39.700000000000003</c:v>
                </c:pt>
                <c:pt idx="34">
                  <c:v>56.7</c:v>
                </c:pt>
                <c:pt idx="35">
                  <c:v>48.9</c:v>
                </c:pt>
                <c:pt idx="36">
                  <c:v>50.6</c:v>
                </c:pt>
                <c:pt idx="37">
                  <c:v>48</c:v>
                </c:pt>
                <c:pt idx="38">
                  <c:v>70.400000000000006</c:v>
                </c:pt>
                <c:pt idx="39">
                  <c:v>42.1</c:v>
                </c:pt>
                <c:pt idx="40">
                  <c:v>48.8</c:v>
                </c:pt>
                <c:pt idx="41">
                  <c:v>59.7</c:v>
                </c:pt>
                <c:pt idx="42">
                  <c:v>49</c:v>
                </c:pt>
                <c:pt idx="43">
                  <c:v>51.8</c:v>
                </c:pt>
                <c:pt idx="44">
                  <c:v>43.2</c:v>
                </c:pt>
                <c:pt idx="45">
                  <c:v>61</c:v>
                </c:pt>
                <c:pt idx="46">
                  <c:v>48.4</c:v>
                </c:pt>
                <c:pt idx="47">
                  <c:v>52.9</c:v>
                </c:pt>
                <c:pt idx="48">
                  <c:v>64.599999999999994</c:v>
                </c:pt>
                <c:pt idx="49">
                  <c:v>51.4</c:v>
                </c:pt>
              </c:numCache>
            </c:numRef>
          </c:yVal>
          <c:smooth val="0"/>
        </c:ser>
        <c:ser>
          <c:idx val="10"/>
          <c:order val="10"/>
          <c:tx>
            <c:v>Men_U-Leg_Prox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Circumference!$G$502:$G$551</c:f>
              <c:numCache>
                <c:formatCode>General</c:formatCode>
                <c:ptCount val="50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6</c:v>
                </c:pt>
                <c:pt idx="29">
                  <c:v>6</c:v>
                </c:pt>
                <c:pt idx="30">
                  <c:v>6</c:v>
                </c:pt>
                <c:pt idx="31">
                  <c:v>6</c:v>
                </c:pt>
                <c:pt idx="32">
                  <c:v>6</c:v>
                </c:pt>
                <c:pt idx="33">
                  <c:v>6</c:v>
                </c:pt>
                <c:pt idx="34">
                  <c:v>6</c:v>
                </c:pt>
                <c:pt idx="35">
                  <c:v>6</c:v>
                </c:pt>
                <c:pt idx="36">
                  <c:v>6</c:v>
                </c:pt>
                <c:pt idx="37">
                  <c:v>6</c:v>
                </c:pt>
                <c:pt idx="38">
                  <c:v>6</c:v>
                </c:pt>
                <c:pt idx="39">
                  <c:v>6</c:v>
                </c:pt>
                <c:pt idx="40">
                  <c:v>6</c:v>
                </c:pt>
                <c:pt idx="41">
                  <c:v>6</c:v>
                </c:pt>
                <c:pt idx="42">
                  <c:v>6</c:v>
                </c:pt>
                <c:pt idx="43">
                  <c:v>6</c:v>
                </c:pt>
                <c:pt idx="44">
                  <c:v>6</c:v>
                </c:pt>
                <c:pt idx="45">
                  <c:v>6</c:v>
                </c:pt>
                <c:pt idx="46">
                  <c:v>6</c:v>
                </c:pt>
                <c:pt idx="47">
                  <c:v>6</c:v>
                </c:pt>
                <c:pt idx="48">
                  <c:v>6</c:v>
                </c:pt>
                <c:pt idx="49">
                  <c:v>6</c:v>
                </c:pt>
              </c:numCache>
            </c:numRef>
          </c:xVal>
          <c:yVal>
            <c:numRef>
              <c:f>Circumference!$H$502:$H$551</c:f>
              <c:numCache>
                <c:formatCode>General</c:formatCode>
                <c:ptCount val="50"/>
                <c:pt idx="0">
                  <c:v>57.3</c:v>
                </c:pt>
                <c:pt idx="1">
                  <c:v>55.6</c:v>
                </c:pt>
                <c:pt idx="2">
                  <c:v>58.9</c:v>
                </c:pt>
                <c:pt idx="3">
                  <c:v>60.8</c:v>
                </c:pt>
                <c:pt idx="4">
                  <c:v>56.5</c:v>
                </c:pt>
                <c:pt idx="5">
                  <c:v>54.4</c:v>
                </c:pt>
                <c:pt idx="6">
                  <c:v>58.7</c:v>
                </c:pt>
                <c:pt idx="7">
                  <c:v>59.6</c:v>
                </c:pt>
                <c:pt idx="8">
                  <c:v>60.6</c:v>
                </c:pt>
                <c:pt idx="9">
                  <c:v>61.7</c:v>
                </c:pt>
                <c:pt idx="10">
                  <c:v>60.5</c:v>
                </c:pt>
                <c:pt idx="11">
                  <c:v>60.9</c:v>
                </c:pt>
                <c:pt idx="12">
                  <c:v>53.8</c:v>
                </c:pt>
                <c:pt idx="13">
                  <c:v>53.8</c:v>
                </c:pt>
                <c:pt idx="14">
                  <c:v>50.8</c:v>
                </c:pt>
                <c:pt idx="15">
                  <c:v>58.9</c:v>
                </c:pt>
                <c:pt idx="16">
                  <c:v>63.5</c:v>
                </c:pt>
                <c:pt idx="17">
                  <c:v>62.3</c:v>
                </c:pt>
                <c:pt idx="18">
                  <c:v>52.7</c:v>
                </c:pt>
                <c:pt idx="19">
                  <c:v>52.9</c:v>
                </c:pt>
                <c:pt idx="20">
                  <c:v>57.8</c:v>
                </c:pt>
                <c:pt idx="21">
                  <c:v>57.8</c:v>
                </c:pt>
                <c:pt idx="22">
                  <c:v>61.9</c:v>
                </c:pt>
                <c:pt idx="23">
                  <c:v>65.8</c:v>
                </c:pt>
                <c:pt idx="24">
                  <c:v>53.9</c:v>
                </c:pt>
                <c:pt idx="25">
                  <c:v>57.4</c:v>
                </c:pt>
                <c:pt idx="26">
                  <c:v>46</c:v>
                </c:pt>
                <c:pt idx="27">
                  <c:v>58.7</c:v>
                </c:pt>
                <c:pt idx="28">
                  <c:v>55.5</c:v>
                </c:pt>
                <c:pt idx="29">
                  <c:v>54.3</c:v>
                </c:pt>
                <c:pt idx="30">
                  <c:v>60.1</c:v>
                </c:pt>
                <c:pt idx="31">
                  <c:v>71.7</c:v>
                </c:pt>
                <c:pt idx="32">
                  <c:v>56.5</c:v>
                </c:pt>
                <c:pt idx="33">
                  <c:v>56.5</c:v>
                </c:pt>
                <c:pt idx="34">
                  <c:v>61.2</c:v>
                </c:pt>
                <c:pt idx="35">
                  <c:v>48.7</c:v>
                </c:pt>
                <c:pt idx="36">
                  <c:v>51.1</c:v>
                </c:pt>
                <c:pt idx="37">
                  <c:v>54.4</c:v>
                </c:pt>
                <c:pt idx="38">
                  <c:v>51.3</c:v>
                </c:pt>
                <c:pt idx="39">
                  <c:v>56.2</c:v>
                </c:pt>
                <c:pt idx="40">
                  <c:v>59.5</c:v>
                </c:pt>
                <c:pt idx="41">
                  <c:v>53.5</c:v>
                </c:pt>
                <c:pt idx="42">
                  <c:v>53.2</c:v>
                </c:pt>
                <c:pt idx="43">
                  <c:v>73.8</c:v>
                </c:pt>
                <c:pt idx="44">
                  <c:v>58.5</c:v>
                </c:pt>
                <c:pt idx="45">
                  <c:v>54.3</c:v>
                </c:pt>
                <c:pt idx="46">
                  <c:v>71.900000000000006</c:v>
                </c:pt>
                <c:pt idx="47">
                  <c:v>55.6</c:v>
                </c:pt>
                <c:pt idx="48">
                  <c:v>64.3</c:v>
                </c:pt>
                <c:pt idx="49">
                  <c:v>57.3</c:v>
                </c:pt>
              </c:numCache>
            </c:numRef>
          </c:yVal>
          <c:smooth val="0"/>
        </c:ser>
        <c:ser>
          <c:idx val="11"/>
          <c:order val="11"/>
          <c:tx>
            <c:v>Women_U-Leg_Prox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Circumference!$G$552:$G$601</c:f>
              <c:numCache>
                <c:formatCode>General</c:formatCode>
                <c:ptCount val="50"/>
                <c:pt idx="0">
                  <c:v>6.2</c:v>
                </c:pt>
                <c:pt idx="1">
                  <c:v>6.2</c:v>
                </c:pt>
                <c:pt idx="2">
                  <c:v>6.2</c:v>
                </c:pt>
                <c:pt idx="3">
                  <c:v>6.2</c:v>
                </c:pt>
                <c:pt idx="4">
                  <c:v>6.2</c:v>
                </c:pt>
                <c:pt idx="5">
                  <c:v>6.2</c:v>
                </c:pt>
                <c:pt idx="6">
                  <c:v>6.2</c:v>
                </c:pt>
                <c:pt idx="7">
                  <c:v>6.2</c:v>
                </c:pt>
                <c:pt idx="8">
                  <c:v>6.2</c:v>
                </c:pt>
                <c:pt idx="9">
                  <c:v>6.2</c:v>
                </c:pt>
                <c:pt idx="10">
                  <c:v>6.2</c:v>
                </c:pt>
                <c:pt idx="11">
                  <c:v>6.2</c:v>
                </c:pt>
                <c:pt idx="12">
                  <c:v>6.2</c:v>
                </c:pt>
                <c:pt idx="13">
                  <c:v>6.2</c:v>
                </c:pt>
                <c:pt idx="14">
                  <c:v>6.2</c:v>
                </c:pt>
                <c:pt idx="15">
                  <c:v>6.2</c:v>
                </c:pt>
                <c:pt idx="16">
                  <c:v>6.2</c:v>
                </c:pt>
                <c:pt idx="17">
                  <c:v>6.2</c:v>
                </c:pt>
                <c:pt idx="18">
                  <c:v>6.2</c:v>
                </c:pt>
                <c:pt idx="19">
                  <c:v>6.2</c:v>
                </c:pt>
                <c:pt idx="20">
                  <c:v>6.2</c:v>
                </c:pt>
                <c:pt idx="21">
                  <c:v>6.2</c:v>
                </c:pt>
                <c:pt idx="22">
                  <c:v>6.2</c:v>
                </c:pt>
                <c:pt idx="23">
                  <c:v>6.2</c:v>
                </c:pt>
                <c:pt idx="24">
                  <c:v>6.2</c:v>
                </c:pt>
                <c:pt idx="25">
                  <c:v>6.2</c:v>
                </c:pt>
                <c:pt idx="26">
                  <c:v>6.2</c:v>
                </c:pt>
                <c:pt idx="27">
                  <c:v>6.2</c:v>
                </c:pt>
                <c:pt idx="28">
                  <c:v>6.2</c:v>
                </c:pt>
                <c:pt idx="29">
                  <c:v>6.2</c:v>
                </c:pt>
                <c:pt idx="30">
                  <c:v>6.2</c:v>
                </c:pt>
                <c:pt idx="31">
                  <c:v>6.2</c:v>
                </c:pt>
                <c:pt idx="32">
                  <c:v>6.2</c:v>
                </c:pt>
                <c:pt idx="33">
                  <c:v>6.2</c:v>
                </c:pt>
                <c:pt idx="34">
                  <c:v>6.2</c:v>
                </c:pt>
                <c:pt idx="35">
                  <c:v>6.2</c:v>
                </c:pt>
                <c:pt idx="36">
                  <c:v>6.2</c:v>
                </c:pt>
                <c:pt idx="37">
                  <c:v>6.2</c:v>
                </c:pt>
                <c:pt idx="38">
                  <c:v>6.2</c:v>
                </c:pt>
                <c:pt idx="39">
                  <c:v>6.2</c:v>
                </c:pt>
                <c:pt idx="40">
                  <c:v>6.2</c:v>
                </c:pt>
                <c:pt idx="41">
                  <c:v>6.2</c:v>
                </c:pt>
                <c:pt idx="42">
                  <c:v>6.2</c:v>
                </c:pt>
                <c:pt idx="43">
                  <c:v>6.2</c:v>
                </c:pt>
                <c:pt idx="44">
                  <c:v>6.2</c:v>
                </c:pt>
                <c:pt idx="45">
                  <c:v>6.2</c:v>
                </c:pt>
                <c:pt idx="46">
                  <c:v>6.2</c:v>
                </c:pt>
                <c:pt idx="47">
                  <c:v>6.2</c:v>
                </c:pt>
                <c:pt idx="48">
                  <c:v>6.2</c:v>
                </c:pt>
                <c:pt idx="49">
                  <c:v>6.2</c:v>
                </c:pt>
              </c:numCache>
            </c:numRef>
          </c:xVal>
          <c:yVal>
            <c:numRef>
              <c:f>Circumference!$H$552:$H$601</c:f>
              <c:numCache>
                <c:formatCode>General</c:formatCode>
                <c:ptCount val="50"/>
                <c:pt idx="0">
                  <c:v>61.2</c:v>
                </c:pt>
                <c:pt idx="1">
                  <c:v>67.099999999999994</c:v>
                </c:pt>
                <c:pt idx="2">
                  <c:v>54.2</c:v>
                </c:pt>
                <c:pt idx="3">
                  <c:v>58.2</c:v>
                </c:pt>
                <c:pt idx="4">
                  <c:v>64</c:v>
                </c:pt>
                <c:pt idx="5">
                  <c:v>55</c:v>
                </c:pt>
                <c:pt idx="6">
                  <c:v>74</c:v>
                </c:pt>
                <c:pt idx="7">
                  <c:v>63.7</c:v>
                </c:pt>
                <c:pt idx="8">
                  <c:v>52.3</c:v>
                </c:pt>
                <c:pt idx="9">
                  <c:v>71.599999999999994</c:v>
                </c:pt>
                <c:pt idx="10">
                  <c:v>66.8</c:v>
                </c:pt>
                <c:pt idx="11">
                  <c:v>59.3</c:v>
                </c:pt>
                <c:pt idx="12">
                  <c:v>73.599999999999994</c:v>
                </c:pt>
                <c:pt idx="13">
                  <c:v>53.4</c:v>
                </c:pt>
                <c:pt idx="14">
                  <c:v>62.6</c:v>
                </c:pt>
                <c:pt idx="15">
                  <c:v>47.7</c:v>
                </c:pt>
                <c:pt idx="16">
                  <c:v>70.5</c:v>
                </c:pt>
                <c:pt idx="17">
                  <c:v>61.1</c:v>
                </c:pt>
                <c:pt idx="18">
                  <c:v>53.2</c:v>
                </c:pt>
                <c:pt idx="19">
                  <c:v>72.8</c:v>
                </c:pt>
                <c:pt idx="20">
                  <c:v>69.5</c:v>
                </c:pt>
                <c:pt idx="21">
                  <c:v>84.9</c:v>
                </c:pt>
                <c:pt idx="22">
                  <c:v>61</c:v>
                </c:pt>
                <c:pt idx="23">
                  <c:v>72.7</c:v>
                </c:pt>
                <c:pt idx="24">
                  <c:v>60.4</c:v>
                </c:pt>
                <c:pt idx="25">
                  <c:v>59.3</c:v>
                </c:pt>
                <c:pt idx="26">
                  <c:v>61.8</c:v>
                </c:pt>
                <c:pt idx="27">
                  <c:v>55.8</c:v>
                </c:pt>
                <c:pt idx="28">
                  <c:v>54</c:v>
                </c:pt>
                <c:pt idx="29">
                  <c:v>56.3</c:v>
                </c:pt>
                <c:pt idx="30">
                  <c:v>56.2</c:v>
                </c:pt>
                <c:pt idx="31">
                  <c:v>53.2</c:v>
                </c:pt>
                <c:pt idx="32">
                  <c:v>68.2</c:v>
                </c:pt>
                <c:pt idx="33">
                  <c:v>47.2</c:v>
                </c:pt>
                <c:pt idx="34">
                  <c:v>65.8</c:v>
                </c:pt>
                <c:pt idx="35">
                  <c:v>57.6</c:v>
                </c:pt>
                <c:pt idx="36">
                  <c:v>62.2</c:v>
                </c:pt>
                <c:pt idx="37">
                  <c:v>58.3</c:v>
                </c:pt>
                <c:pt idx="38">
                  <c:v>80.099999999999994</c:v>
                </c:pt>
                <c:pt idx="39">
                  <c:v>52.4</c:v>
                </c:pt>
                <c:pt idx="40">
                  <c:v>58.5</c:v>
                </c:pt>
                <c:pt idx="41">
                  <c:v>69.5</c:v>
                </c:pt>
                <c:pt idx="42">
                  <c:v>56.9</c:v>
                </c:pt>
                <c:pt idx="43">
                  <c:v>67.5</c:v>
                </c:pt>
                <c:pt idx="44">
                  <c:v>48.5</c:v>
                </c:pt>
                <c:pt idx="45">
                  <c:v>74</c:v>
                </c:pt>
                <c:pt idx="46">
                  <c:v>57.1</c:v>
                </c:pt>
                <c:pt idx="47">
                  <c:v>62.7</c:v>
                </c:pt>
                <c:pt idx="48">
                  <c:v>73.7</c:v>
                </c:pt>
                <c:pt idx="49">
                  <c:v>61.2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2794592"/>
        <c:axId val="342794984"/>
      </c:scatterChart>
      <c:valAx>
        <c:axId val="342794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2794984"/>
        <c:crosses val="autoZero"/>
        <c:crossBetween val="midCat"/>
      </c:valAx>
      <c:valAx>
        <c:axId val="34279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945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7183123"/>
            <a:ext cx="37307520" cy="1528064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23053043"/>
            <a:ext cx="32918400" cy="10596877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71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10942333"/>
            <a:ext cx="37856160" cy="18257517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9372573"/>
            <a:ext cx="37856160" cy="9601197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3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11684000"/>
            <a:ext cx="1865376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11684000"/>
            <a:ext cx="1865376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4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336810"/>
            <a:ext cx="37856160" cy="84836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10759443"/>
            <a:ext cx="18568032" cy="5273037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6032480"/>
            <a:ext cx="18568032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10759443"/>
            <a:ext cx="18659477" cy="5273037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6032480"/>
            <a:ext cx="18659477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2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1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6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926080"/>
            <a:ext cx="14156054" cy="1024128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6319530"/>
            <a:ext cx="22219920" cy="311912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13167360"/>
            <a:ext cx="14156054" cy="24394163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5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926080"/>
            <a:ext cx="14156054" cy="1024128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6319530"/>
            <a:ext cx="22219920" cy="311912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13167360"/>
            <a:ext cx="14156054" cy="24394163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7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2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2336800"/>
            <a:ext cx="9464040" cy="37195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2336800"/>
            <a:ext cx="27843480" cy="37195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9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2336810"/>
            <a:ext cx="3785616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11684000"/>
            <a:ext cx="3785616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40680650"/>
            <a:ext cx="987552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4035E-93BA-43B2-B29A-2185DD9D131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40680650"/>
            <a:ext cx="1481328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40680650"/>
            <a:ext cx="987552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F74C7-BCF0-490C-A3CE-A046996DA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0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13" Type="http://schemas.openxmlformats.org/officeDocument/2006/relationships/image" Target="../media/image5.png"/><Relationship Id="rId3" Type="http://schemas.openxmlformats.org/officeDocument/2006/relationships/chart" Target="../charts/chart1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11" Type="http://schemas.openxmlformats.org/officeDocument/2006/relationships/oleObject" Target="../embeddings/oleObject2.bin"/><Relationship Id="rId5" Type="http://schemas.openxmlformats.org/officeDocument/2006/relationships/hyperlink" Target="mailto:erdemir@ccf.org" TargetMode="External"/><Relationship Id="rId10" Type="http://schemas.openxmlformats.org/officeDocument/2006/relationships/chart" Target="../charts/chart2.xml"/><Relationship Id="rId4" Type="http://schemas.openxmlformats.org/officeDocument/2006/relationships/hyperlink" Target="https://simtk.org/projects/multis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3" name="Chart 3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2451836"/>
              </p:ext>
            </p:extLst>
          </p:nvPr>
        </p:nvGraphicFramePr>
        <p:xfrm>
          <a:off x="31873798" y="22443588"/>
          <a:ext cx="9173828" cy="1287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40176450"/>
            <a:ext cx="43891200" cy="3657600"/>
          </a:xfrm>
          <a:prstGeom prst="rect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dirty="0" smtClean="0"/>
          </a:p>
          <a:p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8250712" y="40595754"/>
            <a:ext cx="153405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Project Title</a:t>
            </a:r>
            <a:r>
              <a:rPr lang="en-US" sz="3200" b="1" dirty="0" smtClean="0"/>
              <a:t>: </a:t>
            </a:r>
            <a:r>
              <a:rPr lang="en-US" sz="3200" dirty="0" smtClean="0"/>
              <a:t>Reference Models for Multi-Layer Tissue Structures</a:t>
            </a:r>
          </a:p>
          <a:p>
            <a:r>
              <a:rPr lang="en-US" sz="3200" b="1" i="1" dirty="0" smtClean="0"/>
              <a:t>Project Funding: </a:t>
            </a:r>
            <a:r>
              <a:rPr lang="en-US" sz="3200" dirty="0" smtClean="0"/>
              <a:t>USAMRMC, DoD (W81XWH-15-1-0232; PI: Erdemir)</a:t>
            </a:r>
          </a:p>
          <a:p>
            <a:r>
              <a:rPr lang="en-US" sz="3200" b="1" i="1" dirty="0" smtClean="0"/>
              <a:t>Project Website: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hlinkClick r:id="rId4"/>
              </a:rPr>
              <a:t>https://simtk.org/projects/multis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i="1" dirty="0" smtClean="0"/>
              <a:t>Contact: </a:t>
            </a:r>
            <a:r>
              <a:rPr lang="en-US" sz="3200" dirty="0" smtClean="0"/>
              <a:t>Ahmet Erdemir, </a:t>
            </a:r>
            <a:r>
              <a:rPr lang="en-US" sz="3200" dirty="0" smtClean="0">
                <a:hlinkClick r:id="rId5"/>
              </a:rPr>
              <a:t>erdemir@ccf.org</a:t>
            </a:r>
            <a:endParaRPr lang="en-US" sz="3200" dirty="0" smtClean="0"/>
          </a:p>
          <a:p>
            <a:r>
              <a:rPr lang="en-US" sz="3200" b="1" i="1" dirty="0" smtClean="0"/>
              <a:t>Contributors: </a:t>
            </a:r>
            <a:r>
              <a:rPr lang="en-US" sz="3200" dirty="0" smtClean="0"/>
              <a:t>Tara Bonner, Robb Colbrunn, Scott </a:t>
            </a:r>
            <a:r>
              <a:rPr lang="en-US" sz="3200" dirty="0" err="1" smtClean="0"/>
              <a:t>Delp</a:t>
            </a:r>
            <a:r>
              <a:rPr lang="en-US" sz="3200" dirty="0" smtClean="0"/>
              <a:t>, Ahmet Erdemir, John Eric Jelovsek, Joy Ku, Ben Landis, Erica Morrill, Tammy Owings, Tyler Schimmoeller, Mike Wong</a:t>
            </a:r>
            <a:endParaRPr lang="en-US" sz="3200" dirty="0"/>
          </a:p>
        </p:txBody>
      </p:sp>
      <p:pic>
        <p:nvPicPr>
          <p:cNvPr id="1026" name="Picture 2" descr="Image result for cleveland clini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51" y="654961"/>
            <a:ext cx="4229376" cy="396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86425" y="0"/>
            <a:ext cx="38204775" cy="4987925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686425" y="341580"/>
            <a:ext cx="382047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800" b="1" dirty="0" smtClean="0">
                <a:solidFill>
                  <a:schemeClr val="bg1"/>
                </a:solidFill>
              </a:rPr>
              <a:t>A DATABASE FOR MUSCULOSKELETAL SEGMENT LENGTH AND</a:t>
            </a:r>
          </a:p>
          <a:p>
            <a:pPr algn="ctr"/>
            <a:r>
              <a:rPr lang="en-US" altLang="en-US" sz="8800" b="1" dirty="0" smtClean="0">
                <a:solidFill>
                  <a:schemeClr val="bg1"/>
                </a:solidFill>
              </a:rPr>
              <a:t>CIRCUMFERENCES  FOR INDIVIDUALIZED ANTHROPOMETRIC REPRESENTATION</a:t>
            </a:r>
          </a:p>
          <a:p>
            <a:pPr algn="ctr"/>
            <a:endParaRPr lang="en-US" alt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altLang="en-US" sz="4400" b="1" i="1" baseline="30000" dirty="0"/>
              <a:t>1</a:t>
            </a:r>
            <a:r>
              <a:rPr lang="en-US" altLang="en-US" sz="4400" b="1" i="1" dirty="0"/>
              <a:t>Tammy M. Owings, </a:t>
            </a:r>
            <a:r>
              <a:rPr lang="en-US" altLang="en-US" sz="4400" b="1" i="1" baseline="30000" dirty="0"/>
              <a:t>1</a:t>
            </a:r>
            <a:r>
              <a:rPr lang="en-US" altLang="en-US" sz="4400" b="1" i="1" dirty="0"/>
              <a:t>Erica E. Morrill, </a:t>
            </a:r>
            <a:r>
              <a:rPr lang="en-US" altLang="en-US" sz="4400" b="1" i="1" baseline="30000" dirty="0"/>
              <a:t>1</a:t>
            </a:r>
            <a:r>
              <a:rPr lang="en-US" altLang="en-US" sz="4400" b="1" i="1" dirty="0"/>
              <a:t>Tyler Schimmoeller, </a:t>
            </a:r>
            <a:r>
              <a:rPr lang="en-US" altLang="en-US" sz="4400" b="1" i="1" baseline="30000" dirty="0"/>
              <a:t>1</a:t>
            </a:r>
            <a:r>
              <a:rPr lang="en-US" altLang="en-US" sz="4400" b="1" i="1" dirty="0"/>
              <a:t>Tara F. Bonner</a:t>
            </a:r>
            <a:r>
              <a:rPr lang="en-US" altLang="en-US" sz="4400" b="1" i="1" dirty="0" smtClean="0"/>
              <a:t>,  </a:t>
            </a:r>
            <a:r>
              <a:rPr lang="en-US" altLang="en-US" sz="4400" b="1" i="1" baseline="30000" dirty="0" smtClean="0"/>
              <a:t>1</a:t>
            </a:r>
            <a:r>
              <a:rPr lang="en-US" altLang="en-US" sz="4400" b="1" i="1" dirty="0" smtClean="0"/>
              <a:t>Robb </a:t>
            </a:r>
            <a:r>
              <a:rPr lang="en-US" altLang="en-US" sz="4400" b="1" i="1" dirty="0"/>
              <a:t>W. Colbrunn, </a:t>
            </a:r>
            <a:r>
              <a:rPr lang="en-US" altLang="en-US" sz="4400" b="1" i="1" baseline="30000" dirty="0"/>
              <a:t>1</a:t>
            </a:r>
            <a:r>
              <a:rPr lang="en-US" altLang="en-US" sz="4400" b="1" i="1" dirty="0"/>
              <a:t>Benjamin Landis, </a:t>
            </a:r>
            <a:r>
              <a:rPr lang="en-US" altLang="en-US" sz="4400" b="1" i="1" baseline="30000" dirty="0"/>
              <a:t>2</a:t>
            </a:r>
            <a:r>
              <a:rPr lang="en-US" altLang="en-US" sz="4400" b="1" i="1" dirty="0"/>
              <a:t>John E. Jelovsek, and </a:t>
            </a:r>
            <a:r>
              <a:rPr lang="en-US" altLang="en-US" sz="4400" b="1" i="1" baseline="30000" dirty="0"/>
              <a:t>1</a:t>
            </a:r>
            <a:r>
              <a:rPr lang="en-US" altLang="en-US" sz="4400" b="1" i="1" dirty="0"/>
              <a:t>Ahmet Erdemir</a:t>
            </a:r>
          </a:p>
          <a:p>
            <a:pPr algn="ctr"/>
            <a:r>
              <a:rPr lang="en-US" altLang="en-US" sz="4400" b="1" dirty="0"/>
              <a:t>Departments of </a:t>
            </a:r>
            <a:r>
              <a:rPr lang="en-US" altLang="en-US" sz="4400" b="1" baseline="30000" dirty="0"/>
              <a:t>1</a:t>
            </a:r>
            <a:r>
              <a:rPr lang="en-US" altLang="en-US" sz="4400" b="1" dirty="0"/>
              <a:t>Biomedical Engineering and </a:t>
            </a:r>
            <a:r>
              <a:rPr lang="en-US" altLang="en-US" sz="4400" b="1" baseline="30000" dirty="0"/>
              <a:t>2</a:t>
            </a:r>
            <a:r>
              <a:rPr lang="en-US" altLang="en-US" sz="4400" b="1" dirty="0"/>
              <a:t>Obstetrics and Gynecology</a:t>
            </a:r>
            <a:endParaRPr kumimoji="1" lang="en-US" altLang="en-US" sz="4400" b="1" dirty="0">
              <a:cs typeface="Times New Roman" panose="02020603050405020304" pitchFamily="18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30395142" y="32195031"/>
            <a:ext cx="12164615" cy="3305938"/>
            <a:chOff x="30395142" y="31443920"/>
            <a:chExt cx="12164615" cy="3611501"/>
          </a:xfrm>
        </p:grpSpPr>
        <p:sp>
          <p:nvSpPr>
            <p:cNvPr id="62" name="Rectangle 61"/>
            <p:cNvSpPr/>
            <p:nvPr/>
          </p:nvSpPr>
          <p:spPr>
            <a:xfrm>
              <a:off x="30565688" y="31443920"/>
              <a:ext cx="11994069" cy="3611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0395142" y="31507027"/>
              <a:ext cx="12164615" cy="2355906"/>
              <a:chOff x="-305595" y="4076643"/>
              <a:chExt cx="12294395" cy="2355906"/>
            </a:xfrm>
          </p:grpSpPr>
          <p:graphicFrame>
            <p:nvGraphicFramePr>
              <p:cNvPr id="17" name="Object 1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2255540"/>
                  </p:ext>
                </p:extLst>
              </p:nvPr>
            </p:nvGraphicFramePr>
            <p:xfrm>
              <a:off x="-305595" y="4094162"/>
              <a:ext cx="12294395" cy="23383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34" name="Image" r:id="rId7" imgW="8812440" imgH="1726920" progId="PhotoshopElements.Image.5">
                      <p:embed/>
                    </p:oleObj>
                  </mc:Choice>
                  <mc:Fallback>
                    <p:oleObj name="Image" r:id="rId7" imgW="8812440" imgH="1726920" progId="PhotoshopElements.Image.5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-305595" y="4094162"/>
                            <a:ext cx="12294395" cy="23383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8" name="Straight Connector 17"/>
              <p:cNvCxnSpPr/>
              <p:nvPr/>
            </p:nvCxnSpPr>
            <p:spPr>
              <a:xfrm flipV="1">
                <a:off x="2703153" y="4406788"/>
                <a:ext cx="0" cy="1077854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5521542" y="4124617"/>
                <a:ext cx="0" cy="1362542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4054562" y="4330700"/>
                <a:ext cx="0" cy="1208637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 flipV="1">
                <a:off x="6834839" y="4076643"/>
                <a:ext cx="11770" cy="1442883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9095649" y="4241688"/>
                <a:ext cx="0" cy="1346201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V="1">
                <a:off x="8008422" y="4189354"/>
                <a:ext cx="0" cy="1487547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024" name="Table 10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257291"/>
              </p:ext>
            </p:extLst>
          </p:nvPr>
        </p:nvGraphicFramePr>
        <p:xfrm>
          <a:off x="16725188" y="16128752"/>
          <a:ext cx="25553837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104"/>
                <a:gridCol w="5487866"/>
                <a:gridCol w="6235723"/>
                <a:gridCol w="4183622"/>
                <a:gridCol w="5510522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5400" dirty="0" smtClean="0">
                          <a:solidFill>
                            <a:schemeClr val="tx1"/>
                          </a:solidFill>
                        </a:rPr>
                        <a:t>Male (n=50)</a:t>
                      </a:r>
                      <a:endParaRPr lang="en-US" sz="5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5400" dirty="0" smtClean="0">
                          <a:solidFill>
                            <a:schemeClr val="tx1"/>
                          </a:solidFill>
                        </a:rPr>
                        <a:t>Female (n=50)</a:t>
                      </a:r>
                      <a:endParaRPr lang="en-US" sz="5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Mean (SD)</a:t>
                      </a:r>
                      <a:endParaRPr lang="en-US" sz="4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Range (min-max)</a:t>
                      </a:r>
                      <a:endParaRPr lang="en-US" sz="4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Segment</a:t>
                      </a:r>
                      <a:endParaRPr lang="en-US" sz="480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Mean (SD)</a:t>
                      </a:r>
                      <a:endParaRPr lang="en-US" sz="48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Range (min-max)</a:t>
                      </a:r>
                      <a:endParaRPr lang="en-US" sz="48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31.9 (2.2)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24.4-37.1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Upper Arm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29.9 (1.9)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25.9-34.0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25.9 (1.5)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22.4-28.6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Lower Arm</a:t>
                      </a:r>
                      <a:endParaRPr lang="en-US" sz="48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24.1 (1.5)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20.6-27.6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39.4 (3.1)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34.1-47.3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Upper Leg</a:t>
                      </a:r>
                      <a:endParaRPr lang="en-US" sz="4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38.3 (3.4)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31.7-52.4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43.6 (2.9)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37.6-49.5</a:t>
                      </a:r>
                      <a:endParaRPr lang="en-US" sz="4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Lower Leg</a:t>
                      </a:r>
                      <a:endParaRPr lang="en-US" sz="48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40.5 (2.3)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34.5-47.4</a:t>
                      </a:r>
                      <a:endParaRPr lang="en-US" sz="4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69" name="Rectangle 468"/>
          <p:cNvSpPr/>
          <p:nvPr/>
        </p:nvSpPr>
        <p:spPr>
          <a:xfrm>
            <a:off x="17010940" y="7184207"/>
            <a:ext cx="9003768" cy="6400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0" name="Rectangle 469"/>
          <p:cNvSpPr/>
          <p:nvPr/>
        </p:nvSpPr>
        <p:spPr>
          <a:xfrm>
            <a:off x="17199708" y="13145080"/>
            <a:ext cx="327060" cy="437875"/>
          </a:xfrm>
          <a:prstGeom prst="rect">
            <a:avLst/>
          </a:prstGeom>
          <a:pattFill prst="dashDnDiag">
            <a:fgClr>
              <a:schemeClr val="tx1"/>
            </a:fgClr>
            <a:bgClr>
              <a:srgbClr val="FFFF00"/>
            </a:bgClr>
          </a:patt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1" name="Rectangle 470"/>
          <p:cNvSpPr/>
          <p:nvPr/>
        </p:nvSpPr>
        <p:spPr>
          <a:xfrm>
            <a:off x="17199708" y="12713545"/>
            <a:ext cx="327060" cy="43787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2" name="Rectangle 471"/>
          <p:cNvSpPr/>
          <p:nvPr/>
        </p:nvSpPr>
        <p:spPr>
          <a:xfrm>
            <a:off x="17199708" y="12292894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3" name="Rectangle 472"/>
          <p:cNvSpPr/>
          <p:nvPr/>
        </p:nvSpPr>
        <p:spPr>
          <a:xfrm>
            <a:off x="17199708" y="10552269"/>
            <a:ext cx="327060" cy="43787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4" name="Rectangle 473"/>
          <p:cNvSpPr/>
          <p:nvPr/>
        </p:nvSpPr>
        <p:spPr>
          <a:xfrm>
            <a:off x="17199708" y="10986610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5" name="Rectangle 474"/>
          <p:cNvSpPr/>
          <p:nvPr/>
        </p:nvSpPr>
        <p:spPr>
          <a:xfrm>
            <a:off x="17199708" y="11422572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6" name="Rectangle 475"/>
          <p:cNvSpPr/>
          <p:nvPr/>
        </p:nvSpPr>
        <p:spPr>
          <a:xfrm>
            <a:off x="17199708" y="11856719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7" name="Rectangle 476"/>
          <p:cNvSpPr/>
          <p:nvPr/>
        </p:nvSpPr>
        <p:spPr>
          <a:xfrm>
            <a:off x="20675556" y="13145080"/>
            <a:ext cx="327060" cy="43787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8" name="Rectangle 477"/>
          <p:cNvSpPr/>
          <p:nvPr/>
        </p:nvSpPr>
        <p:spPr>
          <a:xfrm>
            <a:off x="20675556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9" name="Rectangle 478"/>
          <p:cNvSpPr/>
          <p:nvPr/>
        </p:nvSpPr>
        <p:spPr>
          <a:xfrm>
            <a:off x="20675556" y="11856719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0" name="Rectangle 479"/>
          <p:cNvSpPr/>
          <p:nvPr/>
        </p:nvSpPr>
        <p:spPr>
          <a:xfrm>
            <a:off x="20675556" y="12292894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1" name="Rectangle 480"/>
          <p:cNvSpPr/>
          <p:nvPr/>
        </p:nvSpPr>
        <p:spPr>
          <a:xfrm>
            <a:off x="18588903" y="9683930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2" name="Rectangle 481"/>
          <p:cNvSpPr/>
          <p:nvPr/>
        </p:nvSpPr>
        <p:spPr>
          <a:xfrm>
            <a:off x="18588903" y="9246053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3" name="Rectangle 482"/>
          <p:cNvSpPr/>
          <p:nvPr/>
        </p:nvSpPr>
        <p:spPr>
          <a:xfrm>
            <a:off x="18588903" y="13145080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4" name="Rectangle 483"/>
          <p:cNvSpPr/>
          <p:nvPr/>
        </p:nvSpPr>
        <p:spPr>
          <a:xfrm>
            <a:off x="18588903" y="10123114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5" name="Rectangle 484"/>
          <p:cNvSpPr/>
          <p:nvPr/>
        </p:nvSpPr>
        <p:spPr>
          <a:xfrm>
            <a:off x="18588903" y="7935844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6" name="Rectangle 485"/>
          <p:cNvSpPr/>
          <p:nvPr/>
        </p:nvSpPr>
        <p:spPr>
          <a:xfrm>
            <a:off x="18588903" y="8371279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7" name="Rectangle 486"/>
          <p:cNvSpPr/>
          <p:nvPr/>
        </p:nvSpPr>
        <p:spPr>
          <a:xfrm>
            <a:off x="18588903" y="8808177"/>
            <a:ext cx="327060" cy="43787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8" name="Rectangle 487"/>
          <p:cNvSpPr/>
          <p:nvPr/>
        </p:nvSpPr>
        <p:spPr>
          <a:xfrm>
            <a:off x="18588903" y="12292894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9" name="Rectangle 488"/>
          <p:cNvSpPr/>
          <p:nvPr/>
        </p:nvSpPr>
        <p:spPr>
          <a:xfrm>
            <a:off x="18588903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0" name="Rectangle 489"/>
          <p:cNvSpPr/>
          <p:nvPr/>
        </p:nvSpPr>
        <p:spPr>
          <a:xfrm>
            <a:off x="22749306" y="13145080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1" name="Rectangle 490"/>
          <p:cNvSpPr/>
          <p:nvPr/>
        </p:nvSpPr>
        <p:spPr>
          <a:xfrm>
            <a:off x="22749306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2" name="Rectangle 491"/>
          <p:cNvSpPr/>
          <p:nvPr/>
        </p:nvSpPr>
        <p:spPr>
          <a:xfrm>
            <a:off x="23453698" y="13145080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93" name="Straight Connector 492"/>
          <p:cNvCxnSpPr/>
          <p:nvPr/>
        </p:nvCxnSpPr>
        <p:spPr>
          <a:xfrm flipH="1">
            <a:off x="17003709" y="13587797"/>
            <a:ext cx="9039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4" name="TextBox 493"/>
          <p:cNvSpPr txBox="1"/>
          <p:nvPr/>
        </p:nvSpPr>
        <p:spPr>
          <a:xfrm rot="2700000">
            <a:off x="20498740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46-50</a:t>
            </a:r>
          </a:p>
        </p:txBody>
      </p:sp>
      <p:cxnSp>
        <p:nvCxnSpPr>
          <p:cNvPr id="495" name="Straight Connector 494"/>
          <p:cNvCxnSpPr/>
          <p:nvPr/>
        </p:nvCxnSpPr>
        <p:spPr>
          <a:xfrm>
            <a:off x="17699157" y="13420580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Straight Connector 495"/>
          <p:cNvCxnSpPr/>
          <p:nvPr/>
        </p:nvCxnSpPr>
        <p:spPr>
          <a:xfrm>
            <a:off x="18394604" y="13420580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/>
          <p:cNvCxnSpPr/>
          <p:nvPr/>
        </p:nvCxnSpPr>
        <p:spPr>
          <a:xfrm>
            <a:off x="19090053" y="13420580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/>
          <p:cNvCxnSpPr/>
          <p:nvPr/>
        </p:nvCxnSpPr>
        <p:spPr>
          <a:xfrm>
            <a:off x="19785500" y="13420580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9" name="Straight Connector 498"/>
          <p:cNvCxnSpPr/>
          <p:nvPr/>
        </p:nvCxnSpPr>
        <p:spPr>
          <a:xfrm>
            <a:off x="20480947" y="13420580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0" name="TextBox 499"/>
          <p:cNvSpPr txBox="1"/>
          <p:nvPr/>
        </p:nvSpPr>
        <p:spPr>
          <a:xfrm rot="2700000">
            <a:off x="18374516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31-35</a:t>
            </a:r>
          </a:p>
        </p:txBody>
      </p:sp>
      <p:sp>
        <p:nvSpPr>
          <p:cNvPr id="501" name="TextBox 500"/>
          <p:cNvSpPr txBox="1"/>
          <p:nvPr/>
        </p:nvSpPr>
        <p:spPr>
          <a:xfrm rot="2700000">
            <a:off x="17666440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26-30</a:t>
            </a:r>
          </a:p>
        </p:txBody>
      </p:sp>
      <p:sp>
        <p:nvSpPr>
          <p:cNvPr id="502" name="TextBox 501"/>
          <p:cNvSpPr txBox="1"/>
          <p:nvPr/>
        </p:nvSpPr>
        <p:spPr>
          <a:xfrm rot="2700000">
            <a:off x="19790667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41-45</a:t>
            </a:r>
          </a:p>
        </p:txBody>
      </p:sp>
      <p:sp>
        <p:nvSpPr>
          <p:cNvPr id="503" name="TextBox 502"/>
          <p:cNvSpPr txBox="1"/>
          <p:nvPr/>
        </p:nvSpPr>
        <p:spPr>
          <a:xfrm rot="2700000">
            <a:off x="16958366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18-25</a:t>
            </a:r>
          </a:p>
        </p:txBody>
      </p:sp>
      <p:sp>
        <p:nvSpPr>
          <p:cNvPr id="504" name="TextBox 503"/>
          <p:cNvSpPr txBox="1"/>
          <p:nvPr/>
        </p:nvSpPr>
        <p:spPr>
          <a:xfrm rot="2700000">
            <a:off x="19082591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36-40</a:t>
            </a:r>
          </a:p>
        </p:txBody>
      </p:sp>
      <p:cxnSp>
        <p:nvCxnSpPr>
          <p:cNvPr id="505" name="Straight Connector 504"/>
          <p:cNvCxnSpPr/>
          <p:nvPr/>
        </p:nvCxnSpPr>
        <p:spPr>
          <a:xfrm>
            <a:off x="21176396" y="13430031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Connector 505"/>
          <p:cNvCxnSpPr/>
          <p:nvPr/>
        </p:nvCxnSpPr>
        <p:spPr>
          <a:xfrm>
            <a:off x="21871843" y="13430031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Straight Connector 506"/>
          <p:cNvCxnSpPr/>
          <p:nvPr/>
        </p:nvCxnSpPr>
        <p:spPr>
          <a:xfrm>
            <a:off x="22567291" y="13430031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Connector 507"/>
          <p:cNvCxnSpPr/>
          <p:nvPr/>
        </p:nvCxnSpPr>
        <p:spPr>
          <a:xfrm>
            <a:off x="23262738" y="13430031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Straight Connector 508"/>
          <p:cNvCxnSpPr/>
          <p:nvPr/>
        </p:nvCxnSpPr>
        <p:spPr>
          <a:xfrm>
            <a:off x="23958187" y="13430033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Straight Connector 509"/>
          <p:cNvCxnSpPr/>
          <p:nvPr/>
        </p:nvCxnSpPr>
        <p:spPr>
          <a:xfrm>
            <a:off x="24653634" y="13430033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/>
          <p:cNvCxnSpPr/>
          <p:nvPr/>
        </p:nvCxnSpPr>
        <p:spPr>
          <a:xfrm>
            <a:off x="25349082" y="13430033"/>
            <a:ext cx="0" cy="35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" name="TextBox 511"/>
          <p:cNvSpPr txBox="1"/>
          <p:nvPr/>
        </p:nvSpPr>
        <p:spPr>
          <a:xfrm rot="2700000">
            <a:off x="21206823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51-55</a:t>
            </a:r>
          </a:p>
        </p:txBody>
      </p:sp>
      <p:sp>
        <p:nvSpPr>
          <p:cNvPr id="513" name="TextBox 512"/>
          <p:cNvSpPr txBox="1"/>
          <p:nvPr/>
        </p:nvSpPr>
        <p:spPr>
          <a:xfrm rot="2700000">
            <a:off x="21914895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56-60</a:t>
            </a:r>
          </a:p>
        </p:txBody>
      </p:sp>
      <p:sp>
        <p:nvSpPr>
          <p:cNvPr id="514" name="TextBox 513"/>
          <p:cNvSpPr txBox="1"/>
          <p:nvPr/>
        </p:nvSpPr>
        <p:spPr>
          <a:xfrm rot="2700000">
            <a:off x="22622973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61-65</a:t>
            </a:r>
          </a:p>
        </p:txBody>
      </p:sp>
      <p:sp>
        <p:nvSpPr>
          <p:cNvPr id="515" name="TextBox 514"/>
          <p:cNvSpPr txBox="1"/>
          <p:nvPr/>
        </p:nvSpPr>
        <p:spPr>
          <a:xfrm rot="2700000">
            <a:off x="23331045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66-70</a:t>
            </a:r>
          </a:p>
        </p:txBody>
      </p:sp>
      <p:sp>
        <p:nvSpPr>
          <p:cNvPr id="516" name="TextBox 515"/>
          <p:cNvSpPr txBox="1"/>
          <p:nvPr/>
        </p:nvSpPr>
        <p:spPr>
          <a:xfrm rot="2700000">
            <a:off x="24039125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71-75</a:t>
            </a:r>
          </a:p>
        </p:txBody>
      </p:sp>
      <p:sp>
        <p:nvSpPr>
          <p:cNvPr id="517" name="TextBox 516"/>
          <p:cNvSpPr txBox="1"/>
          <p:nvPr/>
        </p:nvSpPr>
        <p:spPr>
          <a:xfrm rot="2700000">
            <a:off x="24747196" y="14156891"/>
            <a:ext cx="1549186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76-80</a:t>
            </a:r>
          </a:p>
        </p:txBody>
      </p:sp>
      <p:sp>
        <p:nvSpPr>
          <p:cNvPr id="518" name="TextBox 517"/>
          <p:cNvSpPr txBox="1"/>
          <p:nvPr/>
        </p:nvSpPr>
        <p:spPr>
          <a:xfrm rot="2700000">
            <a:off x="25486621" y="13998615"/>
            <a:ext cx="1101514" cy="589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&gt;80</a:t>
            </a:r>
          </a:p>
        </p:txBody>
      </p:sp>
      <p:sp>
        <p:nvSpPr>
          <p:cNvPr id="519" name="Rectangle 518"/>
          <p:cNvSpPr/>
          <p:nvPr/>
        </p:nvSpPr>
        <p:spPr>
          <a:xfrm>
            <a:off x="22079382" y="13145080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0" name="Rectangle 519"/>
          <p:cNvSpPr/>
          <p:nvPr/>
        </p:nvSpPr>
        <p:spPr>
          <a:xfrm>
            <a:off x="20675556" y="11421689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1" name="Rectangle 520"/>
          <p:cNvSpPr/>
          <p:nvPr/>
        </p:nvSpPr>
        <p:spPr>
          <a:xfrm>
            <a:off x="19279736" y="13145080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2" name="Rectangle 521"/>
          <p:cNvSpPr/>
          <p:nvPr/>
        </p:nvSpPr>
        <p:spPr>
          <a:xfrm>
            <a:off x="19279736" y="12713545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3" name="Rectangle 522"/>
          <p:cNvSpPr/>
          <p:nvPr/>
        </p:nvSpPr>
        <p:spPr>
          <a:xfrm>
            <a:off x="19279736" y="12292897"/>
            <a:ext cx="327060" cy="437874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4" name="Rectangle 523"/>
          <p:cNvSpPr/>
          <p:nvPr/>
        </p:nvSpPr>
        <p:spPr>
          <a:xfrm>
            <a:off x="19988358" y="13145080"/>
            <a:ext cx="327060" cy="437875"/>
          </a:xfrm>
          <a:prstGeom prst="rect">
            <a:avLst/>
          </a:prstGeom>
          <a:pattFill prst="dashDnDiag">
            <a:fgClr>
              <a:prstClr val="black"/>
            </a:fgClr>
            <a:bgClr>
              <a:srgbClr val="FFFF00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5" name="Rectangle 524"/>
          <p:cNvSpPr/>
          <p:nvPr/>
        </p:nvSpPr>
        <p:spPr>
          <a:xfrm>
            <a:off x="19988358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6" name="Rectangle 525"/>
          <p:cNvSpPr/>
          <p:nvPr/>
        </p:nvSpPr>
        <p:spPr>
          <a:xfrm>
            <a:off x="19988358" y="12292897"/>
            <a:ext cx="327060" cy="43787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7" name="Rectangle 526"/>
          <p:cNvSpPr/>
          <p:nvPr/>
        </p:nvSpPr>
        <p:spPr>
          <a:xfrm>
            <a:off x="17878719" y="13145080"/>
            <a:ext cx="327060" cy="437875"/>
          </a:xfrm>
          <a:prstGeom prst="rect">
            <a:avLst/>
          </a:prstGeom>
          <a:pattFill prst="dashDnDiag">
            <a:fgClr>
              <a:schemeClr val="tx1"/>
            </a:fgClr>
            <a:bgClr>
              <a:srgbClr val="FFFF00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8" name="Rectangle 527"/>
          <p:cNvSpPr/>
          <p:nvPr/>
        </p:nvSpPr>
        <p:spPr>
          <a:xfrm>
            <a:off x="17878719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9" name="Rectangle 528"/>
          <p:cNvSpPr/>
          <p:nvPr/>
        </p:nvSpPr>
        <p:spPr>
          <a:xfrm>
            <a:off x="17878719" y="12292897"/>
            <a:ext cx="327060" cy="43787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0" name="Rectangle 529"/>
          <p:cNvSpPr/>
          <p:nvPr/>
        </p:nvSpPr>
        <p:spPr>
          <a:xfrm>
            <a:off x="24142982" y="13145080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1" name="Rectangle 530"/>
          <p:cNvSpPr/>
          <p:nvPr/>
        </p:nvSpPr>
        <p:spPr>
          <a:xfrm>
            <a:off x="22079382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2" name="Rectangle 531"/>
          <p:cNvSpPr/>
          <p:nvPr/>
        </p:nvSpPr>
        <p:spPr>
          <a:xfrm>
            <a:off x="24142982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3" name="Rectangle 532"/>
          <p:cNvSpPr/>
          <p:nvPr/>
        </p:nvSpPr>
        <p:spPr>
          <a:xfrm>
            <a:off x="24861869" y="13145080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5" name="Rectangle 534"/>
          <p:cNvSpPr/>
          <p:nvPr/>
        </p:nvSpPr>
        <p:spPr>
          <a:xfrm>
            <a:off x="18588903" y="10553037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6" name="Rectangle 535"/>
          <p:cNvSpPr/>
          <p:nvPr/>
        </p:nvSpPr>
        <p:spPr>
          <a:xfrm>
            <a:off x="22749306" y="11845632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7" name="Rectangle 536"/>
          <p:cNvSpPr/>
          <p:nvPr/>
        </p:nvSpPr>
        <p:spPr>
          <a:xfrm>
            <a:off x="24861869" y="12713545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8" name="Rectangle 537"/>
          <p:cNvSpPr/>
          <p:nvPr/>
        </p:nvSpPr>
        <p:spPr>
          <a:xfrm>
            <a:off x="18588903" y="11422572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9" name="Rectangle 538"/>
          <p:cNvSpPr/>
          <p:nvPr/>
        </p:nvSpPr>
        <p:spPr>
          <a:xfrm>
            <a:off x="19988358" y="11856719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0" name="Rectangle 539"/>
          <p:cNvSpPr/>
          <p:nvPr/>
        </p:nvSpPr>
        <p:spPr>
          <a:xfrm>
            <a:off x="21384057" y="12713497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1" name="Rectangle 540"/>
          <p:cNvSpPr/>
          <p:nvPr/>
        </p:nvSpPr>
        <p:spPr>
          <a:xfrm>
            <a:off x="18588903" y="10986610"/>
            <a:ext cx="327060" cy="43787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2" name="Rectangle 541"/>
          <p:cNvSpPr/>
          <p:nvPr/>
        </p:nvSpPr>
        <p:spPr>
          <a:xfrm>
            <a:off x="22079382" y="12292894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43" name="Straight Connector 542"/>
          <p:cNvCxnSpPr/>
          <p:nvPr/>
        </p:nvCxnSpPr>
        <p:spPr>
          <a:xfrm flipH="1" flipV="1">
            <a:off x="17003709" y="7179571"/>
            <a:ext cx="1" cy="6400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4" name="Straight Connector 543"/>
          <p:cNvCxnSpPr/>
          <p:nvPr/>
        </p:nvCxnSpPr>
        <p:spPr>
          <a:xfrm flipH="1">
            <a:off x="16835591" y="12715699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5" name="Straight Connector 544"/>
          <p:cNvCxnSpPr/>
          <p:nvPr/>
        </p:nvCxnSpPr>
        <p:spPr>
          <a:xfrm flipH="1">
            <a:off x="16835591" y="12281257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" name="Straight Connector 545"/>
          <p:cNvCxnSpPr/>
          <p:nvPr/>
        </p:nvCxnSpPr>
        <p:spPr>
          <a:xfrm flipH="1">
            <a:off x="16835591" y="11846815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" name="Straight Connector 546"/>
          <p:cNvCxnSpPr/>
          <p:nvPr/>
        </p:nvCxnSpPr>
        <p:spPr>
          <a:xfrm flipH="1">
            <a:off x="16835591" y="11412373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" name="Straight Connector 547"/>
          <p:cNvCxnSpPr/>
          <p:nvPr/>
        </p:nvCxnSpPr>
        <p:spPr>
          <a:xfrm flipH="1">
            <a:off x="16835591" y="10977931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9" name="Straight Connector 548"/>
          <p:cNvCxnSpPr/>
          <p:nvPr/>
        </p:nvCxnSpPr>
        <p:spPr>
          <a:xfrm flipH="1">
            <a:off x="16835591" y="10543489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/>
          <p:cNvCxnSpPr/>
          <p:nvPr/>
        </p:nvCxnSpPr>
        <p:spPr>
          <a:xfrm flipH="1">
            <a:off x="16835591" y="10109047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1" name="Straight Connector 550"/>
          <p:cNvCxnSpPr/>
          <p:nvPr/>
        </p:nvCxnSpPr>
        <p:spPr>
          <a:xfrm flipH="1">
            <a:off x="16835591" y="9674605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/>
          <p:cNvCxnSpPr/>
          <p:nvPr/>
        </p:nvCxnSpPr>
        <p:spPr>
          <a:xfrm flipH="1">
            <a:off x="16835591" y="9240163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3" name="Straight Connector 552"/>
          <p:cNvCxnSpPr/>
          <p:nvPr/>
        </p:nvCxnSpPr>
        <p:spPr>
          <a:xfrm flipH="1">
            <a:off x="16835591" y="13150141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4" name="TextBox 553"/>
          <p:cNvSpPr txBox="1"/>
          <p:nvPr/>
        </p:nvSpPr>
        <p:spPr>
          <a:xfrm>
            <a:off x="16519688" y="12423563"/>
            <a:ext cx="414266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</a:p>
        </p:txBody>
      </p:sp>
      <p:sp>
        <p:nvSpPr>
          <p:cNvPr id="555" name="TextBox 554"/>
          <p:cNvSpPr txBox="1"/>
          <p:nvPr/>
        </p:nvSpPr>
        <p:spPr>
          <a:xfrm>
            <a:off x="16519688" y="11559004"/>
            <a:ext cx="414266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</a:p>
        </p:txBody>
      </p:sp>
      <p:sp>
        <p:nvSpPr>
          <p:cNvPr id="556" name="TextBox 555"/>
          <p:cNvSpPr txBox="1"/>
          <p:nvPr/>
        </p:nvSpPr>
        <p:spPr>
          <a:xfrm>
            <a:off x="16519688" y="10694445"/>
            <a:ext cx="414266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6</a:t>
            </a:r>
          </a:p>
        </p:txBody>
      </p:sp>
      <p:sp>
        <p:nvSpPr>
          <p:cNvPr id="557" name="TextBox 556"/>
          <p:cNvSpPr txBox="1"/>
          <p:nvPr/>
        </p:nvSpPr>
        <p:spPr>
          <a:xfrm>
            <a:off x="16519688" y="9829886"/>
            <a:ext cx="414266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8</a:t>
            </a:r>
          </a:p>
        </p:txBody>
      </p:sp>
      <p:sp>
        <p:nvSpPr>
          <p:cNvPr id="558" name="TextBox 557"/>
          <p:cNvSpPr txBox="1"/>
          <p:nvPr/>
        </p:nvSpPr>
        <p:spPr>
          <a:xfrm>
            <a:off x="16313639" y="8965327"/>
            <a:ext cx="620315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</a:t>
            </a:r>
          </a:p>
        </p:txBody>
      </p:sp>
      <p:sp>
        <p:nvSpPr>
          <p:cNvPr id="559" name="TextBox 558"/>
          <p:cNvSpPr txBox="1"/>
          <p:nvPr/>
        </p:nvSpPr>
        <p:spPr>
          <a:xfrm>
            <a:off x="16519688" y="13288124"/>
            <a:ext cx="414266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cxnSp>
        <p:nvCxnSpPr>
          <p:cNvPr id="560" name="Straight Connector 559"/>
          <p:cNvCxnSpPr/>
          <p:nvPr/>
        </p:nvCxnSpPr>
        <p:spPr>
          <a:xfrm flipH="1">
            <a:off x="16835591" y="13584580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2" name="Straight Connector 561"/>
          <p:cNvCxnSpPr/>
          <p:nvPr/>
        </p:nvCxnSpPr>
        <p:spPr>
          <a:xfrm flipH="1">
            <a:off x="16835591" y="8805721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/>
          <p:cNvCxnSpPr/>
          <p:nvPr/>
        </p:nvCxnSpPr>
        <p:spPr>
          <a:xfrm flipH="1">
            <a:off x="16835591" y="8371279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4" name="TextBox 563"/>
          <p:cNvSpPr txBox="1"/>
          <p:nvPr/>
        </p:nvSpPr>
        <p:spPr>
          <a:xfrm>
            <a:off x="16313639" y="8100768"/>
            <a:ext cx="620315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12</a:t>
            </a:r>
          </a:p>
        </p:txBody>
      </p:sp>
      <p:sp>
        <p:nvSpPr>
          <p:cNvPr id="565" name="TextBox 564"/>
          <p:cNvSpPr txBox="1"/>
          <p:nvPr/>
        </p:nvSpPr>
        <p:spPr>
          <a:xfrm rot="16200000">
            <a:off x="15239696" y="10546907"/>
            <a:ext cx="1412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cs typeface="Times New Roman" panose="02020603050405020304" pitchFamily="18" charset="0"/>
              </a:rPr>
              <a:t>Male </a:t>
            </a:r>
            <a:r>
              <a:rPr lang="en-US" sz="2800" dirty="0">
                <a:cs typeface="Times New Roman" panose="02020603050405020304" pitchFamily="18" charset="0"/>
              </a:rPr>
              <a:t>(n)</a:t>
            </a:r>
          </a:p>
        </p:txBody>
      </p:sp>
      <p:cxnSp>
        <p:nvCxnSpPr>
          <p:cNvPr id="567" name="Straight Connector 566"/>
          <p:cNvCxnSpPr/>
          <p:nvPr/>
        </p:nvCxnSpPr>
        <p:spPr>
          <a:xfrm flipH="1">
            <a:off x="16835591" y="7942350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8" name="Straight Connector 567"/>
          <p:cNvCxnSpPr/>
          <p:nvPr/>
        </p:nvCxnSpPr>
        <p:spPr>
          <a:xfrm flipH="1">
            <a:off x="16835591" y="7509508"/>
            <a:ext cx="168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TextBox 568"/>
          <p:cNvSpPr txBox="1"/>
          <p:nvPr/>
        </p:nvSpPr>
        <p:spPr>
          <a:xfrm rot="10800000" flipV="1">
            <a:off x="16313639" y="7236209"/>
            <a:ext cx="620315" cy="789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14</a:t>
            </a:r>
            <a:endParaRPr lang="en-US" sz="2800" dirty="0"/>
          </a:p>
        </p:txBody>
      </p:sp>
      <p:sp>
        <p:nvSpPr>
          <p:cNvPr id="633" name="Rectangle 632"/>
          <p:cNvSpPr/>
          <p:nvPr/>
        </p:nvSpPr>
        <p:spPr>
          <a:xfrm>
            <a:off x="33140963" y="7250497"/>
            <a:ext cx="9389083" cy="64972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4" name="Straight Connector 633"/>
          <p:cNvCxnSpPr/>
          <p:nvPr/>
        </p:nvCxnSpPr>
        <p:spPr>
          <a:xfrm flipH="1">
            <a:off x="33138309" y="13730136"/>
            <a:ext cx="94264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" name="TextBox 634"/>
          <p:cNvSpPr txBox="1"/>
          <p:nvPr/>
        </p:nvSpPr>
        <p:spPr>
          <a:xfrm rot="2700000">
            <a:off x="36514705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46-50</a:t>
            </a:r>
          </a:p>
        </p:txBody>
      </p:sp>
      <p:cxnSp>
        <p:nvCxnSpPr>
          <p:cNvPr id="636" name="Straight Connector 635"/>
          <p:cNvCxnSpPr/>
          <p:nvPr/>
        </p:nvCxnSpPr>
        <p:spPr>
          <a:xfrm>
            <a:off x="33863518" y="1355996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7" name="Straight Connector 636"/>
          <p:cNvCxnSpPr/>
          <p:nvPr/>
        </p:nvCxnSpPr>
        <p:spPr>
          <a:xfrm>
            <a:off x="34588728" y="1355996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8" name="Straight Connector 637"/>
          <p:cNvCxnSpPr/>
          <p:nvPr/>
        </p:nvCxnSpPr>
        <p:spPr>
          <a:xfrm>
            <a:off x="35313936" y="1355996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9" name="Straight Connector 638"/>
          <p:cNvCxnSpPr/>
          <p:nvPr/>
        </p:nvCxnSpPr>
        <p:spPr>
          <a:xfrm>
            <a:off x="36039146" y="1355996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0" name="Straight Connector 639"/>
          <p:cNvCxnSpPr/>
          <p:nvPr/>
        </p:nvCxnSpPr>
        <p:spPr>
          <a:xfrm>
            <a:off x="36764356" y="1355996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1" name="TextBox 640"/>
          <p:cNvSpPr txBox="1"/>
          <p:nvPr/>
        </p:nvSpPr>
        <p:spPr>
          <a:xfrm rot="2700000">
            <a:off x="34299571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31-35</a:t>
            </a:r>
          </a:p>
        </p:txBody>
      </p:sp>
      <p:sp>
        <p:nvSpPr>
          <p:cNvPr id="642" name="TextBox 641"/>
          <p:cNvSpPr txBox="1"/>
          <p:nvPr/>
        </p:nvSpPr>
        <p:spPr>
          <a:xfrm rot="2700000">
            <a:off x="33561194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26-30</a:t>
            </a:r>
          </a:p>
        </p:txBody>
      </p:sp>
      <p:sp>
        <p:nvSpPr>
          <p:cNvPr id="643" name="TextBox 642"/>
          <p:cNvSpPr txBox="1"/>
          <p:nvPr/>
        </p:nvSpPr>
        <p:spPr>
          <a:xfrm rot="2700000">
            <a:off x="35776328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41-45</a:t>
            </a:r>
          </a:p>
        </p:txBody>
      </p:sp>
      <p:sp>
        <p:nvSpPr>
          <p:cNvPr id="644" name="TextBox 643"/>
          <p:cNvSpPr txBox="1"/>
          <p:nvPr/>
        </p:nvSpPr>
        <p:spPr>
          <a:xfrm rot="2700000">
            <a:off x="32822815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18-25</a:t>
            </a:r>
          </a:p>
        </p:txBody>
      </p:sp>
      <p:sp>
        <p:nvSpPr>
          <p:cNvPr id="645" name="TextBox 644"/>
          <p:cNvSpPr txBox="1"/>
          <p:nvPr/>
        </p:nvSpPr>
        <p:spPr>
          <a:xfrm rot="2700000">
            <a:off x="35037949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36-40</a:t>
            </a:r>
          </a:p>
        </p:txBody>
      </p:sp>
      <p:cxnSp>
        <p:nvCxnSpPr>
          <p:cNvPr id="646" name="Straight Connector 645"/>
          <p:cNvCxnSpPr/>
          <p:nvPr/>
        </p:nvCxnSpPr>
        <p:spPr>
          <a:xfrm>
            <a:off x="37489564" y="13569580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7" name="Straight Connector 646"/>
          <p:cNvCxnSpPr/>
          <p:nvPr/>
        </p:nvCxnSpPr>
        <p:spPr>
          <a:xfrm>
            <a:off x="38214774" y="13569580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8" name="Straight Connector 647"/>
          <p:cNvCxnSpPr/>
          <p:nvPr/>
        </p:nvCxnSpPr>
        <p:spPr>
          <a:xfrm>
            <a:off x="38939983" y="13569580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9" name="Straight Connector 648"/>
          <p:cNvCxnSpPr/>
          <p:nvPr/>
        </p:nvCxnSpPr>
        <p:spPr>
          <a:xfrm>
            <a:off x="39665193" y="13569580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0" name="Straight Connector 649"/>
          <p:cNvCxnSpPr/>
          <p:nvPr/>
        </p:nvCxnSpPr>
        <p:spPr>
          <a:xfrm>
            <a:off x="40390401" y="1356958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1" name="Straight Connector 650"/>
          <p:cNvCxnSpPr/>
          <p:nvPr/>
        </p:nvCxnSpPr>
        <p:spPr>
          <a:xfrm>
            <a:off x="41115611" y="1356958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2" name="Straight Connector 651"/>
          <p:cNvCxnSpPr/>
          <p:nvPr/>
        </p:nvCxnSpPr>
        <p:spPr>
          <a:xfrm>
            <a:off x="41840821" y="13569582"/>
            <a:ext cx="0" cy="357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3" name="TextBox 652"/>
          <p:cNvSpPr txBox="1"/>
          <p:nvPr/>
        </p:nvSpPr>
        <p:spPr>
          <a:xfrm rot="2700000">
            <a:off x="37258716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51-55</a:t>
            </a:r>
          </a:p>
        </p:txBody>
      </p:sp>
      <p:sp>
        <p:nvSpPr>
          <p:cNvPr id="654" name="TextBox 653"/>
          <p:cNvSpPr txBox="1"/>
          <p:nvPr/>
        </p:nvSpPr>
        <p:spPr>
          <a:xfrm rot="2700000">
            <a:off x="37991461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56-60</a:t>
            </a:r>
          </a:p>
        </p:txBody>
      </p:sp>
      <p:sp>
        <p:nvSpPr>
          <p:cNvPr id="655" name="TextBox 654"/>
          <p:cNvSpPr txBox="1"/>
          <p:nvPr/>
        </p:nvSpPr>
        <p:spPr>
          <a:xfrm rot="2700000">
            <a:off x="38729840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61-65</a:t>
            </a:r>
          </a:p>
        </p:txBody>
      </p:sp>
      <p:sp>
        <p:nvSpPr>
          <p:cNvPr id="656" name="TextBox 655"/>
          <p:cNvSpPr txBox="1"/>
          <p:nvPr/>
        </p:nvSpPr>
        <p:spPr>
          <a:xfrm rot="2700000">
            <a:off x="39468217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66-70</a:t>
            </a:r>
          </a:p>
        </p:txBody>
      </p:sp>
      <p:sp>
        <p:nvSpPr>
          <p:cNvPr id="657" name="TextBox 656"/>
          <p:cNvSpPr txBox="1"/>
          <p:nvPr/>
        </p:nvSpPr>
        <p:spPr>
          <a:xfrm rot="2700000">
            <a:off x="40206595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71-75</a:t>
            </a:r>
          </a:p>
        </p:txBody>
      </p:sp>
      <p:sp>
        <p:nvSpPr>
          <p:cNvPr id="658" name="TextBox 657"/>
          <p:cNvSpPr txBox="1"/>
          <p:nvPr/>
        </p:nvSpPr>
        <p:spPr>
          <a:xfrm rot="2700000">
            <a:off x="40944974" y="14324863"/>
            <a:ext cx="2123066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76-80</a:t>
            </a:r>
          </a:p>
        </p:txBody>
      </p:sp>
      <p:sp>
        <p:nvSpPr>
          <p:cNvPr id="659" name="TextBox 658"/>
          <p:cNvSpPr txBox="1"/>
          <p:nvPr/>
        </p:nvSpPr>
        <p:spPr>
          <a:xfrm rot="2700000">
            <a:off x="41845734" y="14332543"/>
            <a:ext cx="1509558" cy="82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&gt;80</a:t>
            </a:r>
          </a:p>
        </p:txBody>
      </p:sp>
      <p:sp>
        <p:nvSpPr>
          <p:cNvPr id="660" name="Rectangle 659"/>
          <p:cNvSpPr/>
          <p:nvPr/>
        </p:nvSpPr>
        <p:spPr>
          <a:xfrm flipV="1">
            <a:off x="34791429" y="12856159"/>
            <a:ext cx="340882" cy="445389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1" name="Rectangle 660"/>
          <p:cNvSpPr/>
          <p:nvPr/>
        </p:nvSpPr>
        <p:spPr>
          <a:xfrm flipV="1">
            <a:off x="36250481" y="12417037"/>
            <a:ext cx="340882" cy="445389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62" name="Group 661"/>
          <p:cNvGrpSpPr/>
          <p:nvPr/>
        </p:nvGrpSpPr>
        <p:grpSpPr>
          <a:xfrm flipV="1">
            <a:off x="35511825" y="11514458"/>
            <a:ext cx="340882" cy="2212462"/>
            <a:chOff x="2322617" y="3858324"/>
            <a:chExt cx="215292" cy="1069455"/>
          </a:xfrm>
        </p:grpSpPr>
        <p:sp>
          <p:nvSpPr>
            <p:cNvPr id="663" name="Rectangle 662"/>
            <p:cNvSpPr/>
            <p:nvPr/>
          </p:nvSpPr>
          <p:spPr>
            <a:xfrm flipV="1">
              <a:off x="2322617" y="4067795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4" name="Rectangle 663"/>
            <p:cNvSpPr/>
            <p:nvPr/>
          </p:nvSpPr>
          <p:spPr>
            <a:xfrm flipV="1">
              <a:off x="2322617" y="4283002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5" name="Rectangle 664"/>
            <p:cNvSpPr/>
            <p:nvPr/>
          </p:nvSpPr>
          <p:spPr>
            <a:xfrm flipV="1">
              <a:off x="2322617" y="3858324"/>
              <a:ext cx="215292" cy="215291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6" name="Rectangle 665"/>
            <p:cNvSpPr/>
            <p:nvPr/>
          </p:nvSpPr>
          <p:spPr>
            <a:xfrm flipV="1">
              <a:off x="2322617" y="4497026"/>
              <a:ext cx="215292" cy="215291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7" name="Rectangle 666"/>
            <p:cNvSpPr/>
            <p:nvPr/>
          </p:nvSpPr>
          <p:spPr>
            <a:xfrm flipV="1">
              <a:off x="2322617" y="4712488"/>
              <a:ext cx="215292" cy="215291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68" name="Rectangle 667"/>
          <p:cNvSpPr/>
          <p:nvPr/>
        </p:nvSpPr>
        <p:spPr>
          <a:xfrm flipV="1">
            <a:off x="39129873" y="13283996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9" name="Rectangle 668"/>
          <p:cNvSpPr/>
          <p:nvPr/>
        </p:nvSpPr>
        <p:spPr>
          <a:xfrm flipV="1">
            <a:off x="34791429" y="13282364"/>
            <a:ext cx="340882" cy="445389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0" name="Rectangle 669"/>
          <p:cNvSpPr/>
          <p:nvPr/>
        </p:nvSpPr>
        <p:spPr>
          <a:xfrm flipV="1">
            <a:off x="39843269" y="13281615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1" name="Rectangle 670"/>
          <p:cNvSpPr/>
          <p:nvPr/>
        </p:nvSpPr>
        <p:spPr>
          <a:xfrm flipV="1">
            <a:off x="42027202" y="13281611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2" name="Rectangle 671"/>
          <p:cNvSpPr/>
          <p:nvPr/>
        </p:nvSpPr>
        <p:spPr>
          <a:xfrm flipV="1">
            <a:off x="41332845" y="12856134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73" name="Group 672"/>
          <p:cNvGrpSpPr/>
          <p:nvPr/>
        </p:nvGrpSpPr>
        <p:grpSpPr>
          <a:xfrm flipV="1">
            <a:off x="36967379" y="12402398"/>
            <a:ext cx="340882" cy="1323952"/>
            <a:chOff x="3241908" y="3858324"/>
            <a:chExt cx="215292" cy="639969"/>
          </a:xfrm>
        </p:grpSpPr>
        <p:sp>
          <p:nvSpPr>
            <p:cNvPr id="674" name="Rectangle 673"/>
            <p:cNvSpPr/>
            <p:nvPr/>
          </p:nvSpPr>
          <p:spPr>
            <a:xfrm flipV="1">
              <a:off x="3241908" y="3858324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5" name="Rectangle 674"/>
            <p:cNvSpPr/>
            <p:nvPr/>
          </p:nvSpPr>
          <p:spPr>
            <a:xfrm flipV="1">
              <a:off x="3241908" y="4283002"/>
              <a:ext cx="215292" cy="215291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6" name="Rectangle 675"/>
            <p:cNvSpPr/>
            <p:nvPr/>
          </p:nvSpPr>
          <p:spPr>
            <a:xfrm flipV="1">
              <a:off x="3241908" y="4067795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77" name="Rectangle 676"/>
          <p:cNvSpPr/>
          <p:nvPr/>
        </p:nvSpPr>
        <p:spPr>
          <a:xfrm flipV="1">
            <a:off x="41332845" y="13282339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8" name="Rectangle 677"/>
          <p:cNvSpPr/>
          <p:nvPr/>
        </p:nvSpPr>
        <p:spPr>
          <a:xfrm>
            <a:off x="36250481" y="12843242"/>
            <a:ext cx="340882" cy="445389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79" name="Group 678"/>
          <p:cNvGrpSpPr/>
          <p:nvPr/>
        </p:nvGrpSpPr>
        <p:grpSpPr>
          <a:xfrm flipV="1">
            <a:off x="38431282" y="12402406"/>
            <a:ext cx="340882" cy="1323952"/>
            <a:chOff x="4166473" y="3858324"/>
            <a:chExt cx="215292" cy="639969"/>
          </a:xfrm>
        </p:grpSpPr>
        <p:sp>
          <p:nvSpPr>
            <p:cNvPr id="680" name="Rectangle 679"/>
            <p:cNvSpPr/>
            <p:nvPr/>
          </p:nvSpPr>
          <p:spPr>
            <a:xfrm flipV="1">
              <a:off x="4166473" y="4067795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1" name="Rectangle 680"/>
            <p:cNvSpPr/>
            <p:nvPr/>
          </p:nvSpPr>
          <p:spPr>
            <a:xfrm flipV="1">
              <a:off x="4166473" y="4283002"/>
              <a:ext cx="215292" cy="215291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4166473" y="3858324"/>
              <a:ext cx="215292" cy="21529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srgbClr val="FFFF00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83" name="Group 682"/>
          <p:cNvGrpSpPr/>
          <p:nvPr/>
        </p:nvGrpSpPr>
        <p:grpSpPr>
          <a:xfrm flipV="1">
            <a:off x="33342781" y="8040263"/>
            <a:ext cx="340882" cy="5687479"/>
            <a:chOff x="952704" y="3858324"/>
            <a:chExt cx="215292" cy="2749201"/>
          </a:xfrm>
        </p:grpSpPr>
        <p:sp>
          <p:nvSpPr>
            <p:cNvPr id="684" name="Rectangle 683"/>
            <p:cNvSpPr/>
            <p:nvPr/>
          </p:nvSpPr>
          <p:spPr>
            <a:xfrm flipV="1">
              <a:off x="952704" y="3858324"/>
              <a:ext cx="215292" cy="21529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srgbClr val="FFFF00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5" name="Rectangle 684"/>
            <p:cNvSpPr/>
            <p:nvPr/>
          </p:nvSpPr>
          <p:spPr>
            <a:xfrm flipV="1">
              <a:off x="952704" y="4067795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6" name="Rectangle 685"/>
            <p:cNvSpPr/>
            <p:nvPr/>
          </p:nvSpPr>
          <p:spPr>
            <a:xfrm flipV="1">
              <a:off x="952704" y="5347791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7" name="Rectangle 686"/>
            <p:cNvSpPr/>
            <p:nvPr/>
          </p:nvSpPr>
          <p:spPr>
            <a:xfrm flipV="1">
              <a:off x="952704" y="5141871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8" name="Rectangle 687"/>
            <p:cNvSpPr/>
            <p:nvPr/>
          </p:nvSpPr>
          <p:spPr>
            <a:xfrm flipV="1">
              <a:off x="952704" y="4926660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9" name="Rectangle 688"/>
            <p:cNvSpPr/>
            <p:nvPr/>
          </p:nvSpPr>
          <p:spPr>
            <a:xfrm flipV="1">
              <a:off x="952704" y="4712488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0" name="Rectangle 689"/>
            <p:cNvSpPr/>
            <p:nvPr/>
          </p:nvSpPr>
          <p:spPr>
            <a:xfrm flipV="1">
              <a:off x="952704" y="4497026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1" name="Rectangle 690"/>
            <p:cNvSpPr/>
            <p:nvPr/>
          </p:nvSpPr>
          <p:spPr>
            <a:xfrm flipV="1">
              <a:off x="952704" y="4283002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2" name="Rectangle 691"/>
            <p:cNvSpPr/>
            <p:nvPr/>
          </p:nvSpPr>
          <p:spPr>
            <a:xfrm flipV="1">
              <a:off x="952704" y="5554236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3" name="Rectangle 692"/>
            <p:cNvSpPr/>
            <p:nvPr/>
          </p:nvSpPr>
          <p:spPr>
            <a:xfrm flipV="1">
              <a:off x="952704" y="6180161"/>
              <a:ext cx="215292" cy="215291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4" name="Rectangle 693"/>
            <p:cNvSpPr/>
            <p:nvPr/>
          </p:nvSpPr>
          <p:spPr>
            <a:xfrm flipV="1">
              <a:off x="952704" y="6392234"/>
              <a:ext cx="215292" cy="215291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952704" y="5765303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952704" y="5966115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97" name="Group 696"/>
          <p:cNvGrpSpPr/>
          <p:nvPr/>
        </p:nvGrpSpPr>
        <p:grpSpPr>
          <a:xfrm flipV="1">
            <a:off x="37704681" y="11514458"/>
            <a:ext cx="340882" cy="2212462"/>
            <a:chOff x="3707570" y="3858324"/>
            <a:chExt cx="215292" cy="1069455"/>
          </a:xfrm>
        </p:grpSpPr>
        <p:sp>
          <p:nvSpPr>
            <p:cNvPr id="698" name="Rectangle 697"/>
            <p:cNvSpPr/>
            <p:nvPr/>
          </p:nvSpPr>
          <p:spPr>
            <a:xfrm flipV="1">
              <a:off x="3707570" y="3858324"/>
              <a:ext cx="215292" cy="215291"/>
            </a:xfrm>
            <a:prstGeom prst="rect">
              <a:avLst/>
            </a:prstGeom>
            <a:pattFill prst="dashDnDiag">
              <a:fgClr>
                <a:schemeClr val="tx1"/>
              </a:fgClr>
              <a:bgClr>
                <a:srgbClr val="FFFF00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9" name="Rectangle 698"/>
            <p:cNvSpPr/>
            <p:nvPr/>
          </p:nvSpPr>
          <p:spPr>
            <a:xfrm flipV="1">
              <a:off x="3707570" y="4712488"/>
              <a:ext cx="215292" cy="215291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3707570" y="4283002"/>
              <a:ext cx="215292" cy="215291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3707570" y="4497026"/>
              <a:ext cx="215292" cy="215291"/>
            </a:xfrm>
            <a:prstGeom prst="rect">
              <a:avLst/>
            </a:prstGeom>
            <a:solidFill>
              <a:srgbClr val="CC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3707570" y="4067795"/>
              <a:ext cx="215292" cy="21529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04" name="Rectangle 703"/>
          <p:cNvSpPr/>
          <p:nvPr/>
        </p:nvSpPr>
        <p:spPr>
          <a:xfrm>
            <a:off x="34049006" y="13282540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5" name="Rectangle 704"/>
          <p:cNvSpPr/>
          <p:nvPr/>
        </p:nvSpPr>
        <p:spPr>
          <a:xfrm>
            <a:off x="34049006" y="9752999"/>
            <a:ext cx="340882" cy="445389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6" name="Rectangle 705"/>
          <p:cNvSpPr/>
          <p:nvPr/>
        </p:nvSpPr>
        <p:spPr>
          <a:xfrm>
            <a:off x="34049006" y="12408739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7" name="Rectangle 706"/>
          <p:cNvSpPr/>
          <p:nvPr/>
        </p:nvSpPr>
        <p:spPr>
          <a:xfrm>
            <a:off x="34049006" y="12853954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8" name="Rectangle 707"/>
          <p:cNvSpPr/>
          <p:nvPr/>
        </p:nvSpPr>
        <p:spPr>
          <a:xfrm flipV="1">
            <a:off x="34049006" y="11965972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9" name="Rectangle 708"/>
          <p:cNvSpPr/>
          <p:nvPr/>
        </p:nvSpPr>
        <p:spPr>
          <a:xfrm flipV="1">
            <a:off x="34049006" y="10631932"/>
            <a:ext cx="340882" cy="445389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0" name="Rectangle 709"/>
          <p:cNvSpPr/>
          <p:nvPr/>
        </p:nvSpPr>
        <p:spPr>
          <a:xfrm flipV="1">
            <a:off x="34049006" y="11520229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1" name="Rectangle 710"/>
          <p:cNvSpPr/>
          <p:nvPr/>
        </p:nvSpPr>
        <p:spPr>
          <a:xfrm flipV="1">
            <a:off x="34049006" y="11077156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2" name="Rectangle 711"/>
          <p:cNvSpPr/>
          <p:nvPr/>
        </p:nvSpPr>
        <p:spPr>
          <a:xfrm flipV="1">
            <a:off x="34049006" y="9325911"/>
            <a:ext cx="340882" cy="445389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13" name="Straight Connector 712"/>
          <p:cNvCxnSpPr/>
          <p:nvPr/>
        </p:nvCxnSpPr>
        <p:spPr>
          <a:xfrm flipH="1" flipV="1">
            <a:off x="33138309" y="7208571"/>
            <a:ext cx="1" cy="65141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4" name="Straight Connector 713"/>
          <p:cNvCxnSpPr/>
          <p:nvPr/>
        </p:nvCxnSpPr>
        <p:spPr>
          <a:xfrm flipH="1">
            <a:off x="32962996" y="12848357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5" name="Straight Connector 714"/>
          <p:cNvCxnSpPr/>
          <p:nvPr/>
        </p:nvCxnSpPr>
        <p:spPr>
          <a:xfrm flipH="1">
            <a:off x="32962996" y="12409105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6" name="Straight Connector 715"/>
          <p:cNvCxnSpPr/>
          <p:nvPr/>
        </p:nvCxnSpPr>
        <p:spPr>
          <a:xfrm flipH="1">
            <a:off x="32962996" y="11969853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" name="Straight Connector 716"/>
          <p:cNvCxnSpPr/>
          <p:nvPr/>
        </p:nvCxnSpPr>
        <p:spPr>
          <a:xfrm flipH="1">
            <a:off x="32962996" y="11530601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" name="Straight Connector 717"/>
          <p:cNvCxnSpPr/>
          <p:nvPr/>
        </p:nvCxnSpPr>
        <p:spPr>
          <a:xfrm flipH="1">
            <a:off x="32962996" y="11091349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9" name="Straight Connector 718"/>
          <p:cNvCxnSpPr/>
          <p:nvPr/>
        </p:nvCxnSpPr>
        <p:spPr>
          <a:xfrm flipH="1">
            <a:off x="32962996" y="10652097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0" name="Straight Connector 719"/>
          <p:cNvCxnSpPr/>
          <p:nvPr/>
        </p:nvCxnSpPr>
        <p:spPr>
          <a:xfrm flipH="1">
            <a:off x="32962996" y="10212845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Connector 720"/>
          <p:cNvCxnSpPr/>
          <p:nvPr/>
        </p:nvCxnSpPr>
        <p:spPr>
          <a:xfrm flipH="1">
            <a:off x="32962996" y="9773593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2" name="Straight Connector 721"/>
          <p:cNvCxnSpPr/>
          <p:nvPr/>
        </p:nvCxnSpPr>
        <p:spPr>
          <a:xfrm flipH="1">
            <a:off x="32962996" y="9334341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3" name="Straight Connector 722"/>
          <p:cNvCxnSpPr/>
          <p:nvPr/>
        </p:nvCxnSpPr>
        <p:spPr>
          <a:xfrm flipH="1">
            <a:off x="32962996" y="13287609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4" name="TextBox 723"/>
          <p:cNvSpPr txBox="1"/>
          <p:nvPr/>
        </p:nvSpPr>
        <p:spPr>
          <a:xfrm>
            <a:off x="32631340" y="12555364"/>
            <a:ext cx="427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</a:p>
        </p:txBody>
      </p:sp>
      <p:sp>
        <p:nvSpPr>
          <p:cNvPr id="725" name="TextBox 724"/>
          <p:cNvSpPr txBox="1"/>
          <p:nvPr/>
        </p:nvSpPr>
        <p:spPr>
          <a:xfrm>
            <a:off x="32631340" y="11685565"/>
            <a:ext cx="427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</a:p>
        </p:txBody>
      </p:sp>
      <p:sp>
        <p:nvSpPr>
          <p:cNvPr id="726" name="TextBox 725"/>
          <p:cNvSpPr txBox="1"/>
          <p:nvPr/>
        </p:nvSpPr>
        <p:spPr>
          <a:xfrm>
            <a:off x="32631340" y="10815766"/>
            <a:ext cx="427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6</a:t>
            </a:r>
          </a:p>
        </p:txBody>
      </p:sp>
      <p:sp>
        <p:nvSpPr>
          <p:cNvPr id="727" name="TextBox 726"/>
          <p:cNvSpPr txBox="1"/>
          <p:nvPr/>
        </p:nvSpPr>
        <p:spPr>
          <a:xfrm>
            <a:off x="32631340" y="9945967"/>
            <a:ext cx="427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8</a:t>
            </a:r>
          </a:p>
        </p:txBody>
      </p:sp>
      <p:sp>
        <p:nvSpPr>
          <p:cNvPr id="728" name="TextBox 727"/>
          <p:cNvSpPr txBox="1"/>
          <p:nvPr/>
        </p:nvSpPr>
        <p:spPr>
          <a:xfrm>
            <a:off x="32418707" y="9076168"/>
            <a:ext cx="64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</a:t>
            </a:r>
          </a:p>
        </p:txBody>
      </p:sp>
      <p:sp>
        <p:nvSpPr>
          <p:cNvPr id="729" name="TextBox 728"/>
          <p:cNvSpPr txBox="1"/>
          <p:nvPr/>
        </p:nvSpPr>
        <p:spPr>
          <a:xfrm>
            <a:off x="32631340" y="13425163"/>
            <a:ext cx="427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cxnSp>
        <p:nvCxnSpPr>
          <p:cNvPr id="730" name="Straight Connector 729"/>
          <p:cNvCxnSpPr/>
          <p:nvPr/>
        </p:nvCxnSpPr>
        <p:spPr>
          <a:xfrm flipH="1">
            <a:off x="32962996" y="13726863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2" name="Straight Connector 731"/>
          <p:cNvCxnSpPr/>
          <p:nvPr/>
        </p:nvCxnSpPr>
        <p:spPr>
          <a:xfrm flipH="1">
            <a:off x="32962996" y="8895089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3" name="Straight Connector 732"/>
          <p:cNvCxnSpPr/>
          <p:nvPr/>
        </p:nvCxnSpPr>
        <p:spPr>
          <a:xfrm flipH="1">
            <a:off x="32962996" y="8455837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4" name="TextBox 733"/>
          <p:cNvSpPr txBox="1"/>
          <p:nvPr/>
        </p:nvSpPr>
        <p:spPr>
          <a:xfrm>
            <a:off x="26827160" y="6764538"/>
            <a:ext cx="4284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Demographics</a:t>
            </a:r>
            <a:endParaRPr lang="en-US" sz="5400" b="1" dirty="0"/>
          </a:p>
        </p:txBody>
      </p:sp>
      <p:sp>
        <p:nvSpPr>
          <p:cNvPr id="735" name="TextBox 734"/>
          <p:cNvSpPr txBox="1"/>
          <p:nvPr/>
        </p:nvSpPr>
        <p:spPr>
          <a:xfrm rot="16200000">
            <a:off x="31431122" y="10377250"/>
            <a:ext cx="1729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cs typeface="Times New Roman" panose="02020603050405020304" pitchFamily="18" charset="0"/>
              </a:rPr>
              <a:t>Female (n</a:t>
            </a:r>
            <a:r>
              <a:rPr lang="en-US" sz="2800" dirty="0"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736" name="Straight Connector 735"/>
          <p:cNvCxnSpPr/>
          <p:nvPr/>
        </p:nvCxnSpPr>
        <p:spPr>
          <a:xfrm flipH="1">
            <a:off x="32962996" y="8016585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" name="Straight Connector 736"/>
          <p:cNvCxnSpPr/>
          <p:nvPr/>
        </p:nvCxnSpPr>
        <p:spPr>
          <a:xfrm flipH="1">
            <a:off x="32962996" y="7585310"/>
            <a:ext cx="175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8" name="TextBox 737"/>
          <p:cNvSpPr txBox="1"/>
          <p:nvPr/>
        </p:nvSpPr>
        <p:spPr>
          <a:xfrm rot="10800000" flipV="1">
            <a:off x="32418707" y="7336570"/>
            <a:ext cx="64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14</a:t>
            </a:r>
            <a:endParaRPr lang="en-US" sz="2800" dirty="0"/>
          </a:p>
        </p:txBody>
      </p:sp>
      <p:sp>
        <p:nvSpPr>
          <p:cNvPr id="1032" name="Rectangle 1031"/>
          <p:cNvSpPr/>
          <p:nvPr/>
        </p:nvSpPr>
        <p:spPr>
          <a:xfrm>
            <a:off x="1015506" y="7115683"/>
            <a:ext cx="1267223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Anthropometry </a:t>
            </a:r>
            <a:r>
              <a:rPr lang="en-US" sz="4000" dirty="0">
                <a:solidFill>
                  <a:srgbClr val="000000"/>
                </a:solidFill>
                <a:ea typeface="Times New Roman" panose="02020603050405020304" pitchFamily="18" charset="0"/>
              </a:rPr>
              <a:t>data provides useful </a:t>
            </a: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information:</a:t>
            </a:r>
          </a:p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for </a:t>
            </a:r>
            <a:r>
              <a:rPr lang="en-US" sz="4000" dirty="0">
                <a:solidFill>
                  <a:srgbClr val="000000"/>
                </a:solidFill>
                <a:ea typeface="Times New Roman" panose="02020603050405020304" pitchFamily="18" charset="0"/>
              </a:rPr>
              <a:t>health status, disease risk, and body </a:t>
            </a: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composition [1]</a:t>
            </a:r>
          </a:p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for development/refinement of anatomical </a:t>
            </a:r>
            <a:r>
              <a:rPr lang="en-US" sz="4000" dirty="0">
                <a:solidFill>
                  <a:srgbClr val="000000"/>
                </a:solidFill>
                <a:ea typeface="Times New Roman" panose="02020603050405020304" pitchFamily="18" charset="0"/>
              </a:rPr>
              <a:t>representation in computer models for </a:t>
            </a: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biomechanics</a:t>
            </a:r>
          </a:p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for </a:t>
            </a:r>
            <a:r>
              <a:rPr lang="en-US" sz="4000" dirty="0">
                <a:solidFill>
                  <a:srgbClr val="000000"/>
                </a:solidFill>
                <a:ea typeface="Times New Roman" panose="02020603050405020304" pitchFamily="18" charset="0"/>
              </a:rPr>
              <a:t>development of multi-layer tissue models based on data from the same subject</a:t>
            </a:r>
          </a:p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endParaRPr lang="en-US" sz="4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428612" y="5309318"/>
            <a:ext cx="14243301" cy="1555479"/>
            <a:chOff x="428612" y="5080718"/>
            <a:chExt cx="14243301" cy="1555479"/>
          </a:xfrm>
        </p:grpSpPr>
        <p:sp>
          <p:nvSpPr>
            <p:cNvPr id="1033" name="Rounded Rectangle 1032"/>
            <p:cNvSpPr/>
            <p:nvPr/>
          </p:nvSpPr>
          <p:spPr>
            <a:xfrm>
              <a:off x="428612" y="5080718"/>
              <a:ext cx="14243301" cy="155547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80509" y="5258293"/>
              <a:ext cx="486549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 smtClean="0"/>
                <a:t>M</a:t>
              </a:r>
              <a:r>
                <a:rPr lang="en-US" sz="6600" b="1" dirty="0" smtClean="0"/>
                <a:t>OTIVATION</a:t>
              </a:r>
              <a:endParaRPr lang="en-US" sz="6600" b="1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28612" y="16270537"/>
            <a:ext cx="14243301" cy="1555479"/>
            <a:chOff x="428612" y="16270537"/>
            <a:chExt cx="14243301" cy="1555479"/>
          </a:xfrm>
        </p:grpSpPr>
        <p:sp>
          <p:nvSpPr>
            <p:cNvPr id="365" name="Rounded Rectangle 364"/>
            <p:cNvSpPr/>
            <p:nvPr/>
          </p:nvSpPr>
          <p:spPr>
            <a:xfrm>
              <a:off x="428612" y="16270537"/>
              <a:ext cx="14243301" cy="155547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TextBox 341"/>
            <p:cNvSpPr txBox="1"/>
            <p:nvPr/>
          </p:nvSpPr>
          <p:spPr>
            <a:xfrm>
              <a:off x="580509" y="16448112"/>
              <a:ext cx="386355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 smtClean="0"/>
                <a:t>M</a:t>
              </a:r>
              <a:r>
                <a:rPr lang="en-US" sz="6600" b="1" dirty="0" smtClean="0"/>
                <a:t>ETHODS</a:t>
              </a:r>
              <a:endParaRPr lang="en-US" sz="6600" b="1" dirty="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079101" y="18097885"/>
            <a:ext cx="12864857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/>
              <a:t>Length </a:t>
            </a:r>
            <a:r>
              <a:rPr lang="en-US" sz="4000" dirty="0"/>
              <a:t>and circumference measurements were made on 100 </a:t>
            </a:r>
            <a:r>
              <a:rPr lang="en-US" sz="4000" dirty="0" smtClean="0"/>
              <a:t>subjects, following </a:t>
            </a:r>
            <a:r>
              <a:rPr lang="en-US" sz="4000" dirty="0"/>
              <a:t>approval of the study </a:t>
            </a:r>
            <a:r>
              <a:rPr lang="en-US" sz="4000" dirty="0" smtClean="0"/>
              <a:t>protocol by the Cleveland Clinic IRB and Human Research Protection Office of the U.S. Army. </a:t>
            </a:r>
            <a:endParaRPr lang="en-US" sz="4000" dirty="0"/>
          </a:p>
        </p:txBody>
      </p: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674963" y="21027264"/>
            <a:ext cx="13716000" cy="5240656"/>
            <a:chOff x="20029837" y="36087964"/>
            <a:chExt cx="21431250" cy="7486651"/>
          </a:xfrm>
        </p:grpSpPr>
        <p:grpSp>
          <p:nvGrpSpPr>
            <p:cNvPr id="57" name="Group 56"/>
            <p:cNvGrpSpPr/>
            <p:nvPr/>
          </p:nvGrpSpPr>
          <p:grpSpPr>
            <a:xfrm>
              <a:off x="20029837" y="36087964"/>
              <a:ext cx="21431250" cy="7486651"/>
              <a:chOff x="5678449" y="5002365"/>
              <a:chExt cx="21431250" cy="7486651"/>
            </a:xfrm>
          </p:grpSpPr>
          <p:pic>
            <p:nvPicPr>
              <p:cNvPr id="1090" name="Picture 66" descr="Image result for supine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8449" y="5002365"/>
                <a:ext cx="21431250" cy="7486651"/>
              </a:xfrm>
              <a:prstGeom prst="rect">
                <a:avLst/>
              </a:prstGeom>
              <a:noFill/>
              <a:effectLst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Oval 10"/>
              <p:cNvSpPr/>
              <p:nvPr/>
            </p:nvSpPr>
            <p:spPr>
              <a:xfrm>
                <a:off x="9738664" y="9299147"/>
                <a:ext cx="199014" cy="2136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Oval 257"/>
              <p:cNvSpPr/>
              <p:nvPr/>
            </p:nvSpPr>
            <p:spPr>
              <a:xfrm>
                <a:off x="13099501" y="10235039"/>
                <a:ext cx="199014" cy="2136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9" name="Oval 258"/>
              <p:cNvSpPr/>
              <p:nvPr/>
            </p:nvSpPr>
            <p:spPr>
              <a:xfrm>
                <a:off x="15811334" y="10405265"/>
                <a:ext cx="199014" cy="2136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Oval 259"/>
              <p:cNvSpPr/>
              <p:nvPr/>
            </p:nvSpPr>
            <p:spPr>
              <a:xfrm>
                <a:off x="15622083" y="9411310"/>
                <a:ext cx="199014" cy="2136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Oval 260"/>
              <p:cNvSpPr/>
              <p:nvPr/>
            </p:nvSpPr>
            <p:spPr>
              <a:xfrm>
                <a:off x="20596155" y="9659110"/>
                <a:ext cx="199014" cy="2136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Oval 261"/>
              <p:cNvSpPr/>
              <p:nvPr/>
            </p:nvSpPr>
            <p:spPr>
              <a:xfrm>
                <a:off x="24739763" y="9904601"/>
                <a:ext cx="199014" cy="2136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8344518" y="5265821"/>
                <a:ext cx="6478838" cy="747457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humeral </a:t>
                </a:r>
                <a:r>
                  <a:rPr lang="en-US" sz="2800" dirty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lateral epicondyle </a:t>
                </a:r>
                <a:endParaRPr lang="en-US" sz="28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235146" y="6547532"/>
                <a:ext cx="4001295" cy="747457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lateral acromion</a:t>
                </a:r>
                <a:endParaRPr lang="en-US" sz="2800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2277757" y="6547532"/>
                <a:ext cx="5089734" cy="747457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ulnar </a:t>
                </a:r>
                <a:r>
                  <a:rPr lang="en-US" sz="2800" dirty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styloid </a:t>
                </a:r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process</a:t>
                </a:r>
                <a:endParaRPr lang="en-US" sz="2800" dirty="0"/>
              </a:p>
            </p:txBody>
          </p:sp>
          <p:cxnSp>
            <p:nvCxnSpPr>
              <p:cNvPr id="34" name="Straight Arrow Connector 33"/>
              <p:cNvCxnSpPr>
                <a:stCxn id="13" idx="2"/>
                <a:endCxn id="258" idx="0"/>
              </p:cNvCxnSpPr>
              <p:nvPr/>
            </p:nvCxnSpPr>
            <p:spPr>
              <a:xfrm>
                <a:off x="11583937" y="6013278"/>
                <a:ext cx="1615072" cy="4221761"/>
              </a:xfrm>
              <a:prstGeom prst="straightConnector1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24" idx="2"/>
                <a:endCxn id="259" idx="0"/>
              </p:cNvCxnSpPr>
              <p:nvPr/>
            </p:nvCxnSpPr>
            <p:spPr>
              <a:xfrm>
                <a:off x="14822624" y="7294989"/>
                <a:ext cx="1088217" cy="3110276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Arrow Connector 275"/>
              <p:cNvCxnSpPr>
                <a:stCxn id="14" idx="2"/>
              </p:cNvCxnSpPr>
              <p:nvPr/>
            </p:nvCxnSpPr>
            <p:spPr>
              <a:xfrm>
                <a:off x="9235794" y="7294989"/>
                <a:ext cx="701884" cy="2004158"/>
              </a:xfrm>
              <a:prstGeom prst="straightConnector1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Rectangle 282"/>
              <p:cNvSpPr/>
              <p:nvPr/>
            </p:nvSpPr>
            <p:spPr>
              <a:xfrm>
                <a:off x="21975563" y="6547532"/>
                <a:ext cx="4035359" cy="747457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lateral malleolus</a:t>
                </a:r>
                <a:endParaRPr lang="en-US" sz="2800" dirty="0"/>
              </a:p>
            </p:txBody>
          </p:sp>
          <p:cxnSp>
            <p:nvCxnSpPr>
              <p:cNvPr id="284" name="Straight Connector 283"/>
              <p:cNvCxnSpPr>
                <a:stCxn id="283" idx="2"/>
                <a:endCxn id="262" idx="0"/>
              </p:cNvCxnSpPr>
              <p:nvPr/>
            </p:nvCxnSpPr>
            <p:spPr>
              <a:xfrm>
                <a:off x="23993243" y="7294989"/>
                <a:ext cx="846028" cy="2609611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5" name="Rectangle 284"/>
              <p:cNvSpPr/>
              <p:nvPr/>
            </p:nvSpPr>
            <p:spPr>
              <a:xfrm>
                <a:off x="18491027" y="7544428"/>
                <a:ext cx="4945866" cy="747457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lateral </a:t>
                </a:r>
                <a:r>
                  <a:rPr lang="en-US" sz="2800" dirty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tibial </a:t>
                </a:r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plateau</a:t>
                </a:r>
                <a:endParaRPr lang="en-US" sz="2800" dirty="0"/>
              </a:p>
            </p:txBody>
          </p:sp>
          <p:cxnSp>
            <p:nvCxnSpPr>
              <p:cNvPr id="286" name="Straight Connector 285"/>
              <p:cNvCxnSpPr>
                <a:stCxn id="285" idx="2"/>
              </p:cNvCxnSpPr>
              <p:nvPr/>
            </p:nvCxnSpPr>
            <p:spPr>
              <a:xfrm flipH="1">
                <a:off x="20761029" y="8291885"/>
                <a:ext cx="202931" cy="1344160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" name="Rectangle 286"/>
              <p:cNvSpPr/>
              <p:nvPr/>
            </p:nvSpPr>
            <p:spPr>
              <a:xfrm>
                <a:off x="17425779" y="5265821"/>
                <a:ext cx="4480094" cy="747457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greater trochanter</a:t>
                </a:r>
                <a:endParaRPr lang="en-US" sz="2800" dirty="0"/>
              </a:p>
            </p:txBody>
          </p:sp>
          <p:cxnSp>
            <p:nvCxnSpPr>
              <p:cNvPr id="288" name="Straight Connector 287"/>
              <p:cNvCxnSpPr>
                <a:stCxn id="287" idx="2"/>
              </p:cNvCxnSpPr>
              <p:nvPr/>
            </p:nvCxnSpPr>
            <p:spPr>
              <a:xfrm flipH="1">
                <a:off x="15910841" y="6013278"/>
                <a:ext cx="3754984" cy="3398033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Left Brace 52"/>
              <p:cNvSpPr/>
              <p:nvPr/>
            </p:nvSpPr>
            <p:spPr>
              <a:xfrm rot="17260072">
                <a:off x="11200355" y="8637867"/>
                <a:ext cx="518952" cy="3447442"/>
              </a:xfrm>
              <a:prstGeom prst="leftBrace">
                <a:avLst>
                  <a:gd name="adj1" fmla="val 20684"/>
                  <a:gd name="adj2" fmla="val 49665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1015914">
                <a:off x="9755847" y="10947998"/>
                <a:ext cx="2735625" cy="747457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upper arm</a:t>
                </a:r>
                <a:endParaRPr lang="en-US" sz="2800" dirty="0"/>
              </a:p>
            </p:txBody>
          </p:sp>
          <p:sp>
            <p:nvSpPr>
              <p:cNvPr id="297" name="Left Brace 296"/>
              <p:cNvSpPr/>
              <p:nvPr/>
            </p:nvSpPr>
            <p:spPr>
              <a:xfrm rot="16350422">
                <a:off x="14384444" y="9563847"/>
                <a:ext cx="491147" cy="2724745"/>
              </a:xfrm>
              <a:prstGeom prst="leftBrace">
                <a:avLst>
                  <a:gd name="adj1" fmla="val 18719"/>
                  <a:gd name="adj2" fmla="val 51167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TextBox 297"/>
              <p:cNvSpPr txBox="1"/>
              <p:nvPr/>
            </p:nvSpPr>
            <p:spPr>
              <a:xfrm rot="218867">
                <a:off x="13246613" y="11490512"/>
                <a:ext cx="2685030" cy="747457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lower arm</a:t>
                </a:r>
                <a:endParaRPr lang="en-US" sz="2800" dirty="0"/>
              </a:p>
            </p:txBody>
          </p:sp>
          <p:sp>
            <p:nvSpPr>
              <p:cNvPr id="299" name="Left Brace 298"/>
              <p:cNvSpPr/>
              <p:nvPr/>
            </p:nvSpPr>
            <p:spPr>
              <a:xfrm rot="16362356">
                <a:off x="17815981" y="7729464"/>
                <a:ext cx="738297" cy="4920984"/>
              </a:xfrm>
              <a:prstGeom prst="leftBrace">
                <a:avLst>
                  <a:gd name="adj1" fmla="val 20684"/>
                  <a:gd name="adj2" fmla="val 49665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TextBox 299"/>
              <p:cNvSpPr txBox="1"/>
              <p:nvPr/>
            </p:nvSpPr>
            <p:spPr>
              <a:xfrm rot="203247">
                <a:off x="16831429" y="10885083"/>
                <a:ext cx="2487661" cy="747457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upper leg</a:t>
                </a:r>
                <a:endParaRPr lang="en-US" sz="2800" dirty="0"/>
              </a:p>
            </p:txBody>
          </p:sp>
          <p:sp>
            <p:nvSpPr>
              <p:cNvPr id="301" name="Left Brace 300"/>
              <p:cNvSpPr/>
              <p:nvPr/>
            </p:nvSpPr>
            <p:spPr>
              <a:xfrm rot="16448293">
                <a:off x="22382233" y="8437566"/>
                <a:ext cx="738297" cy="4129071"/>
              </a:xfrm>
              <a:prstGeom prst="leftBrace">
                <a:avLst>
                  <a:gd name="adj1" fmla="val 20684"/>
                  <a:gd name="adj2" fmla="val 49665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TextBox 301"/>
              <p:cNvSpPr txBox="1"/>
              <p:nvPr/>
            </p:nvSpPr>
            <p:spPr>
              <a:xfrm rot="360193">
                <a:off x="21433963" y="11226149"/>
                <a:ext cx="2437066" cy="747457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lower leg</a:t>
                </a:r>
                <a:endParaRPr lang="en-US" sz="2800" dirty="0"/>
              </a:p>
            </p:txBody>
          </p:sp>
        </p:grpSp>
        <p:sp>
          <p:nvSpPr>
            <p:cNvPr id="357" name="Oval 356"/>
            <p:cNvSpPr/>
            <p:nvPr/>
          </p:nvSpPr>
          <p:spPr>
            <a:xfrm rot="704186">
              <a:off x="21831499" y="38892659"/>
              <a:ext cx="2144368" cy="1625097"/>
            </a:xfrm>
            <a:prstGeom prst="ellipse">
              <a:avLst/>
            </a:prstGeom>
            <a:solidFill>
              <a:srgbClr val="D7AF9D"/>
            </a:solidFill>
            <a:ln>
              <a:solidFill>
                <a:srgbClr val="E9B39B">
                  <a:alpha val="7411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9" name="Group 1118"/>
          <p:cNvGrpSpPr>
            <a:grpSpLocks noChangeAspect="1"/>
          </p:cNvGrpSpPr>
          <p:nvPr/>
        </p:nvGrpSpPr>
        <p:grpSpPr>
          <a:xfrm>
            <a:off x="674963" y="27885894"/>
            <a:ext cx="13716000" cy="5649628"/>
            <a:chOff x="4128" y="36618371"/>
            <a:chExt cx="21431250" cy="8068441"/>
          </a:xfrm>
        </p:grpSpPr>
        <p:grpSp>
          <p:nvGrpSpPr>
            <p:cNvPr id="315" name="Group 314"/>
            <p:cNvGrpSpPr/>
            <p:nvPr/>
          </p:nvGrpSpPr>
          <p:grpSpPr>
            <a:xfrm>
              <a:off x="4128" y="36618371"/>
              <a:ext cx="21431250" cy="8068441"/>
              <a:chOff x="5678449" y="4543261"/>
              <a:chExt cx="21431250" cy="8068441"/>
            </a:xfrm>
          </p:grpSpPr>
          <p:pic>
            <p:nvPicPr>
              <p:cNvPr id="316" name="Picture 66" descr="Image result for supine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8449" y="5002365"/>
                <a:ext cx="21431250" cy="7486652"/>
              </a:xfrm>
              <a:prstGeom prst="rect">
                <a:avLst/>
              </a:prstGeom>
              <a:noFill/>
              <a:ln w="28575">
                <a:noFill/>
              </a:ln>
              <a:effectLst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3" name="Oval 322"/>
              <p:cNvSpPr/>
              <p:nvPr/>
            </p:nvSpPr>
            <p:spPr>
              <a:xfrm rot="704186">
                <a:off x="7509485" y="7818064"/>
                <a:ext cx="2144368" cy="1625097"/>
              </a:xfrm>
              <a:prstGeom prst="ellipse">
                <a:avLst/>
              </a:prstGeom>
              <a:solidFill>
                <a:srgbClr val="D7AF9D"/>
              </a:solidFill>
              <a:ln>
                <a:solidFill>
                  <a:srgbClr val="E9B39B">
                    <a:alpha val="74118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" name="Rectangle 323"/>
              <p:cNvSpPr/>
              <p:nvPr/>
            </p:nvSpPr>
            <p:spPr>
              <a:xfrm>
                <a:off x="8831335" y="4724059"/>
                <a:ext cx="2910953" cy="1362595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distal shaft</a:t>
                </a:r>
              </a:p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of humerus</a:t>
                </a:r>
                <a:endParaRPr lang="en-US" sz="2800" dirty="0"/>
              </a:p>
            </p:txBody>
          </p:sp>
          <p:sp>
            <p:nvSpPr>
              <p:cNvPr id="325" name="Rectangle 324"/>
              <p:cNvSpPr/>
              <p:nvPr/>
            </p:nvSpPr>
            <p:spPr>
              <a:xfrm>
                <a:off x="7410057" y="6856913"/>
                <a:ext cx="3366206" cy="747230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distal axillary</a:t>
                </a:r>
                <a:endParaRPr lang="en-US" sz="2800" dirty="0"/>
              </a:p>
            </p:txBody>
          </p:sp>
          <p:sp>
            <p:nvSpPr>
              <p:cNvPr id="326" name="Rectangle 325"/>
              <p:cNvSpPr/>
              <p:nvPr/>
            </p:nvSpPr>
            <p:spPr>
              <a:xfrm>
                <a:off x="11548124" y="6207894"/>
                <a:ext cx="3536425" cy="1362595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proximal shaft</a:t>
                </a:r>
              </a:p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of </a:t>
                </a:r>
                <a:r>
                  <a:rPr lang="en-US" sz="2800" dirty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ulna-radius</a:t>
                </a:r>
                <a:endParaRPr lang="en-US" sz="2800" dirty="0"/>
              </a:p>
            </p:txBody>
          </p:sp>
          <p:cxnSp>
            <p:nvCxnSpPr>
              <p:cNvPr id="327" name="Straight Arrow Connector 326"/>
              <p:cNvCxnSpPr>
                <a:stCxn id="324" idx="2"/>
              </p:cNvCxnSpPr>
              <p:nvPr/>
            </p:nvCxnSpPr>
            <p:spPr>
              <a:xfrm>
                <a:off x="10286811" y="6086654"/>
                <a:ext cx="2405544" cy="3531708"/>
              </a:xfrm>
              <a:prstGeom prst="straightConnector1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>
                <a:stCxn id="326" idx="2"/>
              </p:cNvCxnSpPr>
              <p:nvPr/>
            </p:nvCxnSpPr>
            <p:spPr>
              <a:xfrm>
                <a:off x="13316336" y="7570490"/>
                <a:ext cx="524083" cy="2113435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Straight Arrow Connector 328"/>
              <p:cNvCxnSpPr>
                <a:stCxn id="325" idx="2"/>
              </p:cNvCxnSpPr>
              <p:nvPr/>
            </p:nvCxnSpPr>
            <p:spPr>
              <a:xfrm>
                <a:off x="9093160" y="7604142"/>
                <a:ext cx="1961408" cy="1596303"/>
              </a:xfrm>
              <a:prstGeom prst="straightConnector1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0" name="Rectangle 329"/>
              <p:cNvSpPr/>
              <p:nvPr/>
            </p:nvSpPr>
            <p:spPr>
              <a:xfrm>
                <a:off x="17665799" y="4759804"/>
                <a:ext cx="2769288" cy="1362595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distal shaft</a:t>
                </a:r>
              </a:p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of femur</a:t>
                </a:r>
                <a:endParaRPr lang="en-US" sz="2800" dirty="0"/>
              </a:p>
            </p:txBody>
          </p:sp>
          <p:cxnSp>
            <p:nvCxnSpPr>
              <p:cNvPr id="331" name="Straight Connector 330"/>
              <p:cNvCxnSpPr>
                <a:stCxn id="330" idx="2"/>
              </p:cNvCxnSpPr>
              <p:nvPr/>
            </p:nvCxnSpPr>
            <p:spPr>
              <a:xfrm>
                <a:off x="19050443" y="6122399"/>
                <a:ext cx="855194" cy="2584429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2" name="Rectangle 331"/>
              <p:cNvSpPr/>
              <p:nvPr/>
            </p:nvSpPr>
            <p:spPr>
              <a:xfrm>
                <a:off x="15981982" y="6485189"/>
                <a:ext cx="2778205" cy="1362595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top of</a:t>
                </a:r>
              </a:p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inner thigh</a:t>
                </a:r>
                <a:endParaRPr lang="en-US" sz="2800" dirty="0"/>
              </a:p>
            </p:txBody>
          </p:sp>
          <p:cxnSp>
            <p:nvCxnSpPr>
              <p:cNvPr id="333" name="Straight Connector 332"/>
              <p:cNvCxnSpPr>
                <a:stCxn id="332" idx="2"/>
              </p:cNvCxnSpPr>
              <p:nvPr/>
            </p:nvCxnSpPr>
            <p:spPr>
              <a:xfrm flipH="1">
                <a:off x="16915954" y="7847784"/>
                <a:ext cx="455131" cy="574017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4" name="Rectangle 333"/>
              <p:cNvSpPr/>
              <p:nvPr/>
            </p:nvSpPr>
            <p:spPr>
              <a:xfrm>
                <a:off x="13467791" y="4543261"/>
                <a:ext cx="3688411" cy="1362595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distal shaft </a:t>
                </a:r>
              </a:p>
              <a:p>
                <a:pPr algn="ctr"/>
                <a:r>
                  <a:rPr lang="en-US" sz="2800" dirty="0" smtClean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 of ulna-radius</a:t>
                </a:r>
                <a:endParaRPr lang="en-US" sz="2800" dirty="0"/>
              </a:p>
            </p:txBody>
          </p:sp>
          <p:cxnSp>
            <p:nvCxnSpPr>
              <p:cNvPr id="335" name="Straight Connector 334"/>
              <p:cNvCxnSpPr>
                <a:stCxn id="334" idx="2"/>
              </p:cNvCxnSpPr>
              <p:nvPr/>
            </p:nvCxnSpPr>
            <p:spPr>
              <a:xfrm>
                <a:off x="15311997" y="5905856"/>
                <a:ext cx="232452" cy="4022102"/>
              </a:xfrm>
              <a:prstGeom prst="line">
                <a:avLst/>
              </a:prstGeom>
              <a:ln w="3810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7" name="TextBox 336"/>
              <p:cNvSpPr txBox="1"/>
              <p:nvPr/>
            </p:nvSpPr>
            <p:spPr>
              <a:xfrm>
                <a:off x="10098788" y="11247220"/>
                <a:ext cx="2815775" cy="1362595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smtClean="0"/>
                  <a:t>upper arm </a:t>
                </a:r>
              </a:p>
              <a:p>
                <a:pPr algn="ctr"/>
                <a:r>
                  <a:rPr lang="en-US" sz="2800" dirty="0" smtClean="0"/>
                  <a:t>midpoint</a:t>
                </a:r>
                <a:endParaRPr lang="en-US" sz="2800" dirty="0"/>
              </a:p>
            </p:txBody>
          </p:sp>
          <p:sp>
            <p:nvSpPr>
              <p:cNvPr id="339" name="TextBox 338"/>
              <p:cNvSpPr txBox="1"/>
              <p:nvPr/>
            </p:nvSpPr>
            <p:spPr>
              <a:xfrm>
                <a:off x="13489394" y="11249107"/>
                <a:ext cx="2746045" cy="1362595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smtClean="0"/>
                  <a:t>lower arm </a:t>
                </a:r>
              </a:p>
              <a:p>
                <a:pPr algn="ctr"/>
                <a:r>
                  <a:rPr lang="en-US" sz="2800" dirty="0" smtClean="0"/>
                  <a:t>midpoint</a:t>
                </a:r>
                <a:endParaRPr lang="en-US" sz="2800" dirty="0"/>
              </a:p>
            </p:txBody>
          </p:sp>
          <p:sp>
            <p:nvSpPr>
              <p:cNvPr id="341" name="TextBox 340"/>
              <p:cNvSpPr txBox="1"/>
              <p:nvPr/>
            </p:nvSpPr>
            <p:spPr>
              <a:xfrm>
                <a:off x="17252047" y="11102848"/>
                <a:ext cx="2484956" cy="1362595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smtClean="0"/>
                  <a:t>upper leg</a:t>
                </a:r>
              </a:p>
              <a:p>
                <a:pPr algn="ctr"/>
                <a:r>
                  <a:rPr lang="en-US" sz="2800" dirty="0" smtClean="0"/>
                  <a:t>midpoint </a:t>
                </a:r>
                <a:endParaRPr lang="en-US" sz="2800" dirty="0"/>
              </a:p>
            </p:txBody>
          </p:sp>
          <p:sp>
            <p:nvSpPr>
              <p:cNvPr id="343" name="TextBox 342"/>
              <p:cNvSpPr txBox="1"/>
              <p:nvPr/>
            </p:nvSpPr>
            <p:spPr>
              <a:xfrm>
                <a:off x="21916997" y="11061897"/>
                <a:ext cx="2503091" cy="1362595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smtClean="0"/>
                  <a:t>lower leg </a:t>
                </a:r>
              </a:p>
              <a:p>
                <a:pPr algn="ctr"/>
                <a:r>
                  <a:rPr lang="en-US" sz="2800" dirty="0" smtClean="0"/>
                  <a:t>midpoint</a:t>
                </a:r>
                <a:endParaRPr lang="en-US" sz="2800" dirty="0"/>
              </a:p>
            </p:txBody>
          </p:sp>
        </p:grpSp>
        <p:cxnSp>
          <p:nvCxnSpPr>
            <p:cNvPr id="60" name="Straight Connector 59"/>
            <p:cNvCxnSpPr/>
            <p:nvPr/>
          </p:nvCxnSpPr>
          <p:spPr>
            <a:xfrm flipH="1">
              <a:off x="5238111" y="41177357"/>
              <a:ext cx="180547" cy="165142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/>
            <p:nvPr/>
          </p:nvCxnSpPr>
          <p:spPr>
            <a:xfrm flipH="1">
              <a:off x="6918552" y="41769091"/>
              <a:ext cx="120308" cy="109492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/>
            <p:nvPr/>
          </p:nvCxnSpPr>
          <p:spPr>
            <a:xfrm flipH="1">
              <a:off x="6069707" y="41511774"/>
              <a:ext cx="164464" cy="130727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Arrow Connector 354"/>
            <p:cNvCxnSpPr>
              <a:stCxn id="337" idx="0"/>
            </p:cNvCxnSpPr>
            <p:nvPr/>
          </p:nvCxnSpPr>
          <p:spPr>
            <a:xfrm flipV="1">
              <a:off x="5832355" y="42828783"/>
              <a:ext cx="256717" cy="493547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/>
          </p:nvCxnSpPr>
          <p:spPr>
            <a:xfrm flipH="1">
              <a:off x="7972400" y="41828635"/>
              <a:ext cx="151089" cy="104195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/>
            <p:nvPr/>
          </p:nvCxnSpPr>
          <p:spPr>
            <a:xfrm flipH="1">
              <a:off x="9829764" y="42073012"/>
              <a:ext cx="16958" cy="79441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/>
            <p:nvPr/>
          </p:nvCxnSpPr>
          <p:spPr>
            <a:xfrm flipH="1">
              <a:off x="8941427" y="41981108"/>
              <a:ext cx="77762" cy="84893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Arrow Connector 372"/>
            <p:cNvCxnSpPr>
              <a:stCxn id="339" idx="0"/>
            </p:cNvCxnSpPr>
            <p:nvPr/>
          </p:nvCxnSpPr>
          <p:spPr>
            <a:xfrm flipH="1" flipV="1">
              <a:off x="8931823" y="42886580"/>
              <a:ext cx="256273" cy="437637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/>
            <p:cNvCxnSpPr/>
            <p:nvPr/>
          </p:nvCxnSpPr>
          <p:spPr>
            <a:xfrm flipH="1">
              <a:off x="11054191" y="40451120"/>
              <a:ext cx="65748" cy="198862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>
              <a:off x="12695902" y="40543186"/>
              <a:ext cx="16850" cy="204191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/>
            <p:cNvCxnSpPr/>
            <p:nvPr/>
          </p:nvCxnSpPr>
          <p:spPr>
            <a:xfrm flipH="1">
              <a:off x="14231314" y="40851517"/>
              <a:ext cx="51517" cy="1618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>
            <a:xfrm flipH="1">
              <a:off x="15614824" y="41275555"/>
              <a:ext cx="35861" cy="122679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>
              <a:off x="18518934" y="41525285"/>
              <a:ext cx="13831" cy="90128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/>
            <p:nvPr/>
          </p:nvCxnSpPr>
          <p:spPr>
            <a:xfrm>
              <a:off x="17065067" y="41445431"/>
              <a:ext cx="0" cy="113967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Arrow Connector 423"/>
            <p:cNvCxnSpPr>
              <a:stCxn id="341" idx="0"/>
            </p:cNvCxnSpPr>
            <p:nvPr/>
          </p:nvCxnSpPr>
          <p:spPr>
            <a:xfrm flipH="1" flipV="1">
              <a:off x="12735745" y="42731385"/>
              <a:ext cx="84459" cy="446573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Arrow Connector 426"/>
            <p:cNvCxnSpPr>
              <a:stCxn id="343" idx="0"/>
            </p:cNvCxnSpPr>
            <p:nvPr/>
          </p:nvCxnSpPr>
          <p:spPr>
            <a:xfrm flipH="1" flipV="1">
              <a:off x="17108575" y="42617560"/>
              <a:ext cx="385647" cy="519448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angle 431"/>
            <p:cNvSpPr/>
            <p:nvPr/>
          </p:nvSpPr>
          <p:spPr>
            <a:xfrm>
              <a:off x="16253334" y="37032386"/>
              <a:ext cx="2769288" cy="1362595"/>
            </a:xfrm>
            <a:prstGeom prst="rect">
              <a:avLst/>
            </a:prstGeom>
            <a:ln w="28575">
              <a:solidFill>
                <a:srgbClr val="00B0F0"/>
              </a:solidFill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distal shaft</a:t>
              </a:r>
            </a:p>
            <a:p>
              <a:pPr algn="ctr"/>
              <a:r>
                <a:rPr lang="en-US" sz="280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of tibia</a:t>
              </a:r>
              <a:endParaRPr lang="en-US" sz="2800" dirty="0"/>
            </a:p>
          </p:txBody>
        </p:sp>
        <p:cxnSp>
          <p:nvCxnSpPr>
            <p:cNvPr id="433" name="Straight Connector 432"/>
            <p:cNvCxnSpPr>
              <a:stCxn id="432" idx="2"/>
            </p:cNvCxnSpPr>
            <p:nvPr/>
          </p:nvCxnSpPr>
          <p:spPr>
            <a:xfrm>
              <a:off x="17637978" y="38394982"/>
              <a:ext cx="880958" cy="3026406"/>
            </a:xfrm>
            <a:prstGeom prst="line">
              <a:avLst/>
            </a:prstGeom>
            <a:ln w="3810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Rectangle 433"/>
            <p:cNvSpPr/>
            <p:nvPr/>
          </p:nvSpPr>
          <p:spPr>
            <a:xfrm>
              <a:off x="14312812" y="38759769"/>
              <a:ext cx="2765081" cy="1362595"/>
            </a:xfrm>
            <a:prstGeom prst="rect">
              <a:avLst/>
            </a:prstGeom>
            <a:ln w="28575">
              <a:solidFill>
                <a:srgbClr val="00B0F0"/>
              </a:solidFill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distal tibial</a:t>
              </a:r>
            </a:p>
            <a:p>
              <a:pPr algn="ctr"/>
              <a:r>
                <a:rPr lang="en-US" sz="280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tuberosity</a:t>
              </a:r>
              <a:endParaRPr lang="en-US" sz="2800" dirty="0"/>
            </a:p>
          </p:txBody>
        </p:sp>
        <p:cxnSp>
          <p:nvCxnSpPr>
            <p:cNvPr id="435" name="Straight Connector 434"/>
            <p:cNvCxnSpPr>
              <a:stCxn id="434" idx="2"/>
            </p:cNvCxnSpPr>
            <p:nvPr/>
          </p:nvCxnSpPr>
          <p:spPr>
            <a:xfrm flipH="1">
              <a:off x="15659267" y="40122365"/>
              <a:ext cx="36086" cy="1061550"/>
            </a:xfrm>
            <a:prstGeom prst="line">
              <a:avLst/>
            </a:prstGeom>
            <a:ln w="3810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3536837" y="26544772"/>
            <a:ext cx="7992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Landmarks for length measurements</a:t>
            </a:r>
            <a:endParaRPr lang="en-US" sz="4000" b="1" dirty="0"/>
          </a:p>
        </p:txBody>
      </p:sp>
      <p:sp>
        <p:nvSpPr>
          <p:cNvPr id="338" name="TextBox 337"/>
          <p:cNvSpPr txBox="1"/>
          <p:nvPr/>
        </p:nvSpPr>
        <p:spPr>
          <a:xfrm>
            <a:off x="2859824" y="33887223"/>
            <a:ext cx="93462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Locations for circumference measurements</a:t>
            </a:r>
            <a:endParaRPr lang="en-US" sz="4000" b="1" dirty="0"/>
          </a:p>
        </p:txBody>
      </p:sp>
      <p:sp>
        <p:nvSpPr>
          <p:cNvPr id="1028" name="Rounded Rectangle 1027"/>
          <p:cNvSpPr/>
          <p:nvPr/>
        </p:nvSpPr>
        <p:spPr>
          <a:xfrm>
            <a:off x="1121968" y="27668185"/>
            <a:ext cx="12821990" cy="709184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Rounded Rectangle 355"/>
          <p:cNvSpPr/>
          <p:nvPr/>
        </p:nvSpPr>
        <p:spPr>
          <a:xfrm>
            <a:off x="1151989" y="20847825"/>
            <a:ext cx="12761949" cy="654854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428612" y="11311610"/>
            <a:ext cx="14243301" cy="1555479"/>
            <a:chOff x="428612" y="10039618"/>
            <a:chExt cx="14243301" cy="1555479"/>
          </a:xfrm>
        </p:grpSpPr>
        <p:sp>
          <p:nvSpPr>
            <p:cNvPr id="364" name="Rounded Rectangle 363"/>
            <p:cNvSpPr/>
            <p:nvPr/>
          </p:nvSpPr>
          <p:spPr>
            <a:xfrm>
              <a:off x="428612" y="10039618"/>
              <a:ext cx="14243301" cy="155547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TextBox 349"/>
            <p:cNvSpPr txBox="1"/>
            <p:nvPr/>
          </p:nvSpPr>
          <p:spPr>
            <a:xfrm>
              <a:off x="580509" y="10217193"/>
              <a:ext cx="354295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 smtClean="0"/>
                <a:t>P</a:t>
              </a:r>
              <a:r>
                <a:rPr lang="en-US" sz="6600" b="1" dirty="0" smtClean="0"/>
                <a:t>URPOSE</a:t>
              </a:r>
              <a:endParaRPr lang="en-US" sz="6600" b="1" dirty="0"/>
            </a:p>
          </p:txBody>
        </p:sp>
      </p:grpSp>
      <p:sp>
        <p:nvSpPr>
          <p:cNvPr id="1030" name="Rectangle 1029"/>
          <p:cNvSpPr/>
          <p:nvPr/>
        </p:nvSpPr>
        <p:spPr>
          <a:xfrm>
            <a:off x="1079101" y="13117975"/>
            <a:ext cx="121196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To acquire comprehensive anthropometric </a:t>
            </a:r>
            <a:r>
              <a:rPr lang="en-US" sz="4000" dirty="0">
                <a:solidFill>
                  <a:srgbClr val="000000"/>
                </a:solidFill>
                <a:ea typeface="Times New Roman" panose="02020603050405020304" pitchFamily="18" charset="0"/>
              </a:rPr>
              <a:t>measurements (length and circumference) of the arms and legs </a:t>
            </a: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to support </a:t>
            </a:r>
            <a:r>
              <a:rPr lang="en-US" sz="4000" dirty="0">
                <a:solidFill>
                  <a:srgbClr val="000000"/>
                </a:solidFill>
                <a:ea typeface="Times New Roman" panose="02020603050405020304" pitchFamily="18" charset="0"/>
              </a:rPr>
              <a:t>the acquisition of tissue thickness data [</a:t>
            </a: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2; see Poster 406B]</a:t>
            </a:r>
            <a:endParaRPr lang="en-US" sz="4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5248220" y="5309318"/>
            <a:ext cx="28343088" cy="1555479"/>
            <a:chOff x="15084032" y="5166235"/>
            <a:chExt cx="28679674" cy="1555479"/>
          </a:xfrm>
        </p:grpSpPr>
        <p:sp>
          <p:nvSpPr>
            <p:cNvPr id="372" name="Rounded Rectangle 371"/>
            <p:cNvSpPr/>
            <p:nvPr/>
          </p:nvSpPr>
          <p:spPr>
            <a:xfrm>
              <a:off x="15084032" y="5166235"/>
              <a:ext cx="28679674" cy="155547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 b="1" dirty="0">
                <a:solidFill>
                  <a:schemeClr val="tx1"/>
                </a:solidFill>
              </a:endParaRPr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15408389" y="5343810"/>
              <a:ext cx="317362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 smtClean="0"/>
                <a:t>R</a:t>
              </a:r>
              <a:r>
                <a:rPr lang="en-US" sz="6600" b="1" dirty="0" smtClean="0"/>
                <a:t>ESULTS</a:t>
              </a:r>
              <a:endParaRPr lang="en-US" sz="6600" b="1" dirty="0"/>
            </a:p>
          </p:txBody>
        </p:sp>
      </p:grpSp>
      <p:grpSp>
        <p:nvGrpSpPr>
          <p:cNvPr id="1055" name="Group 1054"/>
          <p:cNvGrpSpPr/>
          <p:nvPr/>
        </p:nvGrpSpPr>
        <p:grpSpPr>
          <a:xfrm>
            <a:off x="26357572" y="7908078"/>
            <a:ext cx="5486477" cy="5310104"/>
            <a:chOff x="10803389" y="12916074"/>
            <a:chExt cx="5486477" cy="5310104"/>
          </a:xfrm>
        </p:grpSpPr>
        <p:grpSp>
          <p:nvGrpSpPr>
            <p:cNvPr id="1084" name="Group 1083"/>
            <p:cNvGrpSpPr/>
            <p:nvPr/>
          </p:nvGrpSpPr>
          <p:grpSpPr>
            <a:xfrm>
              <a:off x="11008074" y="12999193"/>
              <a:ext cx="5281792" cy="4867663"/>
              <a:chOff x="27108104" y="26714128"/>
              <a:chExt cx="5281792" cy="4867663"/>
            </a:xfrm>
          </p:grpSpPr>
          <p:sp>
            <p:nvSpPr>
              <p:cNvPr id="455" name="Rectangle 454"/>
              <p:cNvSpPr/>
              <p:nvPr/>
            </p:nvSpPr>
            <p:spPr>
              <a:xfrm>
                <a:off x="27159572" y="30166721"/>
                <a:ext cx="163698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 smtClean="0">
                    <a:cs typeface="Times New Roman" panose="02020603050405020304" pitchFamily="18" charset="0"/>
                  </a:rPr>
                  <a:t>Ethnicity</a:t>
                </a:r>
                <a:endParaRPr lang="en-US" sz="3200" dirty="0">
                  <a:cs typeface="Times New Roman" panose="02020603050405020304" pitchFamily="18" charset="0"/>
                </a:endParaRPr>
              </a:p>
            </p:txBody>
          </p:sp>
          <p:sp>
            <p:nvSpPr>
              <p:cNvPr id="456" name="Rectangle 455"/>
              <p:cNvSpPr>
                <a:spLocks noChangeAspect="1"/>
              </p:cNvSpPr>
              <p:nvPr/>
            </p:nvSpPr>
            <p:spPr>
              <a:xfrm>
                <a:off x="27265759" y="30759889"/>
                <a:ext cx="274320" cy="274320"/>
              </a:xfrm>
              <a:prstGeom prst="rect">
                <a:avLst/>
              </a:prstGeom>
              <a:pattFill prst="dash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57" name="Rectangle 456"/>
              <p:cNvSpPr>
                <a:spLocks noChangeAspect="1"/>
              </p:cNvSpPr>
              <p:nvPr/>
            </p:nvSpPr>
            <p:spPr>
              <a:xfrm>
                <a:off x="27265759" y="31169762"/>
                <a:ext cx="274320" cy="2743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dirty="0"/>
              </a:p>
            </p:txBody>
          </p:sp>
          <p:sp>
            <p:nvSpPr>
              <p:cNvPr id="458" name="TextBox 457"/>
              <p:cNvSpPr txBox="1"/>
              <p:nvPr/>
            </p:nvSpPr>
            <p:spPr>
              <a:xfrm>
                <a:off x="27666773" y="30627684"/>
                <a:ext cx="3077958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cs typeface="Times New Roman" panose="02020603050405020304" pitchFamily="18" charset="0"/>
                  </a:rPr>
                  <a:t>Hispanic/Latino</a:t>
                </a:r>
              </a:p>
              <a:p>
                <a:r>
                  <a:rPr lang="en-US" sz="2800" dirty="0">
                    <a:cs typeface="Times New Roman" panose="02020603050405020304" pitchFamily="18" charset="0"/>
                  </a:rPr>
                  <a:t>Not </a:t>
                </a:r>
                <a:r>
                  <a:rPr lang="en-US" sz="2800" dirty="0" smtClean="0">
                    <a:cs typeface="Times New Roman" panose="02020603050405020304" pitchFamily="18" charset="0"/>
                  </a:rPr>
                  <a:t>Hispanic/Latino</a:t>
                </a:r>
                <a:endParaRPr lang="en-US" sz="2800" dirty="0">
                  <a:cs typeface="Times New Roman" panose="02020603050405020304" pitchFamily="18" charset="0"/>
                </a:endParaRPr>
              </a:p>
            </p:txBody>
          </p:sp>
          <p:sp>
            <p:nvSpPr>
              <p:cNvPr id="460" name="TextBox 459"/>
              <p:cNvSpPr txBox="1"/>
              <p:nvPr/>
            </p:nvSpPr>
            <p:spPr>
              <a:xfrm>
                <a:off x="27550601" y="27361709"/>
                <a:ext cx="4839295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cs typeface="Times New Roman" panose="02020603050405020304" pitchFamily="18" charset="0"/>
                  </a:rPr>
                  <a:t>White/Caucasian </a:t>
                </a:r>
              </a:p>
              <a:p>
                <a:r>
                  <a:rPr lang="en-US" sz="2800" dirty="0" smtClean="0">
                    <a:cs typeface="Times New Roman" panose="02020603050405020304" pitchFamily="18" charset="0"/>
                  </a:rPr>
                  <a:t>Black/African American</a:t>
                </a:r>
                <a:endParaRPr lang="en-US" sz="2800" dirty="0">
                  <a:cs typeface="Times New Roman" panose="02020603050405020304" pitchFamily="18" charset="0"/>
                </a:endParaRPr>
              </a:p>
              <a:p>
                <a:r>
                  <a:rPr lang="en-US" sz="2800" dirty="0" smtClean="0">
                    <a:cs typeface="Times New Roman" panose="02020603050405020304" pitchFamily="18" charset="0"/>
                  </a:rPr>
                  <a:t>American Indian/Alaska Native</a:t>
                </a:r>
                <a:endParaRPr lang="en-US" sz="2800" dirty="0"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cs typeface="Times New Roman" panose="02020603050405020304" pitchFamily="18" charset="0"/>
                  </a:rPr>
                  <a:t>Asian</a:t>
                </a:r>
              </a:p>
              <a:p>
                <a:r>
                  <a:rPr lang="en-US" sz="2800" dirty="0">
                    <a:cs typeface="Times New Roman" panose="02020603050405020304" pitchFamily="18" charset="0"/>
                  </a:rPr>
                  <a:t>Native </a:t>
                </a:r>
                <a:r>
                  <a:rPr lang="en-US" sz="2800" dirty="0" smtClean="0">
                    <a:cs typeface="Times New Roman" panose="02020603050405020304" pitchFamily="18" charset="0"/>
                  </a:rPr>
                  <a:t>Hawaiian/Pacific Islander</a:t>
                </a:r>
              </a:p>
            </p:txBody>
          </p:sp>
          <p:sp>
            <p:nvSpPr>
              <p:cNvPr id="461" name="Rectangle 460"/>
              <p:cNvSpPr>
                <a:spLocks noChangeAspect="1"/>
              </p:cNvSpPr>
              <p:nvPr/>
            </p:nvSpPr>
            <p:spPr>
              <a:xfrm>
                <a:off x="27237672" y="27488490"/>
                <a:ext cx="274320" cy="2743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2" name="Rectangle 461"/>
              <p:cNvSpPr>
                <a:spLocks noChangeAspect="1"/>
              </p:cNvSpPr>
              <p:nvPr/>
            </p:nvSpPr>
            <p:spPr>
              <a:xfrm>
                <a:off x="27237672" y="27915359"/>
                <a:ext cx="274320" cy="274320"/>
              </a:xfrm>
              <a:prstGeom prst="rect">
                <a:avLst/>
              </a:prstGeom>
              <a:solidFill>
                <a:srgbClr val="CC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3" name="Rectangle 462"/>
              <p:cNvSpPr>
                <a:spLocks noChangeAspect="1"/>
              </p:cNvSpPr>
              <p:nvPr/>
            </p:nvSpPr>
            <p:spPr>
              <a:xfrm>
                <a:off x="27237672" y="28769097"/>
                <a:ext cx="274320" cy="274320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4" name="Rectangle 463"/>
              <p:cNvSpPr>
                <a:spLocks noChangeAspect="1"/>
              </p:cNvSpPr>
              <p:nvPr/>
            </p:nvSpPr>
            <p:spPr>
              <a:xfrm>
                <a:off x="27237672" y="29195968"/>
                <a:ext cx="274320" cy="27432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5" name="Rectangle 464"/>
              <p:cNvSpPr>
                <a:spLocks noChangeAspect="1"/>
              </p:cNvSpPr>
              <p:nvPr/>
            </p:nvSpPr>
            <p:spPr>
              <a:xfrm>
                <a:off x="27237672" y="28342228"/>
                <a:ext cx="274320" cy="274320"/>
              </a:xfrm>
              <a:prstGeom prst="rect">
                <a:avLst/>
              </a:prstGeom>
              <a:solidFill>
                <a:srgbClr val="33C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6" name="Rectangle 465"/>
              <p:cNvSpPr/>
              <p:nvPr/>
            </p:nvSpPr>
            <p:spPr>
              <a:xfrm>
                <a:off x="27108104" y="26714128"/>
                <a:ext cx="1109599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 smtClean="0">
                    <a:cs typeface="Times New Roman" panose="02020603050405020304" pitchFamily="18" charset="0"/>
                  </a:rPr>
                  <a:t>Race</a:t>
                </a:r>
                <a:r>
                  <a:rPr lang="en-US" sz="4400" dirty="0" smtClean="0">
                    <a:cs typeface="Times New Roman" panose="02020603050405020304" pitchFamily="18" charset="0"/>
                  </a:rPr>
                  <a:t> </a:t>
                </a:r>
                <a:endParaRPr lang="en-US" sz="4400" dirty="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50" name="Rounded Rectangle 1049"/>
            <p:cNvSpPr/>
            <p:nvPr/>
          </p:nvSpPr>
          <p:spPr>
            <a:xfrm>
              <a:off x="10803389" y="12916074"/>
              <a:ext cx="5454333" cy="5310104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086" name="Table 10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244878"/>
              </p:ext>
            </p:extLst>
          </p:nvPr>
        </p:nvGraphicFramePr>
        <p:xfrm>
          <a:off x="20057886" y="7368270"/>
          <a:ext cx="5815182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598"/>
                <a:gridCol w="24765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Age (years)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42.3 (16.1)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Height (cm)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175.1 (7.2)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Body mass</a:t>
                      </a:r>
                      <a:r>
                        <a:rPr lang="en-US" sz="4000" baseline="0" dirty="0" smtClean="0">
                          <a:solidFill>
                            <a:schemeClr val="tx1"/>
                          </a:solidFill>
                        </a:rPr>
                        <a:t> (kg)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83.0 (16.4)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BMI (kg/m</a:t>
                      </a:r>
                      <a:r>
                        <a:rPr lang="en-US" sz="40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27.0 (4.8)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5" name="Table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984991"/>
              </p:ext>
            </p:extLst>
          </p:nvPr>
        </p:nvGraphicFramePr>
        <p:xfrm>
          <a:off x="36250772" y="7368270"/>
          <a:ext cx="6204313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481"/>
                <a:gridCol w="26888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Age (years)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39.2 (16.9)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Height (cm)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163.9 (6.5)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93861">
                <a:tc>
                  <a:txBody>
                    <a:bodyPr/>
                    <a:lstStyle/>
                    <a:p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Body mass</a:t>
                      </a:r>
                      <a:r>
                        <a:rPr lang="en-US" sz="4000" b="0" baseline="0" dirty="0" smtClean="0">
                          <a:solidFill>
                            <a:schemeClr val="tx1"/>
                          </a:solidFill>
                        </a:rPr>
                        <a:t> (kg)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73.1 (18.7)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BMI (kg/m</a:t>
                      </a:r>
                      <a:r>
                        <a:rPr lang="en-US" sz="40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27.2 (6.5)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8" name="TextBox 347"/>
          <p:cNvSpPr txBox="1"/>
          <p:nvPr/>
        </p:nvSpPr>
        <p:spPr>
          <a:xfrm rot="16200000">
            <a:off x="15158105" y="27446630"/>
            <a:ext cx="3037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cs typeface="Times New Roman" panose="02020603050405020304" pitchFamily="18" charset="0"/>
              </a:rPr>
              <a:t>Circumference (cm)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349" name="TextBox 348"/>
          <p:cNvSpPr txBox="1"/>
          <p:nvPr/>
        </p:nvSpPr>
        <p:spPr>
          <a:xfrm rot="16200000">
            <a:off x="28785168" y="27277307"/>
            <a:ext cx="3037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cs typeface="Times New Roman" panose="02020603050405020304" pitchFamily="18" charset="0"/>
              </a:rPr>
              <a:t>Circumference (cm)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76431" y="3122284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15</a:t>
            </a:r>
            <a:endParaRPr lang="en-US" sz="2800" dirty="0"/>
          </a:p>
        </p:txBody>
      </p:sp>
      <p:sp>
        <p:nvSpPr>
          <p:cNvPr id="351" name="TextBox 350"/>
          <p:cNvSpPr txBox="1"/>
          <p:nvPr/>
        </p:nvSpPr>
        <p:spPr>
          <a:xfrm>
            <a:off x="31276431" y="2995959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20</a:t>
            </a:r>
            <a:endParaRPr lang="en-US" sz="2800" dirty="0"/>
          </a:p>
        </p:txBody>
      </p:sp>
      <p:sp>
        <p:nvSpPr>
          <p:cNvPr id="352" name="TextBox 351"/>
          <p:cNvSpPr txBox="1"/>
          <p:nvPr/>
        </p:nvSpPr>
        <p:spPr>
          <a:xfrm>
            <a:off x="31276431" y="2869633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dirty="0" smtClean="0"/>
              <a:t>5</a:t>
            </a:r>
            <a:endParaRPr lang="en-US" sz="2800" dirty="0"/>
          </a:p>
        </p:txBody>
      </p:sp>
      <p:sp>
        <p:nvSpPr>
          <p:cNvPr id="361" name="TextBox 360"/>
          <p:cNvSpPr txBox="1"/>
          <p:nvPr/>
        </p:nvSpPr>
        <p:spPr>
          <a:xfrm>
            <a:off x="31276431" y="2743308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30</a:t>
            </a:r>
            <a:endParaRPr lang="en-US" sz="2800" dirty="0"/>
          </a:p>
        </p:txBody>
      </p:sp>
      <p:sp>
        <p:nvSpPr>
          <p:cNvPr id="362" name="TextBox 361"/>
          <p:cNvSpPr txBox="1"/>
          <p:nvPr/>
        </p:nvSpPr>
        <p:spPr>
          <a:xfrm>
            <a:off x="31276431" y="2616982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3</a:t>
            </a:r>
            <a:r>
              <a:rPr lang="en-US" sz="2800" dirty="0" smtClean="0"/>
              <a:t>5</a:t>
            </a:r>
            <a:endParaRPr lang="en-US" sz="2800" dirty="0"/>
          </a:p>
        </p:txBody>
      </p:sp>
      <p:sp>
        <p:nvSpPr>
          <p:cNvPr id="363" name="TextBox 362"/>
          <p:cNvSpPr txBox="1"/>
          <p:nvPr/>
        </p:nvSpPr>
        <p:spPr>
          <a:xfrm>
            <a:off x="31276431" y="2490656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40</a:t>
            </a:r>
            <a:endParaRPr lang="en-US" sz="2800" dirty="0"/>
          </a:p>
        </p:txBody>
      </p:sp>
      <p:sp>
        <p:nvSpPr>
          <p:cNvPr id="366" name="TextBox 365"/>
          <p:cNvSpPr txBox="1"/>
          <p:nvPr/>
        </p:nvSpPr>
        <p:spPr>
          <a:xfrm>
            <a:off x="31276431" y="2364331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  <a:r>
              <a:rPr lang="en-US" sz="2800" dirty="0" smtClean="0"/>
              <a:t>5</a:t>
            </a:r>
            <a:endParaRPr lang="en-US" sz="2800" dirty="0"/>
          </a:p>
        </p:txBody>
      </p:sp>
      <p:sp>
        <p:nvSpPr>
          <p:cNvPr id="367" name="TextBox 366"/>
          <p:cNvSpPr txBox="1"/>
          <p:nvPr/>
        </p:nvSpPr>
        <p:spPr>
          <a:xfrm>
            <a:off x="31276431" y="2240447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50</a:t>
            </a:r>
            <a:endParaRPr lang="en-US" sz="2800" dirty="0"/>
          </a:p>
        </p:txBody>
      </p:sp>
      <p:sp>
        <p:nvSpPr>
          <p:cNvPr id="368" name="Rectangle 367"/>
          <p:cNvSpPr/>
          <p:nvPr/>
        </p:nvSpPr>
        <p:spPr>
          <a:xfrm>
            <a:off x="17878719" y="11858914"/>
            <a:ext cx="327060" cy="43787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9" name="Rectangle 368"/>
          <p:cNvSpPr/>
          <p:nvPr/>
        </p:nvSpPr>
        <p:spPr>
          <a:xfrm>
            <a:off x="22749306" y="12283612"/>
            <a:ext cx="327060" cy="43787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2" name="Group 41"/>
          <p:cNvGrpSpPr/>
          <p:nvPr/>
        </p:nvGrpSpPr>
        <p:grpSpPr>
          <a:xfrm>
            <a:off x="428612" y="35055421"/>
            <a:ext cx="28374988" cy="1555479"/>
            <a:chOff x="428612" y="35055421"/>
            <a:chExt cx="29101608" cy="1555479"/>
          </a:xfrm>
        </p:grpSpPr>
        <p:sp>
          <p:nvSpPr>
            <p:cNvPr id="378" name="Rounded Rectangle 377"/>
            <p:cNvSpPr/>
            <p:nvPr/>
          </p:nvSpPr>
          <p:spPr>
            <a:xfrm>
              <a:off x="428612" y="35055421"/>
              <a:ext cx="29101608" cy="155547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TextBox 378"/>
            <p:cNvSpPr txBox="1"/>
            <p:nvPr/>
          </p:nvSpPr>
          <p:spPr>
            <a:xfrm>
              <a:off x="580509" y="35232996"/>
              <a:ext cx="1125038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 smtClean="0"/>
                <a:t>D</a:t>
              </a:r>
              <a:r>
                <a:rPr lang="en-US" sz="6600" b="1" dirty="0" smtClean="0"/>
                <a:t>ISCUSSION AND </a:t>
              </a:r>
              <a:r>
                <a:rPr lang="en-US" sz="7200" b="1" dirty="0" smtClean="0"/>
                <a:t>C</a:t>
              </a:r>
              <a:r>
                <a:rPr lang="en-US" sz="6600" b="1" dirty="0" smtClean="0"/>
                <a:t>ONCLUSION</a:t>
              </a:r>
              <a:endParaRPr lang="en-US" sz="6600" b="1" dirty="0"/>
            </a:p>
          </p:txBody>
        </p:sp>
      </p:grpSp>
      <p:grpSp>
        <p:nvGrpSpPr>
          <p:cNvPr id="1029" name="Group 1028"/>
          <p:cNvGrpSpPr/>
          <p:nvPr/>
        </p:nvGrpSpPr>
        <p:grpSpPr>
          <a:xfrm>
            <a:off x="29348007" y="35055421"/>
            <a:ext cx="14543193" cy="3989816"/>
            <a:chOff x="29348007" y="35055421"/>
            <a:chExt cx="14543193" cy="3989816"/>
          </a:xfrm>
        </p:grpSpPr>
        <p:grpSp>
          <p:nvGrpSpPr>
            <p:cNvPr id="61" name="Group 60"/>
            <p:cNvGrpSpPr/>
            <p:nvPr/>
          </p:nvGrpSpPr>
          <p:grpSpPr>
            <a:xfrm>
              <a:off x="29348007" y="35055421"/>
              <a:ext cx="14243301" cy="1555479"/>
              <a:chOff x="29348007" y="35055421"/>
              <a:chExt cx="14243301" cy="1555479"/>
            </a:xfrm>
          </p:grpSpPr>
          <p:sp>
            <p:nvSpPr>
              <p:cNvPr id="380" name="Rounded Rectangle 379"/>
              <p:cNvSpPr/>
              <p:nvPr/>
            </p:nvSpPr>
            <p:spPr>
              <a:xfrm>
                <a:off x="29348007" y="35055421"/>
                <a:ext cx="14243301" cy="1555479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TextBox 380"/>
              <p:cNvSpPr txBox="1"/>
              <p:nvPr/>
            </p:nvSpPr>
            <p:spPr>
              <a:xfrm>
                <a:off x="29695846" y="35232996"/>
                <a:ext cx="461991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200" b="1" dirty="0" smtClean="0"/>
                  <a:t>R</a:t>
                </a:r>
                <a:r>
                  <a:rPr lang="en-US" sz="6600" b="1" dirty="0" smtClean="0"/>
                  <a:t>EFERENCES</a:t>
                </a:r>
                <a:endParaRPr lang="en-US" sz="6600" b="1" dirty="0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9862087" y="37106245"/>
              <a:ext cx="1402911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 smtClean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[1] Fryar </a:t>
              </a:r>
              <a:r>
                <a:rPr lang="en-US" sz="40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CD, et al. </a:t>
              </a:r>
              <a:r>
                <a:rPr lang="en-US" sz="4000" i="1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Nat Health Stat Reports</a:t>
              </a:r>
              <a:r>
                <a:rPr lang="en-US" sz="40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3(39), 1-39, 2016.</a:t>
              </a:r>
            </a:p>
            <a:p>
              <a:pPr marR="0" lvl="0" algn="just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tabLst>
                  <a:tab pos="114300" algn="l"/>
                  <a:tab pos="457200" algn="l"/>
                </a:tabLst>
              </a:pPr>
              <a:r>
                <a:rPr lang="en-US" sz="4000" dirty="0" smtClean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[2] Morrill </a:t>
              </a:r>
              <a:r>
                <a:rPr lang="en-US" sz="40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EE, et al.  </a:t>
              </a:r>
              <a:r>
                <a:rPr lang="en-US" sz="4000" i="1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Abstract for 41</a:t>
              </a:r>
              <a:r>
                <a:rPr lang="en-US" sz="4000" i="1" baseline="300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sz="4000" i="1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Annual ASB meeting</a:t>
              </a:r>
              <a:r>
                <a:rPr lang="en-US" sz="40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, 2017.</a:t>
              </a:r>
            </a:p>
            <a:p>
              <a:pPr marR="0" lvl="0" algn="just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tabLst>
                  <a:tab pos="114300" algn="l"/>
                  <a:tab pos="457200" algn="l"/>
                </a:tabLst>
              </a:pPr>
              <a:r>
                <a:rPr lang="en-US" sz="4000" dirty="0" smtClean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[3] Erdemir</a:t>
              </a:r>
              <a:r>
                <a:rPr lang="en-US" sz="40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, A, et al. </a:t>
              </a:r>
              <a:r>
                <a:rPr lang="en-US" sz="4000" i="1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Clin</a:t>
              </a:r>
              <a:r>
                <a:rPr lang="en-US" sz="4000" i="1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i="1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Biomech</a:t>
              </a:r>
              <a:r>
                <a:rPr lang="en-US" sz="40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22(2), 131-54, 2007</a:t>
              </a:r>
              <a:r>
                <a:rPr lang="en-US" sz="4000" dirty="0" smtClean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sp>
        <p:nvSpPr>
          <p:cNvPr id="390" name="Rectangle 389"/>
          <p:cNvSpPr/>
          <p:nvPr/>
        </p:nvSpPr>
        <p:spPr>
          <a:xfrm flipV="1">
            <a:off x="34049006" y="10186271"/>
            <a:ext cx="340882" cy="445389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1" name="TextBox 390"/>
          <p:cNvSpPr txBox="1"/>
          <p:nvPr/>
        </p:nvSpPr>
        <p:spPr>
          <a:xfrm>
            <a:off x="17325679" y="316877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20</a:t>
            </a:r>
            <a:endParaRPr lang="en-US" sz="2800" dirty="0"/>
          </a:p>
        </p:txBody>
      </p:sp>
      <p:sp>
        <p:nvSpPr>
          <p:cNvPr id="392" name="TextBox 391"/>
          <p:cNvSpPr txBox="1"/>
          <p:nvPr/>
        </p:nvSpPr>
        <p:spPr>
          <a:xfrm>
            <a:off x="17325679" y="303736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3</a:t>
            </a:r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393" name="TextBox 392"/>
          <p:cNvSpPr txBox="1"/>
          <p:nvPr/>
        </p:nvSpPr>
        <p:spPr>
          <a:xfrm>
            <a:off x="17325679" y="290595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40</a:t>
            </a:r>
            <a:endParaRPr lang="en-US" sz="2800" dirty="0"/>
          </a:p>
        </p:txBody>
      </p:sp>
      <p:sp>
        <p:nvSpPr>
          <p:cNvPr id="394" name="TextBox 393"/>
          <p:cNvSpPr txBox="1"/>
          <p:nvPr/>
        </p:nvSpPr>
        <p:spPr>
          <a:xfrm>
            <a:off x="17325679" y="277454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50</a:t>
            </a:r>
            <a:endParaRPr lang="en-US" sz="2800" dirty="0"/>
          </a:p>
        </p:txBody>
      </p:sp>
      <p:sp>
        <p:nvSpPr>
          <p:cNvPr id="395" name="TextBox 394"/>
          <p:cNvSpPr txBox="1"/>
          <p:nvPr/>
        </p:nvSpPr>
        <p:spPr>
          <a:xfrm>
            <a:off x="17325679" y="264313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60</a:t>
            </a:r>
            <a:endParaRPr lang="en-US" sz="2800" dirty="0"/>
          </a:p>
        </p:txBody>
      </p:sp>
      <p:sp>
        <p:nvSpPr>
          <p:cNvPr id="396" name="TextBox 395"/>
          <p:cNvSpPr txBox="1"/>
          <p:nvPr/>
        </p:nvSpPr>
        <p:spPr>
          <a:xfrm>
            <a:off x="17325679" y="251172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7</a:t>
            </a:r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03" name="TextBox 402"/>
          <p:cNvSpPr txBox="1"/>
          <p:nvPr/>
        </p:nvSpPr>
        <p:spPr>
          <a:xfrm>
            <a:off x="17325679" y="238031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80</a:t>
            </a:r>
            <a:endParaRPr lang="en-US" sz="2800" dirty="0"/>
          </a:p>
        </p:txBody>
      </p:sp>
      <p:sp>
        <p:nvSpPr>
          <p:cNvPr id="404" name="TextBox 403"/>
          <p:cNvSpPr txBox="1"/>
          <p:nvPr/>
        </p:nvSpPr>
        <p:spPr>
          <a:xfrm>
            <a:off x="17325679" y="224890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90</a:t>
            </a:r>
            <a:endParaRPr lang="en-US" sz="2800" dirty="0"/>
          </a:p>
        </p:txBody>
      </p:sp>
      <p:sp>
        <p:nvSpPr>
          <p:cNvPr id="375" name="Rectangle 374"/>
          <p:cNvSpPr/>
          <p:nvPr/>
        </p:nvSpPr>
        <p:spPr>
          <a:xfrm>
            <a:off x="36250481" y="13282729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6" name="Rectangle 375"/>
          <p:cNvSpPr/>
          <p:nvPr/>
        </p:nvSpPr>
        <p:spPr>
          <a:xfrm flipV="1">
            <a:off x="39129873" y="12837108"/>
            <a:ext cx="340882" cy="44538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7" name="Rectangle 376"/>
          <p:cNvSpPr/>
          <p:nvPr/>
        </p:nvSpPr>
        <p:spPr>
          <a:xfrm>
            <a:off x="21384057" y="13144137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2" name="Rectangle 381"/>
          <p:cNvSpPr/>
          <p:nvPr/>
        </p:nvSpPr>
        <p:spPr>
          <a:xfrm>
            <a:off x="18587341" y="11856719"/>
            <a:ext cx="327060" cy="437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384" name="Chart 3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2396490"/>
              </p:ext>
            </p:extLst>
          </p:nvPr>
        </p:nvGraphicFramePr>
        <p:xfrm>
          <a:off x="17876921" y="22593963"/>
          <a:ext cx="9338207" cy="1208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7141073" y="32411981"/>
            <a:ext cx="10756106" cy="2268251"/>
            <a:chOff x="381000" y="4227517"/>
            <a:chExt cx="10756106" cy="2427283"/>
          </a:xfrm>
        </p:grpSpPr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4895947"/>
                </p:ext>
              </p:extLst>
            </p:nvPr>
          </p:nvGraphicFramePr>
          <p:xfrm>
            <a:off x="381000" y="4227517"/>
            <a:ext cx="10756106" cy="2427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35" name="Image" r:id="rId11" imgW="9777600" imgH="2285640" progId="PhotoshopElements.Image.5">
                    <p:embed/>
                  </p:oleObj>
                </mc:Choice>
                <mc:Fallback>
                  <p:oleObj name="Image" r:id="rId11" imgW="9777600" imgH="2285640" progId="PhotoshopElements.Image.5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81000" y="4227517"/>
                          <a:ext cx="10756106" cy="242728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7" name="Straight Connector 26"/>
            <p:cNvCxnSpPr/>
            <p:nvPr/>
          </p:nvCxnSpPr>
          <p:spPr>
            <a:xfrm flipV="1">
              <a:off x="2601553" y="4591610"/>
              <a:ext cx="0" cy="943943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5521542" y="4524185"/>
              <a:ext cx="0" cy="1510309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4054562" y="4524185"/>
              <a:ext cx="0" cy="129455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6834838" y="4591610"/>
              <a:ext cx="13971" cy="1712583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9209949" y="4375851"/>
              <a:ext cx="0" cy="223849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008422" y="4483730"/>
              <a:ext cx="0" cy="200925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18805386" y="23146321"/>
            <a:ext cx="2321289" cy="1461165"/>
            <a:chOff x="18489258" y="22752912"/>
            <a:chExt cx="2321289" cy="1461165"/>
          </a:xfrm>
        </p:grpSpPr>
        <p:sp>
          <p:nvSpPr>
            <p:cNvPr id="387" name="Rounded Rectangle 386"/>
            <p:cNvSpPr/>
            <p:nvPr/>
          </p:nvSpPr>
          <p:spPr>
            <a:xfrm>
              <a:off x="18489258" y="22752912"/>
              <a:ext cx="2027776" cy="14611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/>
            </p:cNvSpPr>
            <p:nvPr/>
          </p:nvSpPr>
          <p:spPr>
            <a:xfrm>
              <a:off x="18715973" y="23166145"/>
              <a:ext cx="228600" cy="2286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Oval 413"/>
            <p:cNvSpPr>
              <a:spLocks/>
            </p:cNvSpPr>
            <p:nvPr/>
          </p:nvSpPr>
          <p:spPr>
            <a:xfrm>
              <a:off x="18715973" y="23579801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TextBox 406"/>
            <p:cNvSpPr txBox="1"/>
            <p:nvPr/>
          </p:nvSpPr>
          <p:spPr>
            <a:xfrm>
              <a:off x="19136441" y="23035479"/>
              <a:ext cx="167410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cs typeface="Times New Roman" panose="02020603050405020304" pitchFamily="18" charset="0"/>
                </a:rPr>
                <a:t>Male </a:t>
              </a:r>
            </a:p>
            <a:p>
              <a:r>
                <a:rPr lang="en-US" sz="2800" dirty="0" smtClean="0">
                  <a:cs typeface="Times New Roman" panose="02020603050405020304" pitchFamily="18" charset="0"/>
                </a:rPr>
                <a:t>Female</a:t>
              </a:r>
              <a:endParaRPr lang="en-US" sz="2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32888361" y="23168093"/>
            <a:ext cx="2321289" cy="1461165"/>
            <a:chOff x="18489258" y="22752912"/>
            <a:chExt cx="2321289" cy="1461165"/>
          </a:xfrm>
        </p:grpSpPr>
        <p:sp>
          <p:nvSpPr>
            <p:cNvPr id="416" name="Rounded Rectangle 415"/>
            <p:cNvSpPr/>
            <p:nvPr/>
          </p:nvSpPr>
          <p:spPr>
            <a:xfrm>
              <a:off x="18489258" y="22752912"/>
              <a:ext cx="2027776" cy="14611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Oval 416"/>
            <p:cNvSpPr>
              <a:spLocks/>
            </p:cNvSpPr>
            <p:nvPr/>
          </p:nvSpPr>
          <p:spPr>
            <a:xfrm>
              <a:off x="18715973" y="23166145"/>
              <a:ext cx="228600" cy="2286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Oval 417"/>
            <p:cNvSpPr>
              <a:spLocks/>
            </p:cNvSpPr>
            <p:nvPr/>
          </p:nvSpPr>
          <p:spPr>
            <a:xfrm>
              <a:off x="18715973" y="23579801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TextBox 418"/>
            <p:cNvSpPr txBox="1"/>
            <p:nvPr/>
          </p:nvSpPr>
          <p:spPr>
            <a:xfrm>
              <a:off x="19136441" y="23035479"/>
              <a:ext cx="167410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cs typeface="Times New Roman" panose="02020603050405020304" pitchFamily="18" charset="0"/>
                </a:rPr>
                <a:t>Male </a:t>
              </a:r>
            </a:p>
            <a:p>
              <a:r>
                <a:rPr lang="en-US" sz="2800" dirty="0" smtClean="0">
                  <a:cs typeface="Times New Roman" panose="02020603050405020304" pitchFamily="18" charset="0"/>
                </a:rPr>
                <a:t>Female</a:t>
              </a:r>
              <a:endParaRPr lang="en-US" sz="28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420" name="TextBox 419"/>
          <p:cNvSpPr txBox="1"/>
          <p:nvPr/>
        </p:nvSpPr>
        <p:spPr>
          <a:xfrm>
            <a:off x="26763884" y="15241838"/>
            <a:ext cx="51312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Limb Length (cm)</a:t>
            </a:r>
            <a:endParaRPr lang="en-US" sz="5400" b="1" dirty="0"/>
          </a:p>
        </p:txBody>
      </p:sp>
      <p:sp>
        <p:nvSpPr>
          <p:cNvPr id="421" name="TextBox 420"/>
          <p:cNvSpPr txBox="1"/>
          <p:nvPr/>
        </p:nvSpPr>
        <p:spPr>
          <a:xfrm>
            <a:off x="25445086" y="21572004"/>
            <a:ext cx="73294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Limb Circumference (cm)</a:t>
            </a:r>
            <a:endParaRPr lang="en-US" sz="5400" b="1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16207589" y="21394969"/>
            <a:ext cx="26842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/>
          <p:cNvCxnSpPr/>
          <p:nvPr/>
        </p:nvCxnSpPr>
        <p:spPr>
          <a:xfrm flipH="1">
            <a:off x="16207589" y="15106993"/>
            <a:ext cx="26842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09" name="Picture 61" descr="https://simtk.org/svn/multis/doc/logos/operation_multis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7968" y="40595754"/>
            <a:ext cx="8825740" cy="275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773074" y="40595754"/>
            <a:ext cx="136178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Poster #314B</a:t>
            </a:r>
          </a:p>
          <a:p>
            <a:r>
              <a:rPr lang="en-US" sz="4000" dirty="0"/>
              <a:t>41</a:t>
            </a:r>
            <a:r>
              <a:rPr lang="en-US" sz="4000" baseline="30000" dirty="0"/>
              <a:t>st</a:t>
            </a:r>
            <a:r>
              <a:rPr lang="en-US" sz="4000" dirty="0"/>
              <a:t> Annual Meeting of the American Society of Biomechanics</a:t>
            </a:r>
          </a:p>
          <a:p>
            <a:r>
              <a:rPr lang="en-US" sz="4000" dirty="0"/>
              <a:t>Boulder, CO, USA, August 8</a:t>
            </a:r>
            <a:r>
              <a:rPr lang="en-US" sz="4000" baseline="30000" dirty="0"/>
              <a:t>th</a:t>
            </a:r>
            <a:r>
              <a:rPr lang="en-US" sz="4000" dirty="0"/>
              <a:t>-11</a:t>
            </a:r>
            <a:r>
              <a:rPr lang="en-US" sz="4000" baseline="30000" dirty="0"/>
              <a:t>th</a:t>
            </a:r>
            <a:r>
              <a:rPr lang="en-US" sz="4000" dirty="0"/>
              <a:t>, 2017</a:t>
            </a:r>
          </a:p>
        </p:txBody>
      </p:sp>
      <p:sp>
        <p:nvSpPr>
          <p:cNvPr id="423" name="Rectangle 422"/>
          <p:cNvSpPr/>
          <p:nvPr/>
        </p:nvSpPr>
        <p:spPr>
          <a:xfrm>
            <a:off x="823889" y="36866321"/>
            <a:ext cx="279797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r>
              <a:rPr lang="en-US" sz="4000" dirty="0" smtClean="0">
                <a:ea typeface="Times New Roman" panose="02020603050405020304" pitchFamily="18" charset="0"/>
              </a:rPr>
              <a:t>Circumference </a:t>
            </a:r>
            <a:r>
              <a:rPr lang="en-US" sz="4000" dirty="0">
                <a:ea typeface="Times New Roman" panose="02020603050405020304" pitchFamily="18" charset="0"/>
              </a:rPr>
              <a:t>values change </a:t>
            </a:r>
            <a:r>
              <a:rPr lang="en-US" sz="4000" dirty="0" smtClean="0">
                <a:ea typeface="Times New Roman" panose="02020603050405020304" pitchFamily="18" charset="0"/>
              </a:rPr>
              <a:t>along the </a:t>
            </a:r>
            <a:r>
              <a:rPr lang="en-US" sz="4000" dirty="0">
                <a:ea typeface="Times New Roman" panose="02020603050405020304" pitchFamily="18" charset="0"/>
              </a:rPr>
              <a:t>length of the extremity, which </a:t>
            </a:r>
            <a:r>
              <a:rPr lang="en-US" sz="4000" dirty="0" smtClean="0">
                <a:ea typeface="Times New Roman" panose="02020603050405020304" pitchFamily="18" charset="0"/>
              </a:rPr>
              <a:t>increase </a:t>
            </a:r>
            <a:r>
              <a:rPr lang="en-US" sz="4000" dirty="0">
                <a:ea typeface="Times New Roman" panose="02020603050405020304" pitchFamily="18" charset="0"/>
              </a:rPr>
              <a:t>the detail in shape descriptors and improve the fidelity of anatomical and inertial representation in musculoskeletal models [3]. </a:t>
            </a:r>
            <a:endParaRPr lang="en-US" sz="4000" dirty="0" smtClean="0">
              <a:ea typeface="Times New Roman" panose="02020603050405020304" pitchFamily="18" charset="0"/>
            </a:endParaRPr>
          </a:p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r>
              <a:rPr lang="en-US" sz="4000" dirty="0">
                <a:ea typeface="Times New Roman" panose="02020603050405020304" pitchFamily="18" charset="0"/>
              </a:rPr>
              <a:t>The geometry of external volume of segments, </a:t>
            </a:r>
            <a:r>
              <a:rPr lang="en-US" sz="4000" dirty="0" smtClean="0">
                <a:ea typeface="Times New Roman" panose="02020603050405020304" pitchFamily="18" charset="0"/>
              </a:rPr>
              <a:t>with support from </a:t>
            </a:r>
            <a:r>
              <a:rPr lang="en-US" sz="4000" dirty="0">
                <a:ea typeface="Times New Roman" panose="02020603050405020304" pitchFamily="18" charset="0"/>
              </a:rPr>
              <a:t>individual tissue thicknesses [2], </a:t>
            </a:r>
            <a:r>
              <a:rPr lang="en-US" sz="4000" dirty="0" smtClean="0">
                <a:ea typeface="Times New Roman" panose="02020603050405020304" pitchFamily="18" charset="0"/>
              </a:rPr>
              <a:t>allow </a:t>
            </a:r>
            <a:r>
              <a:rPr lang="en-US" sz="4000" dirty="0">
                <a:ea typeface="Times New Roman" panose="02020603050405020304" pitchFamily="18" charset="0"/>
              </a:rPr>
              <a:t>for detailed volumetric representation of tissue composition, i.e., that of skin, fat, and muscle. </a:t>
            </a:r>
            <a:endParaRPr lang="en-US" sz="4000" dirty="0" smtClean="0">
              <a:ea typeface="Times New Roman" panose="02020603050405020304" pitchFamily="18" charset="0"/>
            </a:endParaRPr>
          </a:p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Anthropometric data from a variety of demographic populations are </a:t>
            </a:r>
            <a:r>
              <a:rPr lang="en-US" sz="4000" dirty="0">
                <a:solidFill>
                  <a:srgbClr val="000000"/>
                </a:solidFill>
                <a:ea typeface="Times New Roman" panose="02020603050405020304" pitchFamily="18" charset="0"/>
              </a:rPr>
              <a:t>publically </a:t>
            </a:r>
            <a:r>
              <a:rPr lang="en-US" sz="4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available at https://multisbeta.stanford.edu </a:t>
            </a:r>
            <a:endParaRPr lang="en-US" sz="4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571500" indent="-571500">
              <a:buSzPct val="80000"/>
              <a:buFont typeface="Wingdings" panose="05000000000000000000" pitchFamily="2" charset="2"/>
              <a:buChar char=""/>
            </a:pPr>
            <a:endParaRPr lang="en-US" sz="4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71346" y="14563495"/>
            <a:ext cx="1851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Age range</a:t>
            </a:r>
            <a:endParaRPr lang="en-US" sz="3200" dirty="0"/>
          </a:p>
        </p:txBody>
      </p:sp>
      <p:sp>
        <p:nvSpPr>
          <p:cNvPr id="388" name="TextBox 387"/>
          <p:cNvSpPr txBox="1"/>
          <p:nvPr/>
        </p:nvSpPr>
        <p:spPr>
          <a:xfrm>
            <a:off x="20632683" y="14587559"/>
            <a:ext cx="1851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Age range</a:t>
            </a:r>
            <a:endParaRPr lang="en-US" sz="3200" dirty="0"/>
          </a:p>
        </p:txBody>
      </p:sp>
      <p:sp>
        <p:nvSpPr>
          <p:cNvPr id="389" name="TextBox 388"/>
          <p:cNvSpPr txBox="1"/>
          <p:nvPr/>
        </p:nvSpPr>
        <p:spPr>
          <a:xfrm>
            <a:off x="32410687" y="820188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455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2679</TotalTime>
  <Words>718</Words>
  <Application>Microsoft Office PowerPoint</Application>
  <PresentationFormat>Custom</PresentationFormat>
  <Paragraphs>189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Office Theme</vt:lpstr>
      <vt:lpstr>Image</vt:lpstr>
      <vt:lpstr>PowerPoint Presentation</vt:lpstr>
    </vt:vector>
  </TitlesOfParts>
  <Company>Cleveland Clinic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Owings, D. Eng, Tammy</dc:creator>
  <cp:lastModifiedBy>Owings, D. Eng, Tammy</cp:lastModifiedBy>
  <cp:revision>108</cp:revision>
  <cp:lastPrinted>2017-08-01T16:49:35Z</cp:lastPrinted>
  <dcterms:created xsi:type="dcterms:W3CDTF">2017-04-19T18:04:25Z</dcterms:created>
  <dcterms:modified xsi:type="dcterms:W3CDTF">2017-08-02T18:15:44Z</dcterms:modified>
</cp:coreProperties>
</file>