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351" autoAdjust="0"/>
    <p:restoredTop sz="50000" autoAdjust="0"/>
  </p:normalViewPr>
  <p:slideViewPr>
    <p:cSldViewPr snapToGrid="0" snapToObjects="1">
      <p:cViewPr>
        <p:scale>
          <a:sx n="108" d="100"/>
          <a:sy n="108" d="100"/>
        </p:scale>
        <p:origin x="-544" y="-9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A809E-E518-C642-BCC4-B9979F97EB72}" type="datetimeFigureOut">
              <a:rPr lang="en-US" smtClean="0"/>
              <a:t>6/27/18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20872-E6C7-DF41-AE7B-B5C2C7A6D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5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23AEE-ADA5-4DBE-BFFE-821DEDD0DD3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6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9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9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0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0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8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4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0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0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1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4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1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8640" y="273629"/>
            <a:ext cx="10965120" cy="114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8640" y="1604329"/>
            <a:ext cx="5389440" cy="21919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82400" y="1604329"/>
            <a:ext cx="5391360" cy="21919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8640" y="3934494"/>
            <a:ext cx="5389440" cy="21919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2400" y="3934494"/>
            <a:ext cx="5391360" cy="21919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8640" y="6247376"/>
            <a:ext cx="2833920" cy="4680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>
          <a:xfrm>
            <a:off x="4170240" y="6247376"/>
            <a:ext cx="3859200" cy="4680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>
          <a:xfrm>
            <a:off x="8741760" y="6247376"/>
            <a:ext cx="2833920" cy="468050"/>
          </a:xfrm>
        </p:spPr>
        <p:txBody>
          <a:bodyPr/>
          <a:lstStyle>
            <a:lvl1pPr>
              <a:defRPr/>
            </a:lvl1pPr>
          </a:lstStyle>
          <a:p>
            <a:fld id="{7DFCA26F-BB29-1C49-B232-B4A9A75CA9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8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BBCC7-4726-804E-A8D2-93973AAA103E}" type="datetimeFigureOut">
              <a:rPr lang="en-US" smtClean="0"/>
              <a:t>6/27/18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162AA-DC47-7048-BC24-1CA384126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3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oord-0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7"/>
          <a:stretch/>
        </p:blipFill>
        <p:spPr>
          <a:xfrm>
            <a:off x="2581577" y="2632927"/>
            <a:ext cx="2733866" cy="258777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sz="quarter"/>
          </p:nvPr>
        </p:nvSpPr>
        <p:spPr>
          <a:xfrm>
            <a:off x="3029724" y="153462"/>
            <a:ext cx="6132552" cy="1038489"/>
          </a:xfrm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latin typeface="Arial" pitchFamily="34" charset="0"/>
                <a:ea typeface="+mn-ea"/>
                <a:cs typeface="Arial" pitchFamily="34" charset="0"/>
              </a:rPr>
              <a:t>INSTRUMENTATION OF SURGICAL TOOLS TO MEASURE LOAD AND POSITION DURING INCISION, TISSUE RETRACTION, AND SUTURING</a:t>
            </a:r>
            <a:br>
              <a:rPr lang="en-US" sz="1700" b="1" dirty="0" smtClean="0">
                <a:latin typeface="Arial" pitchFamily="34" charset="0"/>
                <a:ea typeface="+mn-ea"/>
                <a:cs typeface="Arial" pitchFamily="34" charset="0"/>
              </a:rPr>
            </a:br>
            <a:endParaRPr lang="en-US" sz="17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4029" y="1304692"/>
            <a:ext cx="5571047" cy="219191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Problem</a:t>
            </a:r>
          </a:p>
          <a:p>
            <a:pPr marL="0" indent="0">
              <a:buNone/>
            </a:pPr>
            <a:r>
              <a:rPr lang="en-US" sz="1800" dirty="0" smtClean="0"/>
              <a:t>Missing foundational data for accurate haptic feedback during virtual reality surgical training</a:t>
            </a:r>
            <a:endParaRPr lang="en-US" sz="16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3"/>
          </p:nvPr>
        </p:nvSpPr>
        <p:spPr>
          <a:xfrm>
            <a:off x="54006" y="2771181"/>
            <a:ext cx="2562269" cy="224959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Methods</a:t>
            </a:r>
          </a:p>
          <a:p>
            <a:pPr marL="0" indent="0">
              <a:buNone/>
            </a:pPr>
            <a:r>
              <a:rPr lang="en-US" sz="1800" dirty="0" smtClean="0"/>
              <a:t>Modular instrumentation system for surgical tools</a:t>
            </a:r>
          </a:p>
          <a:p>
            <a:r>
              <a:rPr lang="en-US" sz="1800" dirty="0" smtClean="0"/>
              <a:t>Scalpel</a:t>
            </a:r>
          </a:p>
          <a:p>
            <a:r>
              <a:rPr lang="en-US" sz="1800" dirty="0" smtClean="0"/>
              <a:t>Forceps</a:t>
            </a:r>
          </a:p>
          <a:p>
            <a:r>
              <a:rPr lang="en-US" sz="1800" dirty="0" smtClean="0"/>
              <a:t>Retractor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5702066" y="4289497"/>
            <a:ext cx="6042387" cy="242672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Conclusions</a:t>
            </a:r>
          </a:p>
          <a:p>
            <a:pPr marL="0" indent="0">
              <a:buNone/>
            </a:pPr>
            <a:r>
              <a:rPr lang="en-US" sz="1800" dirty="0" smtClean="0"/>
              <a:t>The tool / tissue interaction during surgical procedures was characterized and can be implemented </a:t>
            </a:r>
            <a:r>
              <a:rPr lang="en-US" sz="1800" dirty="0" smtClean="0"/>
              <a:t>to provide accurate haptic feedback during surgical training.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Methods can be used to easily instrument other tools where force characterization is desired</a:t>
            </a:r>
            <a:endParaRPr lang="en-US" sz="1800" dirty="0"/>
          </a:p>
        </p:txBody>
      </p:sp>
      <p:sp>
        <p:nvSpPr>
          <p:cNvPr id="1069" name="Rectangle 4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95" name="Rectangle 7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data-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576" y="1461638"/>
            <a:ext cx="5233477" cy="28066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39" y="275372"/>
            <a:ext cx="2433037" cy="38915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46940" y="921238"/>
            <a:ext cx="8098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Tyler Schimmoeller</a:t>
            </a:r>
            <a:r>
              <a:rPr lang="en-US" sz="1400" i="1" dirty="0"/>
              <a:t>, </a:t>
            </a:r>
            <a:r>
              <a:rPr lang="en-US" sz="1400" dirty="0"/>
              <a:t>Ki-Hyun Cho, Robb </a:t>
            </a:r>
            <a:r>
              <a:rPr lang="en-US" sz="1400" dirty="0" err="1"/>
              <a:t>Colbrunn</a:t>
            </a:r>
            <a:r>
              <a:rPr lang="en-US" sz="1400" dirty="0"/>
              <a:t>, Tara Nagle, </a:t>
            </a:r>
            <a:r>
              <a:rPr lang="en-US" sz="1400" dirty="0" smtClean="0"/>
              <a:t> Erica Neumann</a:t>
            </a:r>
            <a:r>
              <a:rPr lang="en-US" sz="1400" dirty="0"/>
              <a:t>, </a:t>
            </a:r>
            <a:r>
              <a:rPr lang="en-US" sz="1400" dirty="0" err="1"/>
              <a:t>Ahmet</a:t>
            </a:r>
            <a:r>
              <a:rPr lang="en-US" sz="1400" dirty="0"/>
              <a:t> </a:t>
            </a:r>
            <a:r>
              <a:rPr lang="en-US" sz="1400" dirty="0" err="1"/>
              <a:t>Erdemir</a:t>
            </a:r>
            <a:endParaRPr lang="en-US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0407" y="184666"/>
            <a:ext cx="1678046" cy="499026"/>
          </a:xfrm>
          <a:prstGeom prst="rect">
            <a:avLst/>
          </a:prstGeom>
        </p:spPr>
      </p:pic>
      <p:pic>
        <p:nvPicPr>
          <p:cNvPr id="22" name="Picture 21" descr="ScalpelSecti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4" y="5608686"/>
            <a:ext cx="2348090" cy="8784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5702066" y="1304692"/>
            <a:ext cx="1357661" cy="40575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Results</a:t>
            </a:r>
            <a:endParaRPr lang="en-US" sz="24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148539" y="5756788"/>
            <a:ext cx="455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load </a:t>
            </a:r>
          </a:p>
          <a:p>
            <a:r>
              <a:rPr lang="en-US" sz="1200" dirty="0" smtClean="0"/>
              <a:t>cell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1964620" y="5451537"/>
            <a:ext cx="690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motion sensor</a:t>
            </a:r>
            <a:endParaRPr lang="en-US" sz="1200" dirty="0"/>
          </a:p>
        </p:txBody>
      </p:sp>
      <p:cxnSp>
        <p:nvCxnSpPr>
          <p:cNvPr id="1058" name="Straight Arrow Connector 1057"/>
          <p:cNvCxnSpPr>
            <a:stCxn id="30" idx="1"/>
          </p:cNvCxnSpPr>
          <p:nvPr/>
        </p:nvCxnSpPr>
        <p:spPr>
          <a:xfrm flipH="1">
            <a:off x="1708732" y="5682370"/>
            <a:ext cx="2558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4" name="Straight Arrow Connector 1063"/>
          <p:cNvCxnSpPr>
            <a:stCxn id="23" idx="3"/>
          </p:cNvCxnSpPr>
          <p:nvPr/>
        </p:nvCxnSpPr>
        <p:spPr>
          <a:xfrm>
            <a:off x="604238" y="5987621"/>
            <a:ext cx="3835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65" name="Picture 1064" descr="scalpelretractor0back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07" y="5397036"/>
            <a:ext cx="1474006" cy="1417313"/>
          </a:xfrm>
          <a:prstGeom prst="rect">
            <a:avLst/>
          </a:prstGeom>
        </p:spPr>
      </p:pic>
      <p:pic>
        <p:nvPicPr>
          <p:cNvPr id="1066" name="Picture 106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04" y="5397036"/>
            <a:ext cx="1474005" cy="141731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0819420" y="6380499"/>
            <a:ext cx="1219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Poster 913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17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105</Words>
  <Application>Microsoft Macintosh PowerPoint</Application>
  <PresentationFormat>Custom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INSTRUMENTATION OF SURGICAL TOOLS TO MEASURE LOAD AND POSITION DURING INCISION, TISSUE RETRACTION, AND SUTURING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Session , Title and Authors</dc:title>
  <dc:creator>Principe,Jose C</dc:creator>
  <cp:lastModifiedBy>Tyler Schimmoeller</cp:lastModifiedBy>
  <cp:revision>15</cp:revision>
  <dcterms:created xsi:type="dcterms:W3CDTF">2016-05-06T10:50:05Z</dcterms:created>
  <dcterms:modified xsi:type="dcterms:W3CDTF">2018-06-27T17:12:34Z</dcterms:modified>
</cp:coreProperties>
</file>