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3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7" r:id="rId2"/>
    <p:sldId id="449" r:id="rId3"/>
    <p:sldId id="457" r:id="rId4"/>
    <p:sldId id="424" r:id="rId5"/>
    <p:sldId id="431" r:id="rId6"/>
    <p:sldId id="425" r:id="rId7"/>
    <p:sldId id="456" r:id="rId8"/>
    <p:sldId id="426" r:id="rId9"/>
    <p:sldId id="451" r:id="rId10"/>
    <p:sldId id="452" r:id="rId11"/>
    <p:sldId id="453" r:id="rId12"/>
    <p:sldId id="458" r:id="rId13"/>
    <p:sldId id="459" r:id="rId14"/>
    <p:sldId id="440" r:id="rId15"/>
    <p:sldId id="455" r:id="rId16"/>
    <p:sldId id="432" r:id="rId17"/>
    <p:sldId id="446" r:id="rId18"/>
    <p:sldId id="450" r:id="rId19"/>
    <p:sldId id="454" r:id="rId20"/>
    <p:sldId id="443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8F8F8"/>
    <a:srgbClr val="0099FF"/>
    <a:srgbClr val="3399FF"/>
    <a:srgbClr val="0768A9"/>
    <a:srgbClr val="9E9C70"/>
    <a:srgbClr val="45637A"/>
    <a:srgbClr val="BD3826"/>
    <a:srgbClr val="666666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5" autoAdjust="0"/>
    <p:restoredTop sz="90438" autoAdjust="0"/>
  </p:normalViewPr>
  <p:slideViewPr>
    <p:cSldViewPr snapToGrid="0">
      <p:cViewPr varScale="1">
        <p:scale>
          <a:sx n="119" d="100"/>
          <a:sy n="119" d="100"/>
        </p:scale>
        <p:origin x="-1976" y="-80"/>
      </p:cViewPr>
      <p:guideLst>
        <p:guide orient="horz" pos="4176"/>
        <p:guide pos="3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1684631143" y="10256602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smtClean="0"/>
            </a:lvl1pPr>
          </a:lstStyle>
          <a:p>
            <a:pPr>
              <a:defRPr/>
            </a:pPr>
            <a:fld id="{6297B012-0881-4CF2-AD2D-5930824566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44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smtClean="0"/>
            </a:lvl1pPr>
          </a:lstStyle>
          <a:p>
            <a:pPr>
              <a:defRPr/>
            </a:pPr>
            <a:fld id="{AC965D5B-832B-45CA-BB74-270ED0976D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9301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A5A4E56E-A054-4ABD-9D16-837D0BC0411D}" type="slidenum">
              <a:rPr lang="en-US" sz="1000"/>
              <a:pPr/>
              <a:t>1</a:t>
            </a:fld>
            <a:endParaRPr lang="en-US" sz="10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965D5B-832B-45CA-BB74-270ED0976DF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375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965D5B-832B-45CA-BB74-270ED0976DF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375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BOLD AREA OF PTFJ WHEN SHOWING LAST SECTION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965D5B-832B-45CA-BB74-270ED0976DF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375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lines to point to object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965D5B-832B-45CA-BB74-270ED0976DF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205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965D5B-832B-45CA-BB74-270ED0976DF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3752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.  (anterior drawer vs. compression)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965D5B-832B-45CA-BB74-270ED0976DF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7450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.  (anterior drawer vs. compression)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965D5B-832B-45CA-BB74-270ED0976DF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7450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965D5B-832B-45CA-BB74-270ED0976DF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33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F7334C92-E6D7-4E93-861E-4F75A1FDF29B}" type="slidenum">
              <a:rPr lang="en-US" sz="1000"/>
              <a:pPr/>
              <a:t>17</a:t>
            </a:fld>
            <a:endParaRPr lang="en-US" sz="100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Macintosh%20HD:Users:marienl:Desktop:Dark_CC_PPT_templates:CC_rev.tif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0"/>
          <p:cNvSpPr txBox="1">
            <a:spLocks noChangeArrowheads="1"/>
          </p:cNvSpPr>
          <p:nvPr/>
        </p:nvSpPr>
        <p:spPr bwMode="auto">
          <a:xfrm>
            <a:off x="762000" y="2590800"/>
            <a:ext cx="78486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800">
                <a:solidFill>
                  <a:schemeClr val="bg1"/>
                </a:solidFill>
                <a:ea typeface="ＭＳ Ｐゴシック" pitchFamily="59" charset="-128"/>
              </a:rPr>
              <a:t>Title of Presentation </a:t>
            </a:r>
            <a:br>
              <a:rPr lang="en-US" sz="3800">
                <a:solidFill>
                  <a:schemeClr val="bg1"/>
                </a:solidFill>
                <a:ea typeface="ＭＳ Ｐゴシック" pitchFamily="59" charset="-128"/>
              </a:rPr>
            </a:br>
            <a:r>
              <a:rPr lang="en-US" sz="3800">
                <a:solidFill>
                  <a:schemeClr val="bg1"/>
                </a:solidFill>
                <a:ea typeface="ＭＳ Ｐゴシック" pitchFamily="59" charset="-128"/>
              </a:rPr>
              <a:t>Arial Regular 38pt</a:t>
            </a:r>
          </a:p>
        </p:txBody>
      </p:sp>
      <p:sp>
        <p:nvSpPr>
          <p:cNvPr id="3" name="Text Box 61"/>
          <p:cNvSpPr txBox="1">
            <a:spLocks noChangeArrowheads="1"/>
          </p:cNvSpPr>
          <p:nvPr/>
        </p:nvSpPr>
        <p:spPr bwMode="auto">
          <a:xfrm>
            <a:off x="750888" y="5105400"/>
            <a:ext cx="7150100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500">
                <a:solidFill>
                  <a:schemeClr val="bg1"/>
                </a:solidFill>
                <a:ea typeface="ＭＳ Ｐゴシック" pitchFamily="59" charset="-128"/>
              </a:rPr>
              <a:t>Date 15pts</a:t>
            </a:r>
          </a:p>
          <a:p>
            <a:r>
              <a:rPr lang="en-US" sz="1500">
                <a:solidFill>
                  <a:schemeClr val="bg1"/>
                </a:solidFill>
                <a:ea typeface="ＭＳ Ｐゴシック" pitchFamily="59" charset="-128"/>
              </a:rPr>
              <a:t>Author Name 15pts</a:t>
            </a:r>
          </a:p>
          <a:p>
            <a:r>
              <a:rPr lang="en-US" sz="1500">
                <a:solidFill>
                  <a:schemeClr val="bg1"/>
                </a:solidFill>
                <a:ea typeface="ＭＳ Ｐゴシック" pitchFamily="59" charset="-128"/>
              </a:rPr>
              <a:t>Author Title 15pts</a:t>
            </a:r>
          </a:p>
        </p:txBody>
      </p:sp>
      <p:pic>
        <p:nvPicPr>
          <p:cNvPr id="4" name="Picture 63" descr="Macintosh HD:Users:marienl:Desktop:Dark_CC_PPT_templates:CC_rev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350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6936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  </a:t>
            </a:r>
            <a:fld id="{C81C7A6F-5A33-40E0-8907-EB7C063B5138}" type="datetime4">
              <a:rPr lang="en-US"/>
              <a:pPr>
                <a:defRPr/>
              </a:pPr>
              <a:t>August 5, 2015</a:t>
            </a:fld>
            <a:r>
              <a:rPr lang="en-US"/>
              <a:t>  l  </a:t>
            </a:r>
            <a:fld id="{58C3FFA5-FFC8-446B-B27C-C8A68525508E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</a:p>
        </p:txBody>
      </p:sp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963613"/>
          </a:xfrm>
          <a:prstGeom prst="rect">
            <a:avLst/>
          </a:prstGeom>
          <a:gradFill rotWithShape="1">
            <a:gsLst>
              <a:gs pos="0">
                <a:srgbClr val="525252"/>
              </a:gs>
              <a:gs pos="50000">
                <a:srgbClr val="B2B2B2"/>
              </a:gs>
              <a:gs pos="100000">
                <a:srgbClr val="52525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Picture 7" descr="C:\Program Files\BioRobotics\simVITRO\Documentation\Images\bioROBOTICS logo_very small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163" y="180093"/>
            <a:ext cx="3249612" cy="53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325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  </a:t>
            </a:r>
            <a:fld id="{C81C7A6F-5A33-40E0-8907-EB7C063B5138}" type="datetime4">
              <a:rPr lang="en-US"/>
              <a:pPr>
                <a:defRPr/>
              </a:pPr>
              <a:t>August 5, 2015</a:t>
            </a:fld>
            <a:r>
              <a:rPr lang="en-US"/>
              <a:t>  l  </a:t>
            </a:r>
            <a:fld id="{F029957A-E921-45BF-A968-D96796318506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8316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1675" y="2176463"/>
            <a:ext cx="3543300" cy="4035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7375" y="2176463"/>
            <a:ext cx="3543300" cy="4035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  </a:t>
            </a:r>
            <a:fld id="{C81C7A6F-5A33-40E0-8907-EB7C063B5138}" type="datetime4">
              <a:rPr lang="en-US"/>
              <a:pPr>
                <a:defRPr/>
              </a:pPr>
              <a:t>August 5, 2015</a:t>
            </a:fld>
            <a:r>
              <a:rPr lang="en-US"/>
              <a:t>  l  </a:t>
            </a:r>
            <a:fld id="{003E81E2-34E9-4DB6-9F4A-7839667D917C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1005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  </a:t>
            </a:r>
            <a:fld id="{C81C7A6F-5A33-40E0-8907-EB7C063B5138}" type="datetime4">
              <a:rPr lang="en-US"/>
              <a:pPr>
                <a:defRPr/>
              </a:pPr>
              <a:t>August 5, 2015</a:t>
            </a:fld>
            <a:r>
              <a:rPr lang="en-US"/>
              <a:t>  l  </a:t>
            </a:r>
            <a:fld id="{2A16EDD1-A44E-4146-9AE5-9ECCF8230A6B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6013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  </a:t>
            </a:r>
            <a:fld id="{C81C7A6F-5A33-40E0-8907-EB7C063B5138}" type="datetime4">
              <a:rPr lang="en-US"/>
              <a:pPr>
                <a:defRPr/>
              </a:pPr>
              <a:t>August 5, 2015</a:t>
            </a:fld>
            <a:r>
              <a:rPr lang="en-US"/>
              <a:t>  l  </a:t>
            </a:r>
            <a:fld id="{2849419A-EC07-45B7-A5EE-25904BC71B0D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4483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  </a:t>
            </a:r>
            <a:fld id="{C81C7A6F-5A33-40E0-8907-EB7C063B5138}" type="datetime4">
              <a:rPr lang="en-US"/>
              <a:pPr>
                <a:defRPr/>
              </a:pPr>
              <a:t>August 5, 2015</a:t>
            </a:fld>
            <a:r>
              <a:rPr lang="en-US"/>
              <a:t>  l  </a:t>
            </a:r>
            <a:fld id="{BF625CF3-F604-4763-B2DD-CD35CDF94F9D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9448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  </a:t>
            </a:r>
            <a:fld id="{C81C7A6F-5A33-40E0-8907-EB7C063B5138}" type="datetime4">
              <a:rPr lang="en-US"/>
              <a:pPr>
                <a:defRPr/>
              </a:pPr>
              <a:t>August 5, 2015</a:t>
            </a:fld>
            <a:r>
              <a:rPr lang="en-US"/>
              <a:t>  l  </a:t>
            </a:r>
            <a:fld id="{CC570650-7A81-4C84-AC1F-4426A6B11D45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6713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  </a:t>
            </a:r>
            <a:fld id="{C81C7A6F-5A33-40E0-8907-EB7C063B5138}" type="datetime4">
              <a:rPr lang="en-US"/>
              <a:pPr>
                <a:defRPr/>
              </a:pPr>
              <a:t>August 5, 2015</a:t>
            </a:fld>
            <a:r>
              <a:rPr lang="en-US"/>
              <a:t>  l  </a:t>
            </a:r>
            <a:fld id="{D8B1FA14-DB07-4FF5-BD20-690DE523AE5F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4610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  </a:t>
            </a:r>
            <a:fld id="{C81C7A6F-5A33-40E0-8907-EB7C063B5138}" type="datetime4">
              <a:rPr lang="en-US"/>
              <a:pPr>
                <a:defRPr/>
              </a:pPr>
              <a:t>August 5, 2015</a:t>
            </a:fld>
            <a:r>
              <a:rPr lang="en-US"/>
              <a:t>  l  </a:t>
            </a:r>
            <a:fld id="{0F92D014-D91D-4018-A3CA-2863BBC44C14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92923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7213" y="1265238"/>
            <a:ext cx="2068512" cy="4946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1675" y="1265238"/>
            <a:ext cx="6053138" cy="4946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  </a:t>
            </a:r>
            <a:fld id="{C81C7A6F-5A33-40E0-8907-EB7C063B5138}" type="datetime4">
              <a:rPr lang="en-US"/>
              <a:pPr>
                <a:defRPr/>
              </a:pPr>
              <a:t>August 5, 2015</a:t>
            </a:fld>
            <a:r>
              <a:rPr lang="en-US"/>
              <a:t>  l  </a:t>
            </a:r>
            <a:fld id="{86F55D2D-6B5A-49A5-87E1-242C4A67A3C0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95355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701675" y="1265238"/>
            <a:ext cx="8274050" cy="4946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  </a:t>
            </a:r>
            <a:fld id="{C81C7A6F-5A33-40E0-8907-EB7C063B5138}" type="datetime4">
              <a:rPr lang="en-US"/>
              <a:pPr>
                <a:defRPr/>
              </a:pPr>
              <a:t>August 5, 2015</a:t>
            </a:fld>
            <a:r>
              <a:rPr lang="en-US"/>
              <a:t>  l  </a:t>
            </a:r>
            <a:fld id="{349F5DB8-0FA6-4EDD-A42B-AA976F73DC89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</a:p>
        </p:txBody>
      </p:sp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963613"/>
          </a:xfrm>
          <a:prstGeom prst="rect">
            <a:avLst/>
          </a:prstGeom>
          <a:gradFill rotWithShape="1">
            <a:gsLst>
              <a:gs pos="0">
                <a:srgbClr val="525252"/>
              </a:gs>
              <a:gs pos="50000">
                <a:srgbClr val="B2B2B2"/>
              </a:gs>
              <a:gs pos="100000">
                <a:srgbClr val="52525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7" descr="C:\Program Files\BioRobotics\simVITRO\Documentation\Images\bioROBOTICS logo_very small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239" y="322731"/>
            <a:ext cx="1832046" cy="30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442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Macintosh%20HD:Users:marienl:Desktop:Dark_CC_PPT_templates:CC_rev.tif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730250" y="1265238"/>
            <a:ext cx="824547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701675" y="2176463"/>
            <a:ext cx="7239000" cy="403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657600" y="6477000"/>
            <a:ext cx="5257800" cy="22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ctr" anchorCtr="0" compatLnSpc="1">
            <a:prstTxWarp prst="textNoShape">
              <a:avLst/>
            </a:prstTxWarp>
            <a:spAutoFit/>
          </a:bodyPr>
          <a:lstStyle>
            <a:lvl1pPr algn="r">
              <a:lnSpc>
                <a:spcPct val="85000"/>
              </a:lnSpc>
              <a:defRPr sz="10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l  </a:t>
            </a:r>
            <a:fld id="{C81C7A6F-5A33-40E0-8907-EB7C063B5138}" type="datetime4">
              <a:rPr lang="en-US"/>
              <a:pPr>
                <a:defRPr/>
              </a:pPr>
              <a:t>August 5, 2015</a:t>
            </a:fld>
            <a:r>
              <a:rPr lang="en-US"/>
              <a:t>  l  </a:t>
            </a:r>
            <a:fld id="{845A8842-1C1E-4705-B06A-9BBA321712B5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</a:p>
        </p:txBody>
      </p:sp>
      <p:sp>
        <p:nvSpPr>
          <p:cNvPr id="3077" name="Line 41"/>
          <p:cNvSpPr>
            <a:spLocks noChangeShapeType="1"/>
          </p:cNvSpPr>
          <p:nvPr userDrawn="1"/>
        </p:nvSpPr>
        <p:spPr bwMode="auto">
          <a:xfrm>
            <a:off x="685800" y="6324600"/>
            <a:ext cx="8077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078" name="Picture 42" descr="Macintosh HD:Users:marienl:Desktop:Dark_CC_PPT_templates:CC_rev.tif"/>
          <p:cNvPicPr>
            <a:picLocks noChangeAspect="1" noChangeArrowheads="1"/>
          </p:cNvPicPr>
          <p:nvPr/>
        </p:nvPicPr>
        <p:blipFill>
          <a:blip r:embed="rId14" r:link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402388"/>
            <a:ext cx="14478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Rectangle 44"/>
          <p:cNvSpPr>
            <a:spLocks noChangeArrowheads="1"/>
          </p:cNvSpPr>
          <p:nvPr userDrawn="1"/>
        </p:nvSpPr>
        <p:spPr bwMode="auto">
          <a:xfrm>
            <a:off x="0" y="0"/>
            <a:ext cx="9144000" cy="963613"/>
          </a:xfrm>
          <a:prstGeom prst="rect">
            <a:avLst/>
          </a:prstGeom>
          <a:gradFill rotWithShape="1">
            <a:gsLst>
              <a:gs pos="0">
                <a:srgbClr val="525252"/>
              </a:gs>
              <a:gs pos="50000">
                <a:srgbClr val="B2B2B2"/>
              </a:gs>
              <a:gs pos="100000">
                <a:srgbClr val="52525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080" name="Picture 45" descr="biorobotics logo_150dpi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0" y="247650"/>
            <a:ext cx="240665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30000"/>
        </a:spcBef>
        <a:spcAft>
          <a:spcPct val="0"/>
        </a:spcAft>
        <a:defRPr sz="2500">
          <a:solidFill>
            <a:srgbClr val="0000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30000"/>
        </a:spcBef>
        <a:spcAft>
          <a:spcPct val="0"/>
        </a:spcAft>
        <a:defRPr sz="2500">
          <a:solidFill>
            <a:srgbClr val="000099"/>
          </a:solidFill>
          <a:latin typeface="Arial" charset="0"/>
        </a:defRPr>
      </a:lvl2pPr>
      <a:lvl3pPr algn="l" rtl="0" eaLnBrk="0" fontAlgn="base" hangingPunct="0">
        <a:spcBef>
          <a:spcPct val="30000"/>
        </a:spcBef>
        <a:spcAft>
          <a:spcPct val="0"/>
        </a:spcAft>
        <a:defRPr sz="2500">
          <a:solidFill>
            <a:srgbClr val="000099"/>
          </a:solidFill>
          <a:latin typeface="Arial" charset="0"/>
        </a:defRPr>
      </a:lvl3pPr>
      <a:lvl4pPr algn="l" rtl="0" eaLnBrk="0" fontAlgn="base" hangingPunct="0">
        <a:spcBef>
          <a:spcPct val="30000"/>
        </a:spcBef>
        <a:spcAft>
          <a:spcPct val="0"/>
        </a:spcAft>
        <a:defRPr sz="2500">
          <a:solidFill>
            <a:srgbClr val="000099"/>
          </a:solidFill>
          <a:latin typeface="Arial" charset="0"/>
        </a:defRPr>
      </a:lvl4pPr>
      <a:lvl5pPr algn="l" rtl="0" eaLnBrk="0" fontAlgn="base" hangingPunct="0">
        <a:spcBef>
          <a:spcPct val="30000"/>
        </a:spcBef>
        <a:spcAft>
          <a:spcPct val="0"/>
        </a:spcAft>
        <a:defRPr sz="2500">
          <a:solidFill>
            <a:srgbClr val="000099"/>
          </a:solidFill>
          <a:latin typeface="Arial" charset="0"/>
        </a:defRPr>
      </a:lvl5pPr>
      <a:lvl6pPr marL="457200" algn="l" rtl="0" fontAlgn="base">
        <a:spcBef>
          <a:spcPct val="30000"/>
        </a:spcBef>
        <a:spcAft>
          <a:spcPct val="0"/>
        </a:spcAft>
        <a:defRPr sz="2500">
          <a:solidFill>
            <a:srgbClr val="000099"/>
          </a:solidFill>
          <a:latin typeface="Arial" charset="0"/>
        </a:defRPr>
      </a:lvl6pPr>
      <a:lvl7pPr marL="914400" algn="l" rtl="0" fontAlgn="base">
        <a:spcBef>
          <a:spcPct val="30000"/>
        </a:spcBef>
        <a:spcAft>
          <a:spcPct val="0"/>
        </a:spcAft>
        <a:defRPr sz="2500">
          <a:solidFill>
            <a:srgbClr val="000099"/>
          </a:solidFill>
          <a:latin typeface="Arial" charset="0"/>
        </a:defRPr>
      </a:lvl7pPr>
      <a:lvl8pPr marL="1371600" algn="l" rtl="0" fontAlgn="base">
        <a:spcBef>
          <a:spcPct val="30000"/>
        </a:spcBef>
        <a:spcAft>
          <a:spcPct val="0"/>
        </a:spcAft>
        <a:defRPr sz="2500">
          <a:solidFill>
            <a:srgbClr val="000099"/>
          </a:solidFill>
          <a:latin typeface="Arial" charset="0"/>
        </a:defRPr>
      </a:lvl8pPr>
      <a:lvl9pPr marL="1828800" algn="l" rtl="0" fontAlgn="base">
        <a:spcBef>
          <a:spcPct val="30000"/>
        </a:spcBef>
        <a:spcAft>
          <a:spcPct val="0"/>
        </a:spcAft>
        <a:defRPr sz="2500">
          <a:solidFill>
            <a:srgbClr val="000099"/>
          </a:solidFill>
          <a:latin typeface="Arial" charset="0"/>
        </a:defRPr>
      </a:lvl9pPr>
    </p:titleStyle>
    <p:bodyStyle>
      <a:lvl1pPr marL="228600" indent="-2286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SzPct val="120000"/>
        <a:buFont typeface="Arial" charset="0"/>
        <a:buChar char="•"/>
        <a:defRPr sz="2200">
          <a:solidFill>
            <a:schemeClr val="bg1"/>
          </a:solidFill>
          <a:latin typeface="+mn-lt"/>
          <a:ea typeface="+mn-ea"/>
          <a:cs typeface="+mn-cs"/>
        </a:defRPr>
      </a:lvl1pPr>
      <a:lvl2pPr marL="568325" indent="-225425" algn="l" rtl="0" eaLnBrk="0" fontAlgn="base" hangingPunct="0">
        <a:spcBef>
          <a:spcPct val="25000"/>
        </a:spcBef>
        <a:spcAft>
          <a:spcPct val="0"/>
        </a:spcAft>
        <a:buClr>
          <a:schemeClr val="bg1"/>
        </a:buClr>
        <a:buSzPct val="120000"/>
        <a:buFont typeface="Arial" charset="0"/>
        <a:buChar char="–"/>
        <a:defRPr>
          <a:solidFill>
            <a:schemeClr val="bg1"/>
          </a:solidFill>
          <a:latin typeface="+mn-lt"/>
        </a:defRPr>
      </a:lvl2pPr>
      <a:lvl3pPr marL="863600" indent="-180975" algn="l" rtl="0" eaLnBrk="0" fontAlgn="base" hangingPunct="0">
        <a:spcBef>
          <a:spcPct val="25000"/>
        </a:spcBef>
        <a:spcAft>
          <a:spcPct val="0"/>
        </a:spcAft>
        <a:buClr>
          <a:schemeClr val="bg1"/>
        </a:buClr>
        <a:buSzPct val="120000"/>
        <a:buChar char="–"/>
        <a:defRPr>
          <a:solidFill>
            <a:schemeClr val="bg1"/>
          </a:solidFill>
          <a:latin typeface="+mn-lt"/>
        </a:defRPr>
      </a:lvl3pPr>
      <a:lvl4pPr marL="1206500" indent="-179388" algn="l" rtl="0" eaLnBrk="0" fontAlgn="base" hangingPunct="0">
        <a:spcBef>
          <a:spcPct val="25000"/>
        </a:spcBef>
        <a:spcAft>
          <a:spcPct val="0"/>
        </a:spcAft>
        <a:buClr>
          <a:schemeClr val="bg1"/>
        </a:buClr>
        <a:buSzPct val="120000"/>
        <a:buFont typeface="Arial" charset="0"/>
        <a:buChar char="–"/>
        <a:defRPr>
          <a:solidFill>
            <a:schemeClr val="bg1"/>
          </a:solidFill>
          <a:latin typeface="+mn-lt"/>
        </a:defRPr>
      </a:lvl4pPr>
      <a:lvl5pPr marL="1598613" indent="-223838" algn="l" rtl="0" eaLnBrk="0" fontAlgn="base" hangingPunct="0">
        <a:spcBef>
          <a:spcPct val="25000"/>
        </a:spcBef>
        <a:spcAft>
          <a:spcPct val="0"/>
        </a:spcAft>
        <a:buClr>
          <a:schemeClr val="bg2"/>
        </a:buClr>
        <a:buSzPct val="120000"/>
        <a:buFont typeface="Arial" charset="0"/>
        <a:defRPr sz="2000">
          <a:solidFill>
            <a:schemeClr val="bg1"/>
          </a:solidFill>
          <a:latin typeface="+mn-lt"/>
        </a:defRPr>
      </a:lvl5pPr>
      <a:lvl6pPr marL="2055813" indent="-223838" algn="l" rtl="0" fontAlgn="base">
        <a:spcBef>
          <a:spcPct val="25000"/>
        </a:spcBef>
        <a:spcAft>
          <a:spcPct val="0"/>
        </a:spcAft>
        <a:buClr>
          <a:schemeClr val="bg2"/>
        </a:buClr>
        <a:buSzPct val="120000"/>
        <a:buFont typeface="Arial" charset="0"/>
        <a:defRPr sz="2000">
          <a:solidFill>
            <a:schemeClr val="bg1"/>
          </a:solidFill>
          <a:latin typeface="+mn-lt"/>
        </a:defRPr>
      </a:lvl6pPr>
      <a:lvl7pPr marL="2513013" indent="-223838" algn="l" rtl="0" fontAlgn="base">
        <a:spcBef>
          <a:spcPct val="25000"/>
        </a:spcBef>
        <a:spcAft>
          <a:spcPct val="0"/>
        </a:spcAft>
        <a:buClr>
          <a:schemeClr val="bg2"/>
        </a:buClr>
        <a:buSzPct val="120000"/>
        <a:buFont typeface="Arial" charset="0"/>
        <a:defRPr sz="2000">
          <a:solidFill>
            <a:schemeClr val="bg1"/>
          </a:solidFill>
          <a:latin typeface="+mn-lt"/>
        </a:defRPr>
      </a:lvl7pPr>
      <a:lvl8pPr marL="2970213" indent="-223838" algn="l" rtl="0" fontAlgn="base">
        <a:spcBef>
          <a:spcPct val="25000"/>
        </a:spcBef>
        <a:spcAft>
          <a:spcPct val="0"/>
        </a:spcAft>
        <a:buClr>
          <a:schemeClr val="bg2"/>
        </a:buClr>
        <a:buSzPct val="120000"/>
        <a:buFont typeface="Arial" charset="0"/>
        <a:defRPr sz="2000">
          <a:solidFill>
            <a:schemeClr val="bg1"/>
          </a:solidFill>
          <a:latin typeface="+mn-lt"/>
        </a:defRPr>
      </a:lvl8pPr>
      <a:lvl9pPr marL="3427413" indent="-223838" algn="l" rtl="0" fontAlgn="base">
        <a:spcBef>
          <a:spcPct val="25000"/>
        </a:spcBef>
        <a:spcAft>
          <a:spcPct val="0"/>
        </a:spcAft>
        <a:buClr>
          <a:schemeClr val="bg2"/>
        </a:buClr>
        <a:buSzPct val="120000"/>
        <a:buFont typeface="Arial" charset="0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Macintosh%20HD:Users:marienl:Desktop:&#402;%20Lisa%20work:CC_PowerPoint:CC_S.jpg" TargetMode="Externa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imtk.org/home/openkne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imtk.org/home/openkne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Macintosh%20HD:Users:marienl:Desktop:&#402;%20Lisa%20work:CC_PowerPoint:CC_S.jpg" TargetMode="External"/><Relationship Id="rId5" Type="http://schemas.openxmlformats.org/officeDocument/2006/relationships/image" Target="../media/image6.jpeg"/><Relationship Id="rId4" Type="http://schemas.openxmlformats.org/officeDocument/2006/relationships/hyperlink" Target="mailto:colbrur@ccf.org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000">
                <a:solidFill>
                  <a:schemeClr val="bg1"/>
                </a:solidFill>
              </a:rPr>
              <a:t>l  </a:t>
            </a:r>
            <a:fld id="{C5DC044C-055D-4D7C-9884-15490C766D59}" type="datetime4">
              <a:rPr lang="en-US" sz="1000">
                <a:solidFill>
                  <a:schemeClr val="bg1"/>
                </a:solidFill>
              </a:rPr>
              <a:pPr/>
              <a:t>August 5, 2015</a:t>
            </a:fld>
            <a:r>
              <a:rPr lang="en-US" sz="1000">
                <a:solidFill>
                  <a:schemeClr val="bg1"/>
                </a:solidFill>
              </a:rPr>
              <a:t>  l  </a:t>
            </a:r>
            <a:fld id="{C82EF1D9-27FC-4010-BCCF-0DE313A3B007}" type="slidenum">
              <a:rPr lang="en-US" sz="1000">
                <a:solidFill>
                  <a:schemeClr val="bg1"/>
                </a:solidFill>
              </a:rPr>
              <a:pPr/>
              <a:t>1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0" y="2057400"/>
            <a:ext cx="9144000" cy="4800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769AA"/>
              </a:clrFrom>
              <a:clrTo>
                <a:srgbClr val="0769A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5588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1736725" y="171608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/>
          </a:p>
        </p:txBody>
      </p:sp>
      <p:pic>
        <p:nvPicPr>
          <p:cNvPr id="5128" name="Picture 7" descr="Macintosh HD:Users:marienl:Desktop:ƒ Lisa work:CC_PowerPoint:CC_S.jpg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5" y="289898"/>
            <a:ext cx="22098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0" descr="BioRobotics_website_landing-page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58" y="3522927"/>
            <a:ext cx="22955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Picture 12" descr="C:\Program Files\BioRobotics\simVITRO\Documentation\Images\simVITRO and BioROBOTICS logos_very small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69826" y="255101"/>
            <a:ext cx="4587875" cy="41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3675" y="890579"/>
            <a:ext cx="8784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OPEN KNEE(S): COMPREHENSIVE PATELLOFEMORAL JOINT TESTING FOR SPECIMEN SPECIFIC NEXT GENERATION KNEE MODELS</a:t>
            </a:r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gray">
          <a:xfrm>
            <a:off x="210767" y="5410484"/>
            <a:ext cx="4692445" cy="85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Arial" charset="0"/>
              <a:buChar char="•"/>
              <a:defRPr sz="2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68325" indent="-225425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Arial" charset="0"/>
              <a:buChar char="–"/>
              <a:defRPr>
                <a:solidFill>
                  <a:schemeClr val="bg1"/>
                </a:solidFill>
                <a:latin typeface="+mn-lt"/>
              </a:defRPr>
            </a:lvl2pPr>
            <a:lvl3pPr marL="863600" indent="-180975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20000"/>
              <a:buChar char="–"/>
              <a:defRPr>
                <a:solidFill>
                  <a:schemeClr val="bg1"/>
                </a:solidFill>
                <a:latin typeface="+mn-lt"/>
              </a:defRPr>
            </a:lvl3pPr>
            <a:lvl4pPr marL="1206500" indent="-179388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Arial" charset="0"/>
              <a:buChar char="–"/>
              <a:defRPr>
                <a:solidFill>
                  <a:schemeClr val="bg1"/>
                </a:solidFill>
                <a:latin typeface="+mn-lt"/>
              </a:defRPr>
            </a:lvl4pPr>
            <a:lvl5pPr marL="1598613" indent="-223838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5pPr>
            <a:lvl6pPr marL="2055813" indent="-223838" algn="l" rtl="0" fontAlgn="base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6pPr>
            <a:lvl7pPr marL="2513013" indent="-223838" algn="l" rtl="0" fontAlgn="base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7pPr>
            <a:lvl8pPr marL="2970213" indent="-223838" algn="l" rtl="0" fontAlgn="base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8pPr>
            <a:lvl9pPr marL="3427413" indent="-223838" algn="l" rtl="0" fontAlgn="base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en-US" sz="1600" dirty="0" smtClean="0"/>
              <a:t>August 6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, 2015</a:t>
            </a:r>
          </a:p>
        </p:txBody>
      </p:sp>
      <p:pic>
        <p:nvPicPr>
          <p:cNvPr id="4098" name="Picture 2" descr="D:\Open Knee\Repository\doc\img\logos\oks_open-knee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5" y="39922"/>
            <a:ext cx="1178334" cy="86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3675" y="5790817"/>
            <a:ext cx="4880172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50" dirty="0">
                <a:solidFill>
                  <a:schemeClr val="bg1"/>
                </a:solidFill>
              </a:rPr>
              <a:t>Robb </a:t>
            </a:r>
            <a:r>
              <a:rPr lang="en-US" sz="1550" dirty="0" smtClean="0">
                <a:solidFill>
                  <a:schemeClr val="bg1"/>
                </a:solidFill>
              </a:rPr>
              <a:t>Colbrunn, </a:t>
            </a:r>
            <a:r>
              <a:rPr lang="en-US" sz="1550" dirty="0">
                <a:solidFill>
                  <a:schemeClr val="bg1"/>
                </a:solidFill>
              </a:rPr>
              <a:t>Tara </a:t>
            </a:r>
            <a:r>
              <a:rPr lang="en-US" sz="1550" dirty="0" smtClean="0">
                <a:solidFill>
                  <a:schemeClr val="bg1"/>
                </a:solidFill>
              </a:rPr>
              <a:t>Bonner, Snehal Chokhandre, </a:t>
            </a:r>
          </a:p>
          <a:p>
            <a:r>
              <a:rPr lang="en-US" sz="1550" dirty="0" smtClean="0">
                <a:solidFill>
                  <a:schemeClr val="bg1"/>
                </a:solidFill>
              </a:rPr>
              <a:t>Craig Bennetts, </a:t>
            </a:r>
            <a:r>
              <a:rPr lang="en-US" sz="1550" dirty="0">
                <a:solidFill>
                  <a:schemeClr val="bg1"/>
                </a:solidFill>
              </a:rPr>
              <a:t>Jason </a:t>
            </a:r>
            <a:r>
              <a:rPr lang="en-US" sz="1550" dirty="0" smtClean="0">
                <a:solidFill>
                  <a:schemeClr val="bg1"/>
                </a:solidFill>
              </a:rPr>
              <a:t>Halloran </a:t>
            </a:r>
            <a:r>
              <a:rPr lang="en-US" sz="1550" dirty="0">
                <a:solidFill>
                  <a:schemeClr val="bg1"/>
                </a:solidFill>
              </a:rPr>
              <a:t>and Ahmet </a:t>
            </a:r>
            <a:r>
              <a:rPr lang="en-US" sz="1550" dirty="0" smtClean="0">
                <a:solidFill>
                  <a:schemeClr val="bg1"/>
                </a:solidFill>
              </a:rPr>
              <a:t>Erdemir</a:t>
            </a:r>
            <a:endParaRPr lang="en-US" sz="1550" dirty="0">
              <a:solidFill>
                <a:schemeClr val="bg1"/>
              </a:solidFill>
            </a:endParaRPr>
          </a:p>
          <a:p>
            <a:endParaRPr lang="en-US" sz="155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963613"/>
          </a:xfrm>
          <a:prstGeom prst="rect">
            <a:avLst/>
          </a:prstGeom>
          <a:gradFill rotWithShape="1">
            <a:gsLst>
              <a:gs pos="0">
                <a:srgbClr val="525252"/>
              </a:gs>
              <a:gs pos="50000">
                <a:srgbClr val="B2B2B2"/>
              </a:gs>
              <a:gs pos="100000">
                <a:srgbClr val="52525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261669" y="3695771"/>
            <a:ext cx="4677190" cy="1338676"/>
          </a:xfrm>
        </p:spPr>
        <p:txBody>
          <a:bodyPr/>
          <a:lstStyle/>
          <a:p>
            <a:r>
              <a:rPr lang="en-US" dirty="0" smtClean="0"/>
              <a:t>Need reference </a:t>
            </a:r>
            <a:r>
              <a:rPr lang="en-US" dirty="0"/>
              <a:t>data for modeling </a:t>
            </a:r>
            <a:r>
              <a:rPr lang="en-US" dirty="0" smtClean="0"/>
              <a:t>purposes</a:t>
            </a:r>
          </a:p>
          <a:p>
            <a:pPr lvl="1"/>
            <a:r>
              <a:rPr lang="en-US" dirty="0" smtClean="0"/>
              <a:t>Anatomy?</a:t>
            </a:r>
          </a:p>
          <a:p>
            <a:pPr lvl="1"/>
            <a:r>
              <a:rPr lang="en-US" dirty="0" smtClean="0"/>
              <a:t>Material Properties?</a:t>
            </a:r>
          </a:p>
          <a:p>
            <a:pPr lvl="1"/>
            <a:r>
              <a:rPr lang="en-US" dirty="0" smtClean="0"/>
              <a:t>Validation Data Set?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  </a:t>
            </a:r>
            <a:fld id="{C81C7A6F-5A33-40E0-8907-EB7C063B5138}" type="datetime4">
              <a:rPr lang="en-US" smtClean="0"/>
              <a:pPr/>
              <a:t>August 5, 2015</a:t>
            </a:fld>
            <a:r>
              <a:rPr lang="en-US" smtClean="0"/>
              <a:t>  l  </a:t>
            </a:r>
            <a:fld id="{349F5DB8-0FA6-4EDD-A42B-AA976F73DC89}" type="slidenum">
              <a:rPr lang="en-US" smtClean="0"/>
              <a:pPr/>
              <a:t>2</a:t>
            </a:fld>
            <a:r>
              <a:rPr lang="en-US" smtClean="0"/>
              <a:t> </a:t>
            </a:r>
            <a:endParaRPr lang="en-US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gray">
          <a:xfrm>
            <a:off x="281895" y="267538"/>
            <a:ext cx="8245475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6" tIns="45713" rIns="91426" bIns="45713" anchor="b">
            <a:sp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So you want to model the </a:t>
            </a:r>
            <a:r>
              <a:rPr lang="en-US" b="1" dirty="0" err="1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patellofemoral</a:t>
            </a:r>
            <a:r>
              <a:rPr lang="en-US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joint?</a:t>
            </a:r>
            <a:endParaRPr lang="en-US" b="1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 descr="https://d1niluoi1dd30v.cloudfront.net/00219290/S0021929010X00161/S0021929010004203/gr2.jpg?Expires=1438710885&amp;Key-Pair-Id=APKAICLNFGBCWWYGVIZQ&amp;Signature=CDR3O5gQOntfLeEF85sq8-dytMDkEEJfeKvvI2IbOCFsXeKQ9-B5K-ePNRd3Sx84MUXZjflmFYlIZHqZtcsBp0ntcJAAPa08-PgtIvwncPT2sVgmss4SgYyp9ZyceQDQJGpYkhOCts-CciMLWGOKrJD8DnPwoVXzrhqx9X8ZJEc_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08"/>
          <a:stretch/>
        </p:blipFill>
        <p:spPr bwMode="auto">
          <a:xfrm>
            <a:off x="5079114" y="3506881"/>
            <a:ext cx="3724275" cy="232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d1niluoi1dd30v.cloudfront.net/00219290/S0021929010X00161/S0021929010004203/gr2.jpg?Expires=1438710885&amp;Key-Pair-Id=APKAICLNFGBCWWYGVIZQ&amp;Signature=CDR3O5gQOntfLeEF85sq8-dytMDkEEJfeKvvI2IbOCFsXeKQ9-B5K-ePNRd3Sx84MUXZjflmFYlIZHqZtcsBp0ntcJAAPa08-PgtIvwncPT2sVgmss4SgYyp9ZyceQDQJGpYkhOCts-CciMLWGOKrJD8DnPwoVXzrhqx9X8ZJEc_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276"/>
          <a:stretch/>
        </p:blipFill>
        <p:spPr bwMode="auto">
          <a:xfrm>
            <a:off x="5079115" y="1219769"/>
            <a:ext cx="3724275" cy="228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1"/>
          <p:cNvSpPr txBox="1">
            <a:spLocks/>
          </p:cNvSpPr>
          <p:nvPr/>
        </p:nvSpPr>
        <p:spPr bwMode="gray">
          <a:xfrm>
            <a:off x="640818" y="6008857"/>
            <a:ext cx="8596083" cy="394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Arial" charset="0"/>
              <a:buChar char="•"/>
              <a:defRPr sz="2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68325" indent="-225425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Arial" charset="0"/>
              <a:buChar char="–"/>
              <a:defRPr>
                <a:solidFill>
                  <a:schemeClr val="bg1"/>
                </a:solidFill>
                <a:latin typeface="+mn-lt"/>
              </a:defRPr>
            </a:lvl2pPr>
            <a:lvl3pPr marL="863600" indent="-180975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20000"/>
              <a:buChar char="–"/>
              <a:defRPr>
                <a:solidFill>
                  <a:schemeClr val="bg1"/>
                </a:solidFill>
                <a:latin typeface="+mn-lt"/>
              </a:defRPr>
            </a:lvl3pPr>
            <a:lvl4pPr marL="1206500" indent="-179388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Arial" charset="0"/>
              <a:buChar char="–"/>
              <a:defRPr>
                <a:solidFill>
                  <a:schemeClr val="bg1"/>
                </a:solidFill>
                <a:latin typeface="+mn-lt"/>
              </a:defRPr>
            </a:lvl4pPr>
            <a:lvl5pPr marL="1598613" indent="-223838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5pPr>
            <a:lvl6pPr marL="2055813" indent="-223838" algn="l" rtl="0" fontAlgn="base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6pPr>
            <a:lvl7pPr marL="2513013" indent="-223838" algn="l" rtl="0" fontAlgn="base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7pPr>
            <a:lvl8pPr marL="2970213" indent="-223838" algn="l" rtl="0" fontAlgn="base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8pPr>
            <a:lvl9pPr marL="3427413" indent="-223838" algn="l" rtl="0" fontAlgn="base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400" dirty="0" err="1" smtClean="0"/>
              <a:t>Goudakos</a:t>
            </a:r>
            <a:r>
              <a:rPr lang="en-US" sz="1400" dirty="0" smtClean="0"/>
              <a:t> et al. Journal of Biomechanics, 2010-12-01, Volume 43, Issue 16, Pages 3237-3239</a:t>
            </a:r>
          </a:p>
        </p:txBody>
      </p:sp>
      <p:pic>
        <p:nvPicPr>
          <p:cNvPr id="6149" name="Picture 5" descr="D:\Open Knee\Repository\app\PFJExp\doc\Images\surgery_assessment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23"/>
          <a:stretch/>
        </p:blipFill>
        <p:spPr bwMode="auto">
          <a:xfrm>
            <a:off x="1082148" y="1219769"/>
            <a:ext cx="2712183" cy="240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57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701675" y="1265238"/>
            <a:ext cx="8274050" cy="133867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Problem:</a:t>
            </a:r>
          </a:p>
          <a:p>
            <a:r>
              <a:rPr lang="en-US" dirty="0" smtClean="0"/>
              <a:t>Fully </a:t>
            </a:r>
            <a:r>
              <a:rPr lang="en-US" dirty="0"/>
              <a:t>specimen-specific </a:t>
            </a:r>
            <a:r>
              <a:rPr lang="en-US" dirty="0" smtClean="0"/>
              <a:t>computational models </a:t>
            </a:r>
            <a:r>
              <a:rPr lang="en-US" dirty="0"/>
              <a:t>(anatomy and mechanical </a:t>
            </a:r>
            <a:r>
              <a:rPr lang="en-US" dirty="0" smtClean="0"/>
              <a:t>properties</a:t>
            </a:r>
            <a:r>
              <a:rPr lang="en-US" dirty="0"/>
              <a:t>) of diverse populations do not </a:t>
            </a:r>
            <a:r>
              <a:rPr lang="en-US" dirty="0" smtClean="0"/>
              <a:t>exist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  </a:t>
            </a:r>
            <a:fld id="{C81C7A6F-5A33-40E0-8907-EB7C063B5138}" type="datetime4">
              <a:rPr lang="en-US" smtClean="0"/>
              <a:pPr/>
              <a:t>August 5, 2015</a:t>
            </a:fld>
            <a:r>
              <a:rPr lang="en-US" smtClean="0"/>
              <a:t>  l  </a:t>
            </a:r>
            <a:fld id="{349F5DB8-0FA6-4EDD-A42B-AA976F73DC89}" type="slidenum">
              <a:rPr lang="en-US" smtClean="0"/>
              <a:pPr/>
              <a:t>3</a:t>
            </a:fld>
            <a:r>
              <a:rPr lang="en-US" smtClean="0"/>
              <a:t> </a:t>
            </a:r>
            <a:endParaRPr lang="en-US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gray">
          <a:xfrm>
            <a:off x="457200" y="267538"/>
            <a:ext cx="8245475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6" tIns="45713" rIns="91426" bIns="45713" anchor="b">
            <a:sp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What is Open Knee?</a:t>
            </a:r>
            <a:endParaRPr lang="en-US" b="1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574" y="2825578"/>
            <a:ext cx="3231102" cy="3286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1"/>
          <p:cNvSpPr txBox="1">
            <a:spLocks/>
          </p:cNvSpPr>
          <p:nvPr/>
        </p:nvSpPr>
        <p:spPr bwMode="gray">
          <a:xfrm>
            <a:off x="697556" y="2603914"/>
            <a:ext cx="4774018" cy="2668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Arial" charset="0"/>
              <a:buChar char="•"/>
              <a:defRPr sz="2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68325" indent="-225425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Arial" charset="0"/>
              <a:buChar char="–"/>
              <a:defRPr>
                <a:solidFill>
                  <a:schemeClr val="bg1"/>
                </a:solidFill>
                <a:latin typeface="+mn-lt"/>
              </a:defRPr>
            </a:lvl2pPr>
            <a:lvl3pPr marL="863600" indent="-180975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20000"/>
              <a:buChar char="–"/>
              <a:defRPr>
                <a:solidFill>
                  <a:schemeClr val="bg1"/>
                </a:solidFill>
                <a:latin typeface="+mn-lt"/>
              </a:defRPr>
            </a:lvl3pPr>
            <a:lvl4pPr marL="1206500" indent="-179388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Arial" charset="0"/>
              <a:buChar char="–"/>
              <a:defRPr>
                <a:solidFill>
                  <a:schemeClr val="bg1"/>
                </a:solidFill>
                <a:latin typeface="+mn-lt"/>
              </a:defRPr>
            </a:lvl4pPr>
            <a:lvl5pPr marL="1598613" indent="-223838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5pPr>
            <a:lvl6pPr marL="2055813" indent="-223838" algn="l" rtl="0" fontAlgn="base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6pPr>
            <a:lvl7pPr marL="2513013" indent="-223838" algn="l" rtl="0" fontAlgn="base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7pPr>
            <a:lvl8pPr marL="2970213" indent="-223838" algn="l" rtl="0" fontAlgn="base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8pPr>
            <a:lvl9pPr marL="3427413" indent="-223838" algn="l" rtl="0" fontAlgn="base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dirty="0" smtClean="0"/>
              <a:t>Open Knee Solution:</a:t>
            </a:r>
          </a:p>
          <a:p>
            <a:r>
              <a:rPr lang="en-US" dirty="0" smtClean="0"/>
              <a:t>Platform for community driven modeling &amp; simulation </a:t>
            </a:r>
          </a:p>
          <a:p>
            <a:r>
              <a:rPr lang="en-US" dirty="0" smtClean="0"/>
              <a:t>General purpose models of healthy and diseased knees</a:t>
            </a:r>
          </a:p>
          <a:p>
            <a:pPr lvl="1"/>
            <a:r>
              <a:rPr lang="en-US" sz="1800" dirty="0" smtClean="0"/>
              <a:t> gender</a:t>
            </a:r>
          </a:p>
          <a:p>
            <a:pPr lvl="1"/>
            <a:r>
              <a:rPr lang="en-US" sz="1800" dirty="0" smtClean="0"/>
              <a:t> age</a:t>
            </a:r>
          </a:p>
          <a:p>
            <a:pPr lvl="1"/>
            <a:r>
              <a:rPr lang="en-US" sz="1800" dirty="0" smtClean="0"/>
              <a:t> </a:t>
            </a:r>
            <a:r>
              <a:rPr lang="en-US" sz="1800" dirty="0"/>
              <a:t>grades of osteoarthritis 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46107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18984" y="1191098"/>
            <a:ext cx="8415552" cy="189694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Goal:</a:t>
            </a:r>
          </a:p>
          <a:p>
            <a:r>
              <a:rPr lang="en-US" dirty="0" smtClean="0"/>
              <a:t>Develop virtual models </a:t>
            </a:r>
            <a:r>
              <a:rPr lang="en-US" dirty="0"/>
              <a:t>of healthy and diseased </a:t>
            </a:r>
            <a:r>
              <a:rPr lang="en-US" dirty="0" smtClean="0"/>
              <a:t>knees for </a:t>
            </a:r>
            <a:r>
              <a:rPr lang="en-US" dirty="0"/>
              <a:t>clinical and scientific simulations of the </a:t>
            </a:r>
            <a:r>
              <a:rPr lang="en-US" dirty="0" err="1"/>
              <a:t>patellofemoral</a:t>
            </a:r>
            <a:r>
              <a:rPr lang="en-US" dirty="0"/>
              <a:t> </a:t>
            </a:r>
            <a:r>
              <a:rPr lang="en-US" dirty="0" smtClean="0"/>
              <a:t>joint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  </a:t>
            </a:r>
            <a:fld id="{C81C7A6F-5A33-40E0-8907-EB7C063B5138}" type="datetime4">
              <a:rPr lang="en-US" smtClean="0"/>
              <a:pPr/>
              <a:t>August 5, 2015</a:t>
            </a:fld>
            <a:r>
              <a:rPr lang="en-US" smtClean="0"/>
              <a:t>  l  </a:t>
            </a:r>
            <a:fld id="{349F5DB8-0FA6-4EDD-A42B-AA976F73DC89}" type="slidenum">
              <a:rPr lang="en-US" smtClean="0"/>
              <a:pPr/>
              <a:t>4</a:t>
            </a:fld>
            <a:r>
              <a:rPr lang="en-US" smtClean="0"/>
              <a:t> </a:t>
            </a:r>
            <a:endParaRPr lang="en-US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gray">
          <a:xfrm>
            <a:off x="457200" y="267538"/>
            <a:ext cx="8245475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6" tIns="45713" rIns="91426" bIns="45713" anchor="b">
            <a:sp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Open Knee: </a:t>
            </a:r>
            <a:r>
              <a:rPr lang="en-US" b="1" dirty="0" err="1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Patellofemoral</a:t>
            </a:r>
            <a:r>
              <a:rPr lang="en-US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Joint</a:t>
            </a:r>
            <a:endParaRPr lang="en-US" b="1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http://crossfitviccity.com/Websites/crossfitviccity/images/knee_join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88883" y="2834575"/>
            <a:ext cx="3789213" cy="297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1"/>
          <p:cNvSpPr txBox="1">
            <a:spLocks/>
          </p:cNvSpPr>
          <p:nvPr/>
        </p:nvSpPr>
        <p:spPr bwMode="gray">
          <a:xfrm>
            <a:off x="514866" y="2492813"/>
            <a:ext cx="4774018" cy="3162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Arial" charset="0"/>
              <a:buChar char="•"/>
              <a:defRPr sz="2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68325" indent="-225425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Arial" charset="0"/>
              <a:buChar char="–"/>
              <a:defRPr>
                <a:solidFill>
                  <a:schemeClr val="bg1"/>
                </a:solidFill>
                <a:latin typeface="+mn-lt"/>
              </a:defRPr>
            </a:lvl2pPr>
            <a:lvl3pPr marL="863600" indent="-180975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20000"/>
              <a:buChar char="–"/>
              <a:defRPr>
                <a:solidFill>
                  <a:schemeClr val="bg1"/>
                </a:solidFill>
                <a:latin typeface="+mn-lt"/>
              </a:defRPr>
            </a:lvl3pPr>
            <a:lvl4pPr marL="1206500" indent="-179388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Arial" charset="0"/>
              <a:buChar char="–"/>
              <a:defRPr>
                <a:solidFill>
                  <a:schemeClr val="bg1"/>
                </a:solidFill>
                <a:latin typeface="+mn-lt"/>
              </a:defRPr>
            </a:lvl4pPr>
            <a:lvl5pPr marL="1598613" indent="-223838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5pPr>
            <a:lvl6pPr marL="2055813" indent="-223838" algn="l" rtl="0" fontAlgn="base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6pPr>
            <a:lvl7pPr marL="2513013" indent="-223838" algn="l" rtl="0" fontAlgn="base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7pPr>
            <a:lvl8pPr marL="2970213" indent="-223838" algn="l" rtl="0" fontAlgn="base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8pPr>
            <a:lvl9pPr marL="3427413" indent="-223838" algn="l" rtl="0" fontAlgn="base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dirty="0" smtClean="0"/>
              <a:t>Requires comprehensive testing to create specimen-specific models</a:t>
            </a:r>
          </a:p>
          <a:p>
            <a:pPr lvl="1"/>
            <a:r>
              <a:rPr lang="en-US" sz="1800" dirty="0"/>
              <a:t>I</a:t>
            </a:r>
            <a:r>
              <a:rPr lang="en-US" sz="1800" dirty="0" smtClean="0"/>
              <a:t>ndividualized anatomy </a:t>
            </a:r>
          </a:p>
          <a:p>
            <a:pPr lvl="1"/>
            <a:r>
              <a:rPr lang="en-US" sz="1800" dirty="0" err="1" smtClean="0"/>
              <a:t>Tibiofemoral</a:t>
            </a:r>
            <a:r>
              <a:rPr lang="en-US" sz="1800" dirty="0" smtClean="0"/>
              <a:t> joint mechanics</a:t>
            </a:r>
          </a:p>
          <a:p>
            <a:pPr lvl="1"/>
            <a:r>
              <a:rPr lang="en-US" sz="1800" dirty="0" err="1" smtClean="0"/>
              <a:t>Patellofemoral</a:t>
            </a:r>
            <a:r>
              <a:rPr lang="en-US" sz="1800" dirty="0" smtClean="0"/>
              <a:t> contact mechanics</a:t>
            </a:r>
          </a:p>
          <a:p>
            <a:pPr lvl="1"/>
            <a:r>
              <a:rPr lang="en-US" sz="1800" dirty="0" smtClean="0"/>
              <a:t>Tissue </a:t>
            </a:r>
            <a:r>
              <a:rPr lang="en-US" sz="1800" dirty="0"/>
              <a:t>mechanical </a:t>
            </a:r>
            <a:r>
              <a:rPr lang="en-US" sz="1800" dirty="0" smtClean="0"/>
              <a:t>properties</a:t>
            </a:r>
          </a:p>
          <a:p>
            <a:pPr marL="1588" lvl="1" indent="0">
              <a:buNone/>
            </a:pPr>
            <a:r>
              <a:rPr lang="en-US" sz="2200" dirty="0" smtClean="0"/>
              <a:t>Presentation Focus:</a:t>
            </a:r>
            <a:endParaRPr lang="en-US" sz="2200" dirty="0"/>
          </a:p>
          <a:p>
            <a:pPr lvl="1"/>
            <a:r>
              <a:rPr lang="en-US" sz="1800" dirty="0" smtClean="0"/>
              <a:t>Details and preliminary results of </a:t>
            </a:r>
            <a:r>
              <a:rPr lang="en-US" sz="1800" dirty="0"/>
              <a:t>the </a:t>
            </a:r>
            <a:r>
              <a:rPr lang="en-US" sz="1800" dirty="0" err="1"/>
              <a:t>patellofemoral</a:t>
            </a:r>
            <a:r>
              <a:rPr lang="en-US" sz="1800" dirty="0"/>
              <a:t> testing within the framework of the Open Knee(s) project</a:t>
            </a:r>
          </a:p>
          <a:p>
            <a:pPr lvl="1"/>
            <a:endParaRPr lang="en-US" sz="1800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3443955" y="2763963"/>
            <a:ext cx="4272897" cy="2115686"/>
            <a:chOff x="3443955" y="2763963"/>
            <a:chExt cx="4272897" cy="2115686"/>
          </a:xfrm>
        </p:grpSpPr>
        <p:sp>
          <p:nvSpPr>
            <p:cNvPr id="4" name="Oval 3"/>
            <p:cNvSpPr/>
            <p:nvPr/>
          </p:nvSpPr>
          <p:spPr bwMode="auto">
            <a:xfrm>
              <a:off x="7007551" y="2763963"/>
              <a:ext cx="709301" cy="1310135"/>
            </a:xfrm>
            <a:prstGeom prst="ellips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6" name="Straight Connector 5"/>
            <p:cNvCxnSpPr>
              <a:endCxn id="4" idx="2"/>
            </p:cNvCxnSpPr>
            <p:nvPr/>
          </p:nvCxnSpPr>
          <p:spPr bwMode="auto">
            <a:xfrm flipV="1">
              <a:off x="3443955" y="3419031"/>
              <a:ext cx="3563596" cy="1460618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  <a:extLst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9076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8059"/>
            <a:ext cx="5825024" cy="5256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  </a:t>
            </a:r>
            <a:fld id="{C81C7A6F-5A33-40E0-8907-EB7C063B5138}" type="datetime4">
              <a:rPr lang="en-US" smtClean="0"/>
              <a:pPr/>
              <a:t>August 5, 2015</a:t>
            </a:fld>
            <a:r>
              <a:rPr lang="en-US" smtClean="0"/>
              <a:t>  l  </a:t>
            </a:r>
            <a:fld id="{349F5DB8-0FA6-4EDD-A42B-AA976F73DC89}" type="slidenum">
              <a:rPr lang="en-US" smtClean="0"/>
              <a:pPr/>
              <a:t>5</a:t>
            </a:fld>
            <a:r>
              <a:rPr lang="en-US" smtClean="0"/>
              <a:t> </a:t>
            </a:r>
            <a:endParaRPr lang="en-US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gray">
          <a:xfrm>
            <a:off x="457200" y="267538"/>
            <a:ext cx="8245475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6" tIns="45713" rIns="91426" bIns="45713" anchor="b">
            <a:sp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Methods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334" y="53790"/>
            <a:ext cx="4165379" cy="5988422"/>
          </a:xfrm>
          <a:prstGeom prst="rect">
            <a:avLst/>
          </a:prstGeom>
          <a:ln/>
          <a:effectLst>
            <a:outerShdw blurRad="292100" dist="38100" dir="8100000" sx="103000" sy="103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cxnSp>
        <p:nvCxnSpPr>
          <p:cNvPr id="8" name="Straight Connector 7"/>
          <p:cNvCxnSpPr>
            <a:endCxn id="4100" idx="1"/>
          </p:cNvCxnSpPr>
          <p:nvPr/>
        </p:nvCxnSpPr>
        <p:spPr bwMode="auto">
          <a:xfrm flipV="1">
            <a:off x="1931350" y="3048001"/>
            <a:ext cx="1602984" cy="1335993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4101" idx="1"/>
          </p:cNvCxnSpPr>
          <p:nvPr/>
        </p:nvCxnSpPr>
        <p:spPr bwMode="auto">
          <a:xfrm flipV="1">
            <a:off x="1931350" y="2467262"/>
            <a:ext cx="4164378" cy="212183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728" y="-145951"/>
            <a:ext cx="3635355" cy="5226425"/>
          </a:xfrm>
          <a:prstGeom prst="rect">
            <a:avLst/>
          </a:prstGeom>
          <a:noFill/>
          <a:ln>
            <a:noFill/>
          </a:ln>
          <a:effectLst>
            <a:outerShdw blurRad="254000" dist="38100" dir="8100000" sx="104000" sy="104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654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46105" y="1125598"/>
            <a:ext cx="4859674" cy="5335021"/>
          </a:xfrm>
        </p:spPr>
        <p:txBody>
          <a:bodyPr/>
          <a:lstStyle/>
          <a:p>
            <a:pPr lvl="0"/>
            <a:r>
              <a:rPr lang="en-US" dirty="0" smtClean="0"/>
              <a:t>Data from 6 of 10 Specimens </a:t>
            </a:r>
          </a:p>
          <a:p>
            <a:pPr lvl="1"/>
            <a:r>
              <a:rPr lang="en-US" dirty="0" smtClean="0"/>
              <a:t>2 male, 4 female</a:t>
            </a:r>
          </a:p>
          <a:p>
            <a:pPr lvl="1"/>
            <a:r>
              <a:rPr lang="en-US" dirty="0" smtClean="0"/>
              <a:t>Ages 25 to 71</a:t>
            </a:r>
          </a:p>
          <a:p>
            <a:r>
              <a:rPr lang="en-US" dirty="0" smtClean="0"/>
              <a:t>6 DOF Robot</a:t>
            </a:r>
          </a:p>
          <a:p>
            <a:pPr lvl="1"/>
            <a:r>
              <a:rPr lang="en-US" dirty="0" err="1"/>
              <a:t>simVITRO</a:t>
            </a:r>
            <a:r>
              <a:rPr lang="en-US" dirty="0"/>
              <a:t> software</a:t>
            </a:r>
          </a:p>
          <a:p>
            <a:pPr lvl="1"/>
            <a:r>
              <a:rPr lang="en-US" dirty="0" smtClean="0"/>
              <a:t>Real-time force feedback control</a:t>
            </a:r>
          </a:p>
          <a:p>
            <a:pPr lvl="1"/>
            <a:r>
              <a:rPr lang="en-US" dirty="0" smtClean="0"/>
              <a:t>0</a:t>
            </a:r>
            <a:r>
              <a:rPr lang="en-US" dirty="0"/>
              <a:t>°, 15°, 30°, 45°, and 60</a:t>
            </a:r>
            <a:r>
              <a:rPr lang="en-US" dirty="0" smtClean="0"/>
              <a:t>° Flexion</a:t>
            </a:r>
          </a:p>
          <a:p>
            <a:r>
              <a:rPr lang="en-US" dirty="0" smtClean="0"/>
              <a:t>Quadriceps Load Actuator</a:t>
            </a:r>
          </a:p>
          <a:p>
            <a:pPr lvl="1"/>
            <a:r>
              <a:rPr lang="en-US" dirty="0"/>
              <a:t>20, 100, 200, 300, 400, 500, </a:t>
            </a:r>
            <a:r>
              <a:rPr lang="en-US" dirty="0" smtClean="0"/>
              <a:t>&amp; 600 </a:t>
            </a:r>
            <a:r>
              <a:rPr lang="en-US" dirty="0"/>
              <a:t>N</a:t>
            </a:r>
            <a:endParaRPr lang="en-US" dirty="0" smtClean="0"/>
          </a:p>
          <a:p>
            <a:r>
              <a:rPr lang="en-US" dirty="0" smtClean="0"/>
              <a:t>Motion Tracking</a:t>
            </a:r>
          </a:p>
          <a:p>
            <a:pPr lvl="1"/>
            <a:r>
              <a:rPr lang="en-US" dirty="0" err="1" smtClean="0"/>
              <a:t>Patellofemoral</a:t>
            </a:r>
            <a:r>
              <a:rPr lang="en-US" dirty="0" smtClean="0"/>
              <a:t> and </a:t>
            </a:r>
            <a:r>
              <a:rPr lang="en-US" dirty="0" err="1" smtClean="0"/>
              <a:t>Tibiofemoral</a:t>
            </a:r>
            <a:r>
              <a:rPr lang="en-US" dirty="0" smtClean="0"/>
              <a:t> joint</a:t>
            </a:r>
          </a:p>
          <a:p>
            <a:r>
              <a:rPr lang="en-US" dirty="0" smtClean="0"/>
              <a:t>Contact Mechanics</a:t>
            </a:r>
          </a:p>
          <a:p>
            <a:pPr lvl="1"/>
            <a:r>
              <a:rPr lang="en-US" dirty="0" err="1" smtClean="0"/>
              <a:t>Tekscan</a:t>
            </a:r>
            <a:r>
              <a:rPr lang="en-US" dirty="0" smtClean="0"/>
              <a:t> 5051</a:t>
            </a:r>
          </a:p>
          <a:p>
            <a:endParaRPr lang="en-US" dirty="0" smtClean="0"/>
          </a:p>
          <a:p>
            <a:pPr lvl="0"/>
            <a:endParaRPr lang="en-US" dirty="0" smtClean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  </a:t>
            </a:r>
            <a:fld id="{C81C7A6F-5A33-40E0-8907-EB7C063B5138}" type="datetime4">
              <a:rPr lang="en-US" smtClean="0"/>
              <a:pPr/>
              <a:t>August 5, 2015</a:t>
            </a:fld>
            <a:r>
              <a:rPr lang="en-US" smtClean="0"/>
              <a:t>  l  </a:t>
            </a:r>
            <a:fld id="{349F5DB8-0FA6-4EDD-A42B-AA976F73DC89}" type="slidenum">
              <a:rPr lang="en-US" smtClean="0"/>
              <a:pPr/>
              <a:t>6</a:t>
            </a:fld>
            <a:r>
              <a:rPr lang="en-US" smtClean="0"/>
              <a:t> </a:t>
            </a:r>
            <a:endParaRPr lang="en-US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gray">
          <a:xfrm>
            <a:off x="457200" y="267538"/>
            <a:ext cx="8245475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6" tIns="45713" rIns="91426" bIns="45713" anchor="b">
            <a:sp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Methods</a:t>
            </a:r>
            <a:endParaRPr lang="en-US" b="1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Rectangle 2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71" name="Picture 3" descr="C:\Users\colbrur\Desktop\Open Knee(s)-Experimentation_Joint_Mechanics\Experimentation_Joint_Mechanics\IMG_119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61519" y="1010694"/>
            <a:ext cx="2856852" cy="527901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grpSp>
        <p:nvGrpSpPr>
          <p:cNvPr id="7" name="Group 6"/>
          <p:cNvGrpSpPr/>
          <p:nvPr/>
        </p:nvGrpSpPr>
        <p:grpSpPr>
          <a:xfrm>
            <a:off x="4939477" y="2179178"/>
            <a:ext cx="3152120" cy="4500087"/>
            <a:chOff x="4939477" y="2179178"/>
            <a:chExt cx="3152120" cy="4500087"/>
          </a:xfrm>
        </p:grpSpPr>
        <p:pic>
          <p:nvPicPr>
            <p:cNvPr id="7170" name="Picture 2" descr="C:\Users\colbrur\Desktop\Open Knee(s)-Experimentation_Joint_Mechanics\Experimentation_Joint_Mechanics\IMG_1173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939477" y="2760701"/>
              <a:ext cx="2008264" cy="391856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</p:pic>
        <p:sp>
          <p:nvSpPr>
            <p:cNvPr id="8" name="Oval 7"/>
            <p:cNvSpPr/>
            <p:nvPr/>
          </p:nvSpPr>
          <p:spPr bwMode="auto">
            <a:xfrm>
              <a:off x="7390842" y="2179178"/>
              <a:ext cx="700755" cy="914400"/>
            </a:xfrm>
            <a:prstGeom prst="ellipse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0" name="Straight Connector 9"/>
            <p:cNvCxnSpPr>
              <a:stCxn id="8" idx="1"/>
            </p:cNvCxnSpPr>
            <p:nvPr/>
          </p:nvCxnSpPr>
          <p:spPr bwMode="auto">
            <a:xfrm flipH="1">
              <a:off x="4939477" y="2313089"/>
              <a:ext cx="2553988" cy="447612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8" idx="5"/>
            </p:cNvCxnSpPr>
            <p:nvPr/>
          </p:nvCxnSpPr>
          <p:spPr bwMode="auto">
            <a:xfrm flipH="1">
              <a:off x="6947741" y="2959667"/>
              <a:ext cx="1041233" cy="3719597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 bwMode="auto">
          <a:xfrm>
            <a:off x="2513263" y="2536895"/>
            <a:ext cx="4037263" cy="11133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0" name="Group 29"/>
          <p:cNvGrpSpPr/>
          <p:nvPr/>
        </p:nvGrpSpPr>
        <p:grpSpPr>
          <a:xfrm>
            <a:off x="2759242" y="4149558"/>
            <a:ext cx="3310021" cy="1379621"/>
            <a:chOff x="2759242" y="4149558"/>
            <a:chExt cx="3310021" cy="1379621"/>
          </a:xfrm>
        </p:grpSpPr>
        <p:cxnSp>
          <p:nvCxnSpPr>
            <p:cNvPr id="15" name="Straight Connector 14"/>
            <p:cNvCxnSpPr/>
            <p:nvPr/>
          </p:nvCxnSpPr>
          <p:spPr bwMode="auto">
            <a:xfrm flipV="1">
              <a:off x="2759242" y="4149558"/>
              <a:ext cx="2657642" cy="77002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/>
            <p:cNvCxnSpPr/>
            <p:nvPr/>
          </p:nvCxnSpPr>
          <p:spPr bwMode="auto">
            <a:xfrm>
              <a:off x="2759242" y="4919579"/>
              <a:ext cx="3310021" cy="609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7" name="Straight Connector 16"/>
          <p:cNvCxnSpPr/>
          <p:nvPr/>
        </p:nvCxnSpPr>
        <p:spPr bwMode="auto">
          <a:xfrm flipV="1">
            <a:off x="3101474" y="3342105"/>
            <a:ext cx="3283284" cy="2438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9" name="Group 28"/>
          <p:cNvGrpSpPr/>
          <p:nvPr/>
        </p:nvGrpSpPr>
        <p:grpSpPr>
          <a:xfrm>
            <a:off x="3999832" y="1299411"/>
            <a:ext cx="3741387" cy="2791326"/>
            <a:chOff x="3999832" y="1299411"/>
            <a:chExt cx="3741387" cy="2791326"/>
          </a:xfrm>
        </p:grpSpPr>
        <p:cxnSp>
          <p:nvCxnSpPr>
            <p:cNvPr id="24" name="Straight Connector 23"/>
            <p:cNvCxnSpPr/>
            <p:nvPr/>
          </p:nvCxnSpPr>
          <p:spPr bwMode="auto">
            <a:xfrm flipV="1">
              <a:off x="3999832" y="3342105"/>
              <a:ext cx="2069431" cy="7486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/>
            <p:cNvCxnSpPr/>
            <p:nvPr/>
          </p:nvCxnSpPr>
          <p:spPr bwMode="auto">
            <a:xfrm flipV="1">
              <a:off x="3999832" y="1299411"/>
              <a:ext cx="3741387" cy="279132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531799"/>
              </p:ext>
            </p:extLst>
          </p:nvPr>
        </p:nvGraphicFramePr>
        <p:xfrm>
          <a:off x="76922" y="2854981"/>
          <a:ext cx="6870819" cy="29255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7880"/>
                <a:gridCol w="1146078"/>
                <a:gridCol w="848395"/>
                <a:gridCol w="893048"/>
                <a:gridCol w="1146078"/>
                <a:gridCol w="1369340"/>
              </a:tblGrid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Specimen #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Gender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Age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Height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Weight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BMI 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oks001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Male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71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1.83 m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77.1 kg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23.1 kg/m</a:t>
                      </a:r>
                      <a:r>
                        <a:rPr lang="en-US" sz="1600" baseline="300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oks002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Female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67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1.55 m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45.3 kg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18.9 kg/m</a:t>
                      </a:r>
                      <a:r>
                        <a:rPr lang="en-US" sz="1600" baseline="300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oks003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Female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25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1.73 m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68.0 kg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22.8 kg/m</a:t>
                      </a:r>
                      <a:r>
                        <a:rPr lang="en-US" sz="1600" baseline="300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oks004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Female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46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1.58 m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54.4 kg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21.9 kg/m</a:t>
                      </a:r>
                      <a:r>
                        <a:rPr lang="en-US" sz="1600" baseline="300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oks006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Female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71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1.52 m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49.4 kg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21.3 kg/m</a:t>
                      </a:r>
                      <a:r>
                        <a:rPr lang="en-US" sz="1600" baseline="30000" dirty="0">
                          <a:effectLst/>
                        </a:rPr>
                        <a:t>2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oks007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Male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71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1.7 m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65.8 kg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22.7 kg/m</a:t>
                      </a:r>
                      <a:r>
                        <a:rPr lang="en-US" sz="1600" baseline="30000" dirty="0">
                          <a:effectLst/>
                        </a:rPr>
                        <a:t>2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937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  </a:t>
            </a:r>
            <a:fld id="{C81C7A6F-5A33-40E0-8907-EB7C063B5138}" type="datetime4">
              <a:rPr lang="en-US" smtClean="0"/>
              <a:pPr/>
              <a:t>August 5, 2015</a:t>
            </a:fld>
            <a:r>
              <a:rPr lang="en-US" smtClean="0"/>
              <a:t>  l  </a:t>
            </a:r>
            <a:fld id="{349F5DB8-0FA6-4EDD-A42B-AA976F73DC89}" type="slidenum">
              <a:rPr lang="en-US" smtClean="0"/>
              <a:pPr/>
              <a:t>7</a:t>
            </a:fld>
            <a:r>
              <a:rPr lang="en-US" smtClean="0"/>
              <a:t> </a:t>
            </a:r>
            <a:endParaRPr lang="en-US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gray">
          <a:xfrm>
            <a:off x="457200" y="267538"/>
            <a:ext cx="8245475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6" tIns="45713" rIns="91426" bIns="45713" anchor="b">
            <a:sp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Contact Mechanics (oks007)</a:t>
            </a:r>
            <a:endParaRPr lang="en-US" b="1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D:\Open Knee\Repository\app\PFJExp\doc\Images\007_60deg_lege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984" y="1295400"/>
            <a:ext cx="1294871" cy="3390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Open Knee\Repository\app\PFJExp\doc\Images\007_60deg_20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65" y="997952"/>
            <a:ext cx="5003429" cy="52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:\Open Knee\Repository\app\PFJExp\doc\Images\007_60deg_100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65" y="997952"/>
            <a:ext cx="5003429" cy="5250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D:\Open Knee\Repository\app\PFJExp\doc\Images\007_60deg_200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65" y="995856"/>
            <a:ext cx="5003429" cy="52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D:\Open Knee\Repository\app\PFJExp\doc\Images\007_60deg_300N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956" y="993761"/>
            <a:ext cx="4999238" cy="525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D:\Open Knee\Repository\app\PFJExp\doc\Images\007_60deg_400N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64" y="989571"/>
            <a:ext cx="5003429" cy="5259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D:\Open Knee\Repository\app\PFJExp\doc\Images\007_60deg_500N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63" y="997952"/>
            <a:ext cx="5003429" cy="5259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D:\Open Knee\Repository\app\PFJExp\doc\Images\007_60deg_600N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956" y="989571"/>
            <a:ext cx="5003429" cy="5259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9014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  </a:t>
            </a:r>
            <a:fld id="{C81C7A6F-5A33-40E0-8907-EB7C063B5138}" type="datetime4">
              <a:rPr lang="en-US" smtClean="0"/>
              <a:pPr/>
              <a:t>August 5, 2015</a:t>
            </a:fld>
            <a:r>
              <a:rPr lang="en-US" smtClean="0"/>
              <a:t>  l  </a:t>
            </a:r>
            <a:fld id="{349F5DB8-0FA6-4EDD-A42B-AA976F73DC89}" type="slidenum">
              <a:rPr lang="en-US" smtClean="0"/>
              <a:pPr/>
              <a:t>8</a:t>
            </a:fld>
            <a:r>
              <a:rPr lang="en-US" smtClean="0"/>
              <a:t> </a:t>
            </a:r>
            <a:endParaRPr lang="en-US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gray">
          <a:xfrm>
            <a:off x="457200" y="267538"/>
            <a:ext cx="8245475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6" tIns="45713" rIns="91426" bIns="45713" anchor="b">
            <a:sp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Results (oks007)</a:t>
            </a:r>
            <a:endParaRPr lang="en-US" b="1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D:\Open Knee\Repository\app\PFJExp\sol\60-600N_rotat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88" y="998523"/>
            <a:ext cx="4299910" cy="272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98" y="1030814"/>
            <a:ext cx="4311593" cy="273685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88" y="3728243"/>
            <a:ext cx="4299910" cy="272943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98" y="3728243"/>
            <a:ext cx="4313181" cy="272943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37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  </a:t>
            </a:r>
            <a:fld id="{C81C7A6F-5A33-40E0-8907-EB7C063B5138}" type="datetime4">
              <a:rPr lang="en-US" smtClean="0"/>
              <a:pPr/>
              <a:t>August 5, 2015</a:t>
            </a:fld>
            <a:r>
              <a:rPr lang="en-US" smtClean="0"/>
              <a:t>  l  </a:t>
            </a:r>
            <a:fld id="{349F5DB8-0FA6-4EDD-A42B-AA976F73DC89}" type="slidenum">
              <a:rPr lang="en-US" smtClean="0"/>
              <a:pPr/>
              <a:t>9</a:t>
            </a:fld>
            <a:r>
              <a:rPr lang="en-US" smtClean="0"/>
              <a:t> </a:t>
            </a:r>
            <a:endParaRPr lang="en-US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gray">
          <a:xfrm>
            <a:off x="457200" y="267538"/>
            <a:ext cx="8245475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6" tIns="45713" rIns="91426" bIns="45713" anchor="b">
            <a:sp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Contact Force Results</a:t>
            </a:r>
            <a:endParaRPr lang="en-US" b="1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" y="964670"/>
            <a:ext cx="9143316" cy="3937531"/>
            <a:chOff x="0" y="930802"/>
            <a:chExt cx="10845165" cy="4670425"/>
          </a:xfrm>
        </p:grpSpPr>
        <p:pic>
          <p:nvPicPr>
            <p:cNvPr id="12" name="Picture 11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30803"/>
              <a:ext cx="3615055" cy="2371725"/>
            </a:xfrm>
            <a:prstGeom prst="rect">
              <a:avLst/>
            </a:prstGeom>
            <a:noFill/>
          </p:spPr>
        </p:pic>
        <p:pic>
          <p:nvPicPr>
            <p:cNvPr id="13" name="Picture 12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5055" y="937153"/>
              <a:ext cx="3615055" cy="2365375"/>
            </a:xfrm>
            <a:prstGeom prst="rect">
              <a:avLst/>
            </a:prstGeom>
            <a:noFill/>
          </p:spPr>
        </p:pic>
        <p:pic>
          <p:nvPicPr>
            <p:cNvPr id="14" name="Picture 13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0110" y="930802"/>
              <a:ext cx="3615055" cy="2371725"/>
            </a:xfrm>
            <a:prstGeom prst="rect">
              <a:avLst/>
            </a:prstGeom>
            <a:noFill/>
          </p:spPr>
        </p:pic>
        <p:pic>
          <p:nvPicPr>
            <p:cNvPr id="15" name="Picture 14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302528"/>
              <a:ext cx="3615055" cy="2298699"/>
            </a:xfrm>
            <a:prstGeom prst="rect">
              <a:avLst/>
            </a:prstGeom>
            <a:noFill/>
          </p:spPr>
        </p:pic>
        <p:pic>
          <p:nvPicPr>
            <p:cNvPr id="16" name="Picture 15"/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5054" y="3302527"/>
              <a:ext cx="3615055" cy="2298700"/>
            </a:xfrm>
            <a:prstGeom prst="rect">
              <a:avLst/>
            </a:prstGeom>
            <a:noFill/>
          </p:spPr>
        </p:pic>
        <p:pic>
          <p:nvPicPr>
            <p:cNvPr id="17" name="Picture 16"/>
            <p:cNvPicPr/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0109" y="3302527"/>
              <a:ext cx="3615055" cy="2298700"/>
            </a:xfrm>
            <a:prstGeom prst="rect">
              <a:avLst/>
            </a:prstGeom>
            <a:noFill/>
          </p:spPr>
        </p:pic>
      </p:grpSp>
      <p:pic>
        <p:nvPicPr>
          <p:cNvPr id="11" name="Picture 10"/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94" y="4559608"/>
            <a:ext cx="3615241" cy="2298391"/>
          </a:xfrm>
          <a:prstGeom prst="rect">
            <a:avLst/>
          </a:prstGeom>
          <a:noFill/>
        </p:spPr>
      </p:pic>
      <p:pic>
        <p:nvPicPr>
          <p:cNvPr id="18" name="Picture 17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5435" y="4559609"/>
            <a:ext cx="3615241" cy="2298391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1965591" y="4580697"/>
            <a:ext cx="990600" cy="461665"/>
          </a:xfrm>
          <a:prstGeom prst="rect">
            <a:avLst/>
          </a:prstGeom>
          <a:solidFill>
            <a:srgbClr val="FFFFFF">
              <a:alpha val="65882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Mean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715933" y="4578349"/>
            <a:ext cx="2836333" cy="461665"/>
          </a:xfrm>
          <a:prstGeom prst="rect">
            <a:avLst/>
          </a:prstGeom>
          <a:solidFill>
            <a:schemeClr val="bg1">
              <a:alpha val="67843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Standard Deviation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-59269" y="935567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oks001</a:t>
            </a:r>
            <a:endParaRPr lang="en-US" sz="600" dirty="0"/>
          </a:p>
        </p:txBody>
      </p:sp>
      <p:sp>
        <p:nvSpPr>
          <p:cNvPr id="22" name="TextBox 21"/>
          <p:cNvSpPr txBox="1"/>
          <p:nvPr/>
        </p:nvSpPr>
        <p:spPr>
          <a:xfrm>
            <a:off x="2996285" y="935567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oks002</a:t>
            </a:r>
            <a:endParaRPr lang="en-US" sz="600" dirty="0"/>
          </a:p>
        </p:txBody>
      </p:sp>
      <p:sp>
        <p:nvSpPr>
          <p:cNvPr id="23" name="TextBox 22"/>
          <p:cNvSpPr txBox="1"/>
          <p:nvPr/>
        </p:nvSpPr>
        <p:spPr>
          <a:xfrm>
            <a:off x="-62384" y="2926293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oks004</a:t>
            </a:r>
            <a:endParaRPr lang="en-US" sz="600" dirty="0"/>
          </a:p>
        </p:txBody>
      </p:sp>
      <p:sp>
        <p:nvSpPr>
          <p:cNvPr id="24" name="TextBox 23"/>
          <p:cNvSpPr txBox="1"/>
          <p:nvPr/>
        </p:nvSpPr>
        <p:spPr>
          <a:xfrm>
            <a:off x="2981592" y="2926293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oks006</a:t>
            </a:r>
            <a:endParaRPr lang="en-US" sz="600" dirty="0"/>
          </a:p>
        </p:txBody>
      </p:sp>
      <p:sp>
        <p:nvSpPr>
          <p:cNvPr id="25" name="TextBox 24"/>
          <p:cNvSpPr txBox="1"/>
          <p:nvPr/>
        </p:nvSpPr>
        <p:spPr>
          <a:xfrm>
            <a:off x="6039386" y="935567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oks003</a:t>
            </a:r>
            <a:endParaRPr lang="en-US" sz="600" dirty="0"/>
          </a:p>
        </p:txBody>
      </p:sp>
      <p:sp>
        <p:nvSpPr>
          <p:cNvPr id="26" name="TextBox 25"/>
          <p:cNvSpPr txBox="1"/>
          <p:nvPr/>
        </p:nvSpPr>
        <p:spPr>
          <a:xfrm>
            <a:off x="6028681" y="2926293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oks007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176831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  </a:t>
            </a:r>
            <a:fld id="{C81C7A6F-5A33-40E0-8907-EB7C063B5138}" type="datetime4">
              <a:rPr lang="en-US" smtClean="0"/>
              <a:pPr/>
              <a:t>August 5, 2015</a:t>
            </a:fld>
            <a:r>
              <a:rPr lang="en-US" smtClean="0"/>
              <a:t>  l  </a:t>
            </a:r>
            <a:fld id="{349F5DB8-0FA6-4EDD-A42B-AA976F73DC89}" type="slidenum">
              <a:rPr lang="en-US" smtClean="0"/>
              <a:pPr/>
              <a:t>10</a:t>
            </a:fld>
            <a:r>
              <a:rPr lang="en-US" smtClean="0"/>
              <a:t> </a:t>
            </a:r>
            <a:endParaRPr lang="en-US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gray">
          <a:xfrm>
            <a:off x="457200" y="267538"/>
            <a:ext cx="8245475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6" tIns="45713" rIns="91426" bIns="45713" anchor="b">
            <a:sp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Contact Area Results</a:t>
            </a:r>
            <a:endParaRPr lang="en-US" b="1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993245"/>
            <a:ext cx="9144000" cy="3938699"/>
            <a:chOff x="0" y="959377"/>
            <a:chExt cx="10828020" cy="4664076"/>
          </a:xfrm>
        </p:grpSpPr>
        <p:pic>
          <p:nvPicPr>
            <p:cNvPr id="11" name="Picture 10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59379"/>
              <a:ext cx="3609340" cy="2365375"/>
            </a:xfrm>
            <a:prstGeom prst="rect">
              <a:avLst/>
            </a:prstGeom>
            <a:noFill/>
          </p:spPr>
        </p:pic>
        <p:pic>
          <p:nvPicPr>
            <p:cNvPr id="18" name="Picture 17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9340" y="959378"/>
              <a:ext cx="3609340" cy="2365375"/>
            </a:xfrm>
            <a:prstGeom prst="rect">
              <a:avLst/>
            </a:prstGeom>
            <a:noFill/>
          </p:spPr>
        </p:pic>
        <p:pic>
          <p:nvPicPr>
            <p:cNvPr id="19" name="Picture 18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8680" y="959377"/>
              <a:ext cx="3609340" cy="2365375"/>
            </a:xfrm>
            <a:prstGeom prst="rect">
              <a:avLst/>
            </a:prstGeom>
            <a:noFill/>
          </p:spPr>
        </p:pic>
        <p:pic>
          <p:nvPicPr>
            <p:cNvPr id="20" name="Picture 19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324755"/>
              <a:ext cx="3609340" cy="2298698"/>
            </a:xfrm>
            <a:prstGeom prst="rect">
              <a:avLst/>
            </a:prstGeom>
            <a:noFill/>
          </p:spPr>
        </p:pic>
        <p:pic>
          <p:nvPicPr>
            <p:cNvPr id="21" name="Picture 20"/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9340" y="3324752"/>
              <a:ext cx="3609340" cy="2298700"/>
            </a:xfrm>
            <a:prstGeom prst="rect">
              <a:avLst/>
            </a:prstGeom>
            <a:noFill/>
          </p:spPr>
        </p:pic>
        <p:pic>
          <p:nvPicPr>
            <p:cNvPr id="22" name="Picture 21"/>
            <p:cNvPicPr/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8680" y="3324752"/>
              <a:ext cx="3609340" cy="2298700"/>
            </a:xfrm>
            <a:prstGeom prst="rect">
              <a:avLst/>
            </a:prstGeom>
            <a:noFill/>
          </p:spPr>
        </p:pic>
      </p:grpSp>
      <p:pic>
        <p:nvPicPr>
          <p:cNvPr id="12" name="Picture 11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056" y="4559300"/>
            <a:ext cx="3609340" cy="2298700"/>
          </a:xfrm>
          <a:prstGeom prst="rect">
            <a:avLst/>
          </a:prstGeom>
          <a:noFill/>
        </p:spPr>
      </p:pic>
      <p:pic>
        <p:nvPicPr>
          <p:cNvPr id="13" name="Picture 12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396" y="4559300"/>
            <a:ext cx="3609340" cy="22987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965591" y="4580697"/>
            <a:ext cx="990600" cy="461665"/>
          </a:xfrm>
          <a:prstGeom prst="rect">
            <a:avLst/>
          </a:prstGeom>
          <a:solidFill>
            <a:srgbClr val="FFFFFF">
              <a:alpha val="65882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Mean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715933" y="4578349"/>
            <a:ext cx="2836333" cy="461665"/>
          </a:xfrm>
          <a:prstGeom prst="rect">
            <a:avLst/>
          </a:prstGeom>
          <a:solidFill>
            <a:schemeClr val="bg1">
              <a:alpha val="67843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Standard Deviation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-59269" y="977902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oks001</a:t>
            </a:r>
            <a:endParaRPr lang="en-US" sz="600" dirty="0"/>
          </a:p>
        </p:txBody>
      </p:sp>
      <p:sp>
        <p:nvSpPr>
          <p:cNvPr id="17" name="TextBox 16"/>
          <p:cNvSpPr txBox="1"/>
          <p:nvPr/>
        </p:nvSpPr>
        <p:spPr>
          <a:xfrm>
            <a:off x="2996285" y="977902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oks002</a:t>
            </a:r>
            <a:endParaRPr lang="en-US" sz="600" dirty="0"/>
          </a:p>
        </p:txBody>
      </p:sp>
      <p:sp>
        <p:nvSpPr>
          <p:cNvPr id="23" name="TextBox 22"/>
          <p:cNvSpPr txBox="1"/>
          <p:nvPr/>
        </p:nvSpPr>
        <p:spPr>
          <a:xfrm>
            <a:off x="-62384" y="2968628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oks004</a:t>
            </a:r>
            <a:endParaRPr lang="en-US" sz="600" dirty="0"/>
          </a:p>
        </p:txBody>
      </p:sp>
      <p:sp>
        <p:nvSpPr>
          <p:cNvPr id="24" name="TextBox 23"/>
          <p:cNvSpPr txBox="1"/>
          <p:nvPr/>
        </p:nvSpPr>
        <p:spPr>
          <a:xfrm>
            <a:off x="2981592" y="2968628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oks006</a:t>
            </a:r>
            <a:endParaRPr lang="en-US" sz="600" dirty="0"/>
          </a:p>
        </p:txBody>
      </p:sp>
      <p:sp>
        <p:nvSpPr>
          <p:cNvPr id="25" name="TextBox 24"/>
          <p:cNvSpPr txBox="1"/>
          <p:nvPr/>
        </p:nvSpPr>
        <p:spPr>
          <a:xfrm>
            <a:off x="6039386" y="977902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oks003</a:t>
            </a:r>
            <a:endParaRPr lang="en-US" sz="600" dirty="0"/>
          </a:p>
        </p:txBody>
      </p:sp>
      <p:sp>
        <p:nvSpPr>
          <p:cNvPr id="26" name="TextBox 25"/>
          <p:cNvSpPr txBox="1"/>
          <p:nvPr/>
        </p:nvSpPr>
        <p:spPr>
          <a:xfrm>
            <a:off x="6028681" y="2968628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oks007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126063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  </a:t>
            </a:r>
            <a:fld id="{C81C7A6F-5A33-40E0-8907-EB7C063B5138}" type="datetime4">
              <a:rPr lang="en-US" smtClean="0"/>
              <a:pPr/>
              <a:t>August 5, 2015</a:t>
            </a:fld>
            <a:r>
              <a:rPr lang="en-US" smtClean="0"/>
              <a:t>  l  </a:t>
            </a:r>
            <a:fld id="{349F5DB8-0FA6-4EDD-A42B-AA976F73DC89}" type="slidenum">
              <a:rPr lang="en-US" smtClean="0"/>
              <a:pPr/>
              <a:t>11</a:t>
            </a:fld>
            <a:r>
              <a:rPr lang="en-US" smtClean="0"/>
              <a:t> </a:t>
            </a:r>
            <a:endParaRPr lang="en-US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gray">
          <a:xfrm>
            <a:off x="457200" y="267538"/>
            <a:ext cx="8245475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6" tIns="45713" rIns="91426" bIns="45713" anchor="b">
            <a:sp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Peak Contact Pressure Results</a:t>
            </a:r>
            <a:endParaRPr lang="en-US" b="1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992718"/>
            <a:ext cx="9147983" cy="3884084"/>
            <a:chOff x="0" y="941916"/>
            <a:chExt cx="10828020" cy="4597400"/>
          </a:xfrm>
        </p:grpSpPr>
        <p:pic>
          <p:nvPicPr>
            <p:cNvPr id="11" name="Picture 10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41916"/>
              <a:ext cx="3609340" cy="2298700"/>
            </a:xfrm>
            <a:prstGeom prst="rect">
              <a:avLst/>
            </a:prstGeom>
            <a:noFill/>
          </p:spPr>
        </p:pic>
        <p:pic>
          <p:nvPicPr>
            <p:cNvPr id="18" name="Picture 17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9340" y="941916"/>
              <a:ext cx="3609340" cy="2298700"/>
            </a:xfrm>
            <a:prstGeom prst="rect">
              <a:avLst/>
            </a:prstGeom>
            <a:noFill/>
          </p:spPr>
        </p:pic>
        <p:pic>
          <p:nvPicPr>
            <p:cNvPr id="19" name="Picture 18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8680" y="941916"/>
              <a:ext cx="3609340" cy="2298700"/>
            </a:xfrm>
            <a:prstGeom prst="rect">
              <a:avLst/>
            </a:prstGeom>
            <a:noFill/>
          </p:spPr>
        </p:pic>
        <p:pic>
          <p:nvPicPr>
            <p:cNvPr id="20" name="Picture 19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240616"/>
              <a:ext cx="3609340" cy="2298700"/>
            </a:xfrm>
            <a:prstGeom prst="rect">
              <a:avLst/>
            </a:prstGeom>
            <a:noFill/>
          </p:spPr>
        </p:pic>
        <p:pic>
          <p:nvPicPr>
            <p:cNvPr id="21" name="Picture 20"/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9340" y="3240616"/>
              <a:ext cx="3609340" cy="2298700"/>
            </a:xfrm>
            <a:prstGeom prst="rect">
              <a:avLst/>
            </a:prstGeom>
            <a:noFill/>
          </p:spPr>
        </p:pic>
        <p:pic>
          <p:nvPicPr>
            <p:cNvPr id="22" name="Picture 21"/>
            <p:cNvPicPr/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8680" y="3240616"/>
              <a:ext cx="3609340" cy="2298700"/>
            </a:xfrm>
            <a:prstGeom prst="rect">
              <a:avLst/>
            </a:prstGeom>
            <a:noFill/>
          </p:spPr>
        </p:pic>
      </p:grpSp>
      <p:pic>
        <p:nvPicPr>
          <p:cNvPr id="12" name="Picture 11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255" y="4578350"/>
            <a:ext cx="3609340" cy="2298700"/>
          </a:xfrm>
          <a:prstGeom prst="rect">
            <a:avLst/>
          </a:prstGeom>
          <a:noFill/>
        </p:spPr>
      </p:pic>
      <p:pic>
        <p:nvPicPr>
          <p:cNvPr id="13" name="Picture 12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595" y="4578350"/>
            <a:ext cx="3609340" cy="2298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965591" y="4580697"/>
            <a:ext cx="990600" cy="461665"/>
          </a:xfrm>
          <a:prstGeom prst="rect">
            <a:avLst/>
          </a:prstGeom>
          <a:solidFill>
            <a:srgbClr val="FFFFFF">
              <a:alpha val="65882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Mean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715933" y="4578349"/>
            <a:ext cx="2836333" cy="461665"/>
          </a:xfrm>
          <a:prstGeom prst="rect">
            <a:avLst/>
          </a:prstGeom>
          <a:solidFill>
            <a:schemeClr val="bg1">
              <a:alpha val="67843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Standard Deviation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-59269" y="977902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oks001</a:t>
            </a:r>
            <a:endParaRPr lang="en-US" sz="600" dirty="0"/>
          </a:p>
        </p:txBody>
      </p:sp>
      <p:sp>
        <p:nvSpPr>
          <p:cNvPr id="16" name="TextBox 15"/>
          <p:cNvSpPr txBox="1"/>
          <p:nvPr/>
        </p:nvSpPr>
        <p:spPr>
          <a:xfrm>
            <a:off x="2996285" y="977902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oks002</a:t>
            </a:r>
            <a:endParaRPr lang="en-US" sz="600" dirty="0"/>
          </a:p>
        </p:txBody>
      </p:sp>
      <p:sp>
        <p:nvSpPr>
          <p:cNvPr id="17" name="TextBox 16"/>
          <p:cNvSpPr txBox="1"/>
          <p:nvPr/>
        </p:nvSpPr>
        <p:spPr>
          <a:xfrm>
            <a:off x="-62384" y="2926293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oks004</a:t>
            </a:r>
            <a:endParaRPr lang="en-US" sz="600" dirty="0"/>
          </a:p>
        </p:txBody>
      </p:sp>
      <p:sp>
        <p:nvSpPr>
          <p:cNvPr id="23" name="TextBox 22"/>
          <p:cNvSpPr txBox="1"/>
          <p:nvPr/>
        </p:nvSpPr>
        <p:spPr>
          <a:xfrm>
            <a:off x="2981592" y="2926293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oks006</a:t>
            </a:r>
            <a:endParaRPr lang="en-US" sz="600" dirty="0"/>
          </a:p>
        </p:txBody>
      </p:sp>
      <p:sp>
        <p:nvSpPr>
          <p:cNvPr id="24" name="TextBox 23"/>
          <p:cNvSpPr txBox="1"/>
          <p:nvPr/>
        </p:nvSpPr>
        <p:spPr>
          <a:xfrm>
            <a:off x="6039386" y="977902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oks003</a:t>
            </a:r>
            <a:endParaRPr lang="en-US" sz="600" dirty="0"/>
          </a:p>
        </p:txBody>
      </p:sp>
      <p:sp>
        <p:nvSpPr>
          <p:cNvPr id="25" name="TextBox 24"/>
          <p:cNvSpPr txBox="1"/>
          <p:nvPr/>
        </p:nvSpPr>
        <p:spPr>
          <a:xfrm>
            <a:off x="6028681" y="2926293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oks007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126063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  </a:t>
            </a:r>
            <a:fld id="{C81C7A6F-5A33-40E0-8907-EB7C063B5138}" type="datetime4">
              <a:rPr lang="en-US" smtClean="0"/>
              <a:pPr/>
              <a:t>August 5, 2015</a:t>
            </a:fld>
            <a:r>
              <a:rPr lang="en-US" smtClean="0"/>
              <a:t>  l  </a:t>
            </a:r>
            <a:fld id="{349F5DB8-0FA6-4EDD-A42B-AA976F73DC89}" type="slidenum">
              <a:rPr lang="en-US" smtClean="0"/>
              <a:pPr/>
              <a:t>12</a:t>
            </a:fld>
            <a:r>
              <a:rPr lang="en-US" smtClean="0"/>
              <a:t> </a:t>
            </a:r>
            <a:endParaRPr lang="en-US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gray">
          <a:xfrm>
            <a:off x="281895" y="267538"/>
            <a:ext cx="8245475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6" tIns="45713" rIns="91426" bIns="45713" anchor="b">
            <a:sp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Similar to literature</a:t>
            </a:r>
            <a:endParaRPr lang="en-US" b="1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 descr="https://d1niluoi1dd30v.cloudfront.net/00219290/S0021929010X00161/S0021929010004203/gr2.jpg?Expires=1438710885&amp;Key-Pair-Id=APKAICLNFGBCWWYGVIZQ&amp;Signature=CDR3O5gQOntfLeEF85sq8-dytMDkEEJfeKvvI2IbOCFsXeKQ9-B5K-ePNRd3Sx84MUXZjflmFYlIZHqZtcsBp0ntcJAAPa08-PgtIvwncPT2sVgmss4SgYyp9ZyceQDQJGpYkhOCts-CciMLWGOKrJD8DnPwoVXzrhqx9X8ZJEc_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08"/>
          <a:stretch/>
        </p:blipFill>
        <p:spPr bwMode="auto">
          <a:xfrm>
            <a:off x="4634722" y="3506881"/>
            <a:ext cx="3724275" cy="232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d1niluoi1dd30v.cloudfront.net/00219290/S0021929010X00161/S0021929010004203/gr2.jpg?Expires=1438710885&amp;Key-Pair-Id=APKAICLNFGBCWWYGVIZQ&amp;Signature=CDR3O5gQOntfLeEF85sq8-dytMDkEEJfeKvvI2IbOCFsXeKQ9-B5K-ePNRd3Sx84MUXZjflmFYlIZHqZtcsBp0ntcJAAPa08-PgtIvwncPT2sVgmss4SgYyp9ZyceQDQJGpYkhOCts-CciMLWGOKrJD8DnPwoVXzrhqx9X8ZJEc_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276"/>
          <a:stretch/>
        </p:blipFill>
        <p:spPr bwMode="auto">
          <a:xfrm>
            <a:off x="4634723" y="1219769"/>
            <a:ext cx="3724275" cy="228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1"/>
          <p:cNvSpPr txBox="1">
            <a:spLocks/>
          </p:cNvSpPr>
          <p:nvPr/>
        </p:nvSpPr>
        <p:spPr bwMode="gray">
          <a:xfrm>
            <a:off x="640818" y="6008857"/>
            <a:ext cx="8596083" cy="394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Arial" charset="0"/>
              <a:buChar char="•"/>
              <a:defRPr sz="2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68325" indent="-225425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Arial" charset="0"/>
              <a:buChar char="–"/>
              <a:defRPr>
                <a:solidFill>
                  <a:schemeClr val="bg1"/>
                </a:solidFill>
                <a:latin typeface="+mn-lt"/>
              </a:defRPr>
            </a:lvl2pPr>
            <a:lvl3pPr marL="863600" indent="-180975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20000"/>
              <a:buChar char="–"/>
              <a:defRPr>
                <a:solidFill>
                  <a:schemeClr val="bg1"/>
                </a:solidFill>
                <a:latin typeface="+mn-lt"/>
              </a:defRPr>
            </a:lvl3pPr>
            <a:lvl4pPr marL="1206500" indent="-179388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Arial" charset="0"/>
              <a:buChar char="–"/>
              <a:defRPr>
                <a:solidFill>
                  <a:schemeClr val="bg1"/>
                </a:solidFill>
                <a:latin typeface="+mn-lt"/>
              </a:defRPr>
            </a:lvl4pPr>
            <a:lvl5pPr marL="1598613" indent="-223838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5pPr>
            <a:lvl6pPr marL="2055813" indent="-223838" algn="l" rtl="0" fontAlgn="base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6pPr>
            <a:lvl7pPr marL="2513013" indent="-223838" algn="l" rtl="0" fontAlgn="base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7pPr>
            <a:lvl8pPr marL="2970213" indent="-223838" algn="l" rtl="0" fontAlgn="base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8pPr>
            <a:lvl9pPr marL="3427413" indent="-223838" algn="l" rtl="0" fontAlgn="base">
              <a:spcBef>
                <a:spcPct val="250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charset="0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400" dirty="0" err="1" smtClean="0"/>
              <a:t>Goudakos</a:t>
            </a:r>
            <a:r>
              <a:rPr lang="en-US" sz="1400" dirty="0" smtClean="0"/>
              <a:t> et al. Journal of Biomechanics, 2010-12-01, Volume 43, Issue 16, Pages 3237-3239</a:t>
            </a:r>
          </a:p>
        </p:txBody>
      </p:sp>
      <p:pic>
        <p:nvPicPr>
          <p:cNvPr id="7171" name="Picture 3" descr="D:\Open Knee\Repository\app\PFJExp\doc\Images\30 deg flexion Contact are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73" y="1219769"/>
            <a:ext cx="3804828" cy="228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:\Open Knee\Repository\app\PFJExp\doc\Images\30 deg flexion Peak Contact Pressur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74" y="3545381"/>
            <a:ext cx="3804828" cy="228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D:\Open Knee\Repository\app\PFJExp\doc\Images\30 deg flexion Contact area vs. contact force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" t="75203"/>
          <a:stretch/>
        </p:blipFill>
        <p:spPr bwMode="auto">
          <a:xfrm>
            <a:off x="880216" y="2939753"/>
            <a:ext cx="3704485" cy="56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D:\Open Knee\Repository\app\PFJExp\doc\Images\30 deg flexion Peak Contact Pressure vs. contact force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60"/>
          <a:stretch/>
        </p:blipFill>
        <p:spPr bwMode="auto">
          <a:xfrm>
            <a:off x="779873" y="5302705"/>
            <a:ext cx="3804828" cy="52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03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977902"/>
            <a:ext cx="9169324" cy="3902022"/>
            <a:chOff x="0" y="977902"/>
            <a:chExt cx="9169324" cy="3902022"/>
          </a:xfrm>
        </p:grpSpPr>
        <p:pic>
          <p:nvPicPr>
            <p:cNvPr id="26" name="Picture 25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77902"/>
              <a:ext cx="3064141" cy="1948391"/>
            </a:xfrm>
            <a:prstGeom prst="rect">
              <a:avLst/>
            </a:prstGeom>
            <a:noFill/>
          </p:spPr>
        </p:pic>
        <p:pic>
          <p:nvPicPr>
            <p:cNvPr id="27" name="Picture 26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6389" y="977902"/>
              <a:ext cx="3064141" cy="1948391"/>
            </a:xfrm>
            <a:prstGeom prst="rect">
              <a:avLst/>
            </a:prstGeom>
            <a:noFill/>
          </p:spPr>
        </p:pic>
        <p:pic>
          <p:nvPicPr>
            <p:cNvPr id="28" name="Picture 27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4489" y="977902"/>
              <a:ext cx="3064141" cy="1948391"/>
            </a:xfrm>
            <a:prstGeom prst="rect">
              <a:avLst/>
            </a:prstGeom>
            <a:noFill/>
          </p:spPr>
        </p:pic>
        <p:pic>
          <p:nvPicPr>
            <p:cNvPr id="29" name="Picture 28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926292"/>
              <a:ext cx="3072955" cy="1953632"/>
            </a:xfrm>
            <a:prstGeom prst="rect">
              <a:avLst/>
            </a:prstGeom>
            <a:noFill/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1981" y="2926292"/>
              <a:ext cx="3072955" cy="1953632"/>
            </a:xfrm>
            <a:prstGeom prst="rect">
              <a:avLst/>
            </a:prstGeom>
            <a:noFill/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369" y="2926292"/>
              <a:ext cx="3072955" cy="1953632"/>
            </a:xfrm>
            <a:prstGeom prst="rect">
              <a:avLst/>
            </a:prstGeom>
            <a:noFill/>
          </p:spPr>
        </p:pic>
      </p:grpSp>
      <p:pic>
        <p:nvPicPr>
          <p:cNvPr id="32" name="Picture 31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540" y="4575350"/>
            <a:ext cx="3615055" cy="2298700"/>
          </a:xfrm>
          <a:prstGeom prst="rect">
            <a:avLst/>
          </a:prstGeom>
          <a:noFill/>
        </p:spPr>
      </p:pic>
      <p:pic>
        <p:nvPicPr>
          <p:cNvPr id="33" name="Picture 32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595" y="4578349"/>
            <a:ext cx="3615055" cy="2298700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  </a:t>
            </a:r>
            <a:fld id="{C81C7A6F-5A33-40E0-8907-EB7C063B5138}" type="datetime4">
              <a:rPr lang="en-US" smtClean="0"/>
              <a:pPr/>
              <a:t>August 5, 2015</a:t>
            </a:fld>
            <a:r>
              <a:rPr lang="en-US" smtClean="0"/>
              <a:t>  l  </a:t>
            </a:r>
            <a:fld id="{349F5DB8-0FA6-4EDD-A42B-AA976F73DC89}" type="slidenum">
              <a:rPr lang="en-US" smtClean="0"/>
              <a:pPr/>
              <a:t>13</a:t>
            </a:fld>
            <a:r>
              <a:rPr lang="en-US" smtClean="0"/>
              <a:t> </a:t>
            </a:r>
            <a:endParaRPr lang="en-US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gray">
          <a:xfrm>
            <a:off x="457200" y="267538"/>
            <a:ext cx="8245475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6" tIns="45713" rIns="91426" bIns="45713" anchor="b">
            <a:sp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Preliminary Kinematic </a:t>
            </a:r>
            <a:r>
              <a:rPr lang="en-US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Results - Medial</a:t>
            </a:r>
            <a:endParaRPr lang="en-US" b="1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65591" y="4580697"/>
            <a:ext cx="990600" cy="461665"/>
          </a:xfrm>
          <a:prstGeom prst="rect">
            <a:avLst/>
          </a:prstGeom>
          <a:solidFill>
            <a:srgbClr val="FFFFFF">
              <a:alpha val="65882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Mean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715933" y="4578349"/>
            <a:ext cx="2836333" cy="461665"/>
          </a:xfrm>
          <a:prstGeom prst="rect">
            <a:avLst/>
          </a:prstGeom>
          <a:solidFill>
            <a:schemeClr val="bg1">
              <a:alpha val="67843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Standard Deviation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-59269" y="977902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oks001</a:t>
            </a:r>
            <a:endParaRPr lang="en-US" sz="600" dirty="0"/>
          </a:p>
        </p:txBody>
      </p:sp>
      <p:sp>
        <p:nvSpPr>
          <p:cNvPr id="16" name="TextBox 15"/>
          <p:cNvSpPr txBox="1"/>
          <p:nvPr/>
        </p:nvSpPr>
        <p:spPr>
          <a:xfrm>
            <a:off x="2996285" y="977902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oks002</a:t>
            </a:r>
            <a:endParaRPr lang="en-US" sz="600" dirty="0"/>
          </a:p>
        </p:txBody>
      </p:sp>
      <p:sp>
        <p:nvSpPr>
          <p:cNvPr id="17" name="TextBox 16"/>
          <p:cNvSpPr txBox="1"/>
          <p:nvPr/>
        </p:nvSpPr>
        <p:spPr>
          <a:xfrm>
            <a:off x="-62384" y="2926293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oks004</a:t>
            </a:r>
            <a:endParaRPr lang="en-US" sz="600" dirty="0"/>
          </a:p>
        </p:txBody>
      </p:sp>
      <p:sp>
        <p:nvSpPr>
          <p:cNvPr id="23" name="TextBox 22"/>
          <p:cNvSpPr txBox="1"/>
          <p:nvPr/>
        </p:nvSpPr>
        <p:spPr>
          <a:xfrm>
            <a:off x="2981592" y="2926293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oks006</a:t>
            </a:r>
            <a:endParaRPr lang="en-US" sz="600" dirty="0"/>
          </a:p>
        </p:txBody>
      </p:sp>
      <p:sp>
        <p:nvSpPr>
          <p:cNvPr id="24" name="TextBox 23"/>
          <p:cNvSpPr txBox="1"/>
          <p:nvPr/>
        </p:nvSpPr>
        <p:spPr>
          <a:xfrm>
            <a:off x="6039386" y="977902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oks003</a:t>
            </a:r>
            <a:endParaRPr lang="en-US" sz="600" dirty="0"/>
          </a:p>
        </p:txBody>
      </p:sp>
      <p:sp>
        <p:nvSpPr>
          <p:cNvPr id="25" name="TextBox 24"/>
          <p:cNvSpPr txBox="1"/>
          <p:nvPr/>
        </p:nvSpPr>
        <p:spPr>
          <a:xfrm>
            <a:off x="6028681" y="2926293"/>
            <a:ext cx="6327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oks007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208031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en-US" dirty="0" smtClean="0"/>
              <a:t>0 flexion differences</a:t>
            </a:r>
          </a:p>
          <a:p>
            <a:pPr lvl="1"/>
            <a:r>
              <a:rPr lang="en-US" dirty="0" smtClean="0"/>
              <a:t>May be anatomical in nature, or experimental (line of action)</a:t>
            </a:r>
          </a:p>
          <a:p>
            <a:r>
              <a:rPr lang="en-US" dirty="0" smtClean="0"/>
              <a:t>Models require confirmation (validation)</a:t>
            </a:r>
          </a:p>
          <a:p>
            <a:pPr lvl="1"/>
            <a:r>
              <a:rPr lang="en-US" dirty="0" smtClean="0"/>
              <a:t>Virtual </a:t>
            </a:r>
            <a:r>
              <a:rPr lang="en-US" dirty="0"/>
              <a:t>knee models with accurate specimen-specific joint mechanics, </a:t>
            </a:r>
            <a:r>
              <a:rPr lang="en-US" dirty="0" smtClean="0"/>
              <a:t>require </a:t>
            </a:r>
            <a:r>
              <a:rPr lang="en-US" dirty="0"/>
              <a:t>model predicted joint kinematics-kinetics and contact mechanics </a:t>
            </a:r>
            <a:r>
              <a:rPr lang="en-US" dirty="0" smtClean="0"/>
              <a:t>be </a:t>
            </a:r>
            <a:r>
              <a:rPr lang="en-US" dirty="0"/>
              <a:t>similar to the experimental measurements for the corresponding </a:t>
            </a:r>
            <a:r>
              <a:rPr lang="en-US" dirty="0" smtClean="0"/>
              <a:t>specimen</a:t>
            </a:r>
          </a:p>
          <a:p>
            <a:r>
              <a:rPr lang="en-US" dirty="0" smtClean="0"/>
              <a:t>Mean (literature) values have limitations</a:t>
            </a:r>
          </a:p>
          <a:p>
            <a:pPr lvl="1"/>
            <a:r>
              <a:rPr lang="en-US" dirty="0" smtClean="0"/>
              <a:t>Contact </a:t>
            </a:r>
            <a:r>
              <a:rPr lang="en-US" dirty="0"/>
              <a:t>mechanics vary </a:t>
            </a:r>
            <a:r>
              <a:rPr lang="en-US" dirty="0" smtClean="0"/>
              <a:t>between specimens </a:t>
            </a:r>
            <a:r>
              <a:rPr lang="en-US" dirty="0"/>
              <a:t>and </a:t>
            </a:r>
            <a:r>
              <a:rPr lang="en-US" dirty="0" smtClean="0"/>
              <a:t>using mean or literature based values for models may </a:t>
            </a:r>
            <a:r>
              <a:rPr lang="en-US" dirty="0"/>
              <a:t>suffer from uncertainties associated with anatomical and mechanical </a:t>
            </a:r>
            <a:r>
              <a:rPr lang="en-US" dirty="0" smtClean="0"/>
              <a:t>variations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  </a:t>
            </a:r>
            <a:fld id="{C81C7A6F-5A33-40E0-8907-EB7C063B5138}" type="datetime4">
              <a:rPr lang="en-US" smtClean="0"/>
              <a:pPr/>
              <a:t>August 5, 2015</a:t>
            </a:fld>
            <a:r>
              <a:rPr lang="en-US" smtClean="0"/>
              <a:t>  l  </a:t>
            </a:r>
            <a:fld id="{349F5DB8-0FA6-4EDD-A42B-AA976F73DC89}" type="slidenum">
              <a:rPr lang="en-US" smtClean="0"/>
              <a:pPr/>
              <a:t>14</a:t>
            </a:fld>
            <a:r>
              <a:rPr lang="en-US" smtClean="0"/>
              <a:t> </a:t>
            </a:r>
            <a:endParaRPr lang="en-US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gray">
          <a:xfrm>
            <a:off x="457200" y="267538"/>
            <a:ext cx="8245475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6" tIns="45713" rIns="91426" bIns="45713" anchor="b">
            <a:sp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Conclusions</a:t>
            </a:r>
            <a:endParaRPr lang="en-US" b="1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7" name="Picture 5" descr="D:\Open Knee\Repository\app\PFJExp\doc\Images\surgery_assessmen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618" y="5220564"/>
            <a:ext cx="4738507" cy="154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03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701675" y="1265238"/>
            <a:ext cx="4254886" cy="4946650"/>
          </a:xfrm>
        </p:spPr>
        <p:txBody>
          <a:bodyPr/>
          <a:lstStyle/>
          <a:p>
            <a:r>
              <a:rPr lang="en-US" dirty="0" smtClean="0"/>
              <a:t>Analyze </a:t>
            </a:r>
            <a:r>
              <a:rPr lang="en-US" dirty="0" smtClean="0"/>
              <a:t>all </a:t>
            </a:r>
            <a:r>
              <a:rPr lang="en-US" dirty="0" smtClean="0"/>
              <a:t>kinematics</a:t>
            </a:r>
            <a:endParaRPr lang="en-US" dirty="0" smtClean="0"/>
          </a:p>
          <a:p>
            <a:r>
              <a:rPr lang="en-US" dirty="0" smtClean="0"/>
              <a:t>Test remaining specimens</a:t>
            </a:r>
          </a:p>
          <a:p>
            <a:pPr lvl="1"/>
            <a:r>
              <a:rPr lang="en-US" dirty="0" smtClean="0"/>
              <a:t>Dissemination of data</a:t>
            </a:r>
          </a:p>
          <a:p>
            <a:r>
              <a:rPr lang="en-US" dirty="0" smtClean="0"/>
              <a:t>Model building and validation</a:t>
            </a:r>
          </a:p>
          <a:p>
            <a:pPr lvl="1"/>
            <a:r>
              <a:rPr lang="en-US" dirty="0" smtClean="0"/>
              <a:t>Dissemination</a:t>
            </a:r>
            <a:r>
              <a:rPr lang="en-US" dirty="0"/>
              <a:t> of </a:t>
            </a:r>
            <a:r>
              <a:rPr lang="en-US" dirty="0" smtClean="0"/>
              <a:t>data</a:t>
            </a:r>
          </a:p>
          <a:p>
            <a:pPr lvl="1"/>
            <a:endParaRPr lang="en-US" dirty="0"/>
          </a:p>
          <a:p>
            <a:r>
              <a:rPr lang="en-US" dirty="0" smtClean="0"/>
              <a:t>Get Involved…</a:t>
            </a:r>
          </a:p>
          <a:p>
            <a:pPr lvl="1"/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simtk.org/home/openknee</a:t>
            </a:r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  </a:t>
            </a:r>
            <a:fld id="{C81C7A6F-5A33-40E0-8907-EB7C063B5138}" type="datetime4">
              <a:rPr lang="en-US" smtClean="0"/>
              <a:pPr/>
              <a:t>August 5, 2015</a:t>
            </a:fld>
            <a:r>
              <a:rPr lang="en-US" smtClean="0"/>
              <a:t>  l  </a:t>
            </a:r>
            <a:fld id="{349F5DB8-0FA6-4EDD-A42B-AA976F73DC89}" type="slidenum">
              <a:rPr lang="en-US" smtClean="0"/>
              <a:pPr/>
              <a:t>15</a:t>
            </a:fld>
            <a:r>
              <a:rPr lang="en-US" smtClean="0"/>
              <a:t> </a:t>
            </a:r>
            <a:endParaRPr lang="en-US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gray">
          <a:xfrm>
            <a:off x="457200" y="267538"/>
            <a:ext cx="8245475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6" tIns="45713" rIns="91426" bIns="45713" anchor="b">
            <a:sp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Next Steps</a:t>
            </a:r>
            <a:endParaRPr lang="en-US" b="1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561" y="1030356"/>
            <a:ext cx="4127689" cy="5206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530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24422" y="1436154"/>
            <a:ext cx="8511030" cy="4946650"/>
          </a:xfrm>
        </p:spPr>
        <p:txBody>
          <a:bodyPr/>
          <a:lstStyle/>
          <a:p>
            <a:pPr marL="0" lvl="0" indent="0">
              <a:buNone/>
            </a:pPr>
            <a:r>
              <a:rPr lang="en-US" sz="2000" dirty="0" smtClean="0"/>
              <a:t>Study </a:t>
            </a:r>
            <a:r>
              <a:rPr lang="en-US" sz="2000" dirty="0"/>
              <a:t>was funded by NIGMS, NIH (R01GM104139, PI: Erdemir). </a:t>
            </a:r>
            <a:endParaRPr lang="en-US" sz="2000" dirty="0" smtClean="0"/>
          </a:p>
          <a:p>
            <a:pPr marL="0" lvl="0" indent="0">
              <a:buNone/>
            </a:pPr>
            <a:r>
              <a:rPr lang="en-US" sz="2000" dirty="0" smtClean="0"/>
              <a:t>Assistance </a:t>
            </a:r>
            <a:r>
              <a:rPr lang="en-US" sz="2000" dirty="0"/>
              <a:t>from Katie Stemmer, Dylan Beckler, </a:t>
            </a:r>
            <a:r>
              <a:rPr lang="en-US" sz="2000" dirty="0" smtClean="0"/>
              <a:t>Amelia </a:t>
            </a:r>
            <a:r>
              <a:rPr lang="en-US" sz="2000" dirty="0" err="1" smtClean="0"/>
              <a:t>Chantler</a:t>
            </a:r>
            <a:r>
              <a:rPr lang="en-US" sz="2000" dirty="0" smtClean="0"/>
              <a:t>, Sam </a:t>
            </a:r>
            <a:r>
              <a:rPr lang="en-US" sz="2000" dirty="0"/>
              <a:t>Doerle and Erin Merico is appreciated. </a:t>
            </a:r>
            <a:endParaRPr lang="en-US" sz="2000" dirty="0" smtClean="0"/>
          </a:p>
          <a:p>
            <a:pPr marL="0" lvl="0" indent="0">
              <a:buNone/>
            </a:pPr>
            <a:r>
              <a:rPr lang="en-US" sz="2000" dirty="0" smtClean="0"/>
              <a:t>Open </a:t>
            </a:r>
            <a:r>
              <a:rPr lang="en-US" sz="2000" dirty="0"/>
              <a:t>Knee(s) is an open development modeling project; specifications, models, and data can be accessed </a:t>
            </a:r>
            <a:r>
              <a:rPr lang="en-US" sz="2000" dirty="0" smtClean="0"/>
              <a:t>at:</a:t>
            </a:r>
          </a:p>
          <a:p>
            <a:pPr marL="0" indent="0">
              <a:buNone/>
            </a:pPr>
            <a:r>
              <a:rPr lang="en-US" sz="2000" dirty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simtk.org/home/openknee</a:t>
            </a:r>
            <a:endParaRPr lang="en-US" sz="2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  </a:t>
            </a:r>
            <a:fld id="{C81C7A6F-5A33-40E0-8907-EB7C063B5138}" type="datetime4">
              <a:rPr lang="en-US" smtClean="0"/>
              <a:pPr/>
              <a:t>August 5, 2015</a:t>
            </a:fld>
            <a:r>
              <a:rPr lang="en-US" smtClean="0"/>
              <a:t>  l  </a:t>
            </a:r>
            <a:fld id="{349F5DB8-0FA6-4EDD-A42B-AA976F73DC89}" type="slidenum">
              <a:rPr lang="en-US" smtClean="0"/>
              <a:pPr/>
              <a:t>16</a:t>
            </a:fld>
            <a:r>
              <a:rPr lang="en-US" smtClean="0"/>
              <a:t> </a:t>
            </a:r>
            <a:endParaRPr lang="en-US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gray">
          <a:xfrm>
            <a:off x="457200" y="267538"/>
            <a:ext cx="8245475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6" tIns="45713" rIns="91426" bIns="45713" anchor="b">
            <a:sp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Acknowledgments</a:t>
            </a:r>
            <a:endParaRPr lang="en-US" b="1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 descr="D:\Open Knee\Repository\doc\img\logos\oks_open-kne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775" y="3572142"/>
            <a:ext cx="3329445" cy="245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654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oter Placeholder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000">
                <a:solidFill>
                  <a:schemeClr val="bg1"/>
                </a:solidFill>
              </a:rPr>
              <a:t>l  </a:t>
            </a:r>
            <a:fld id="{8D616280-206B-42C3-8EDD-CE0A92A0587B}" type="datetime4">
              <a:rPr lang="en-US" sz="1000">
                <a:solidFill>
                  <a:schemeClr val="bg1"/>
                </a:solidFill>
              </a:rPr>
              <a:pPr/>
              <a:t>August 5, 2015</a:t>
            </a:fld>
            <a:r>
              <a:rPr lang="en-US" sz="1000">
                <a:solidFill>
                  <a:schemeClr val="bg1"/>
                </a:solidFill>
              </a:rPr>
              <a:t>  l  </a:t>
            </a:r>
            <a:fld id="{0B254DAE-D2D2-421E-9831-7F3C90F81192}" type="slidenum">
              <a:rPr lang="en-US" sz="1000">
                <a:solidFill>
                  <a:schemeClr val="bg1"/>
                </a:solidFill>
              </a:rPr>
              <a:pPr/>
              <a:t>17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2227" name="Rectangle 2"/>
          <p:cNvSpPr>
            <a:spLocks noChangeArrowheads="1"/>
          </p:cNvSpPr>
          <p:nvPr/>
        </p:nvSpPr>
        <p:spPr bwMode="auto">
          <a:xfrm>
            <a:off x="0" y="2057400"/>
            <a:ext cx="9144000" cy="4800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2228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769AA"/>
              </a:clrFrom>
              <a:clrTo>
                <a:srgbClr val="0769A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5588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Text Box 4"/>
          <p:cNvSpPr txBox="1">
            <a:spLocks noChangeArrowheads="1"/>
          </p:cNvSpPr>
          <p:nvPr/>
        </p:nvSpPr>
        <p:spPr bwMode="auto">
          <a:xfrm>
            <a:off x="1736725" y="171608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/>
          </a:p>
        </p:txBody>
      </p:sp>
      <p:sp>
        <p:nvSpPr>
          <p:cNvPr id="52230" name="Text Box 5"/>
          <p:cNvSpPr txBox="1">
            <a:spLocks noChangeArrowheads="1"/>
          </p:cNvSpPr>
          <p:nvPr/>
        </p:nvSpPr>
        <p:spPr bwMode="auto">
          <a:xfrm>
            <a:off x="4646613" y="655638"/>
            <a:ext cx="3505200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sz="2700">
                <a:solidFill>
                  <a:schemeClr val="bg2"/>
                </a:solidFill>
              </a:rPr>
              <a:t>Questions…</a:t>
            </a:r>
            <a:endParaRPr lang="en-US" sz="2700" i="1" u="sng">
              <a:solidFill>
                <a:schemeClr val="bg2"/>
              </a:solidFill>
            </a:endParaRPr>
          </a:p>
        </p:txBody>
      </p:sp>
      <p:sp>
        <p:nvSpPr>
          <p:cNvPr id="52231" name="Text Box 6"/>
          <p:cNvSpPr txBox="1">
            <a:spLocks noChangeArrowheads="1"/>
          </p:cNvSpPr>
          <p:nvPr/>
        </p:nvSpPr>
        <p:spPr bwMode="auto">
          <a:xfrm>
            <a:off x="-18458" y="4470983"/>
            <a:ext cx="351036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Robb Colbrunn</a:t>
            </a:r>
          </a:p>
          <a:p>
            <a:pPr algn="ctr"/>
            <a:endParaRPr lang="en-US" sz="1400" dirty="0">
              <a:solidFill>
                <a:schemeClr val="bg1"/>
              </a:solidFill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  <a:hlinkClick r:id="rId4"/>
              </a:rPr>
              <a:t>colbrur@ccf.org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216-385-5914</a:t>
            </a:r>
            <a:endParaRPr lang="en-US" sz="1600" i="1" dirty="0">
              <a:solidFill>
                <a:schemeClr val="bg1"/>
              </a:solidFill>
            </a:endParaRPr>
          </a:p>
        </p:txBody>
      </p:sp>
      <p:pic>
        <p:nvPicPr>
          <p:cNvPr id="52232" name="Picture 7" descr="Macintosh HD:Users:marienl:Desktop:ƒ Lisa work:CC_PowerPoint:CC_S.jpg"/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22098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 descr="BioRobotics_website_landing-page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2" y="2754073"/>
            <a:ext cx="22955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9553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701675" y="1482595"/>
            <a:ext cx="4859674" cy="4946650"/>
          </a:xfrm>
        </p:spPr>
        <p:txBody>
          <a:bodyPr/>
          <a:lstStyle/>
          <a:p>
            <a:pPr lvl="0"/>
            <a:r>
              <a:rPr lang="en-US" dirty="0" smtClean="0"/>
              <a:t>6 of 10 Specimens:</a:t>
            </a:r>
          </a:p>
          <a:p>
            <a:pPr lvl="0"/>
            <a:endParaRPr lang="en-US" dirty="0" smtClean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  </a:t>
            </a:r>
            <a:fld id="{C81C7A6F-5A33-40E0-8907-EB7C063B5138}" type="datetime4">
              <a:rPr lang="en-US" smtClean="0"/>
              <a:pPr/>
              <a:t>August 5, 2015</a:t>
            </a:fld>
            <a:r>
              <a:rPr lang="en-US" smtClean="0"/>
              <a:t>  l  </a:t>
            </a:r>
            <a:fld id="{349F5DB8-0FA6-4EDD-A42B-AA976F73DC89}" type="slidenum">
              <a:rPr lang="en-US" smtClean="0"/>
              <a:pPr/>
              <a:t>18</a:t>
            </a:fld>
            <a:r>
              <a:rPr lang="en-US" smtClean="0"/>
              <a:t> </a:t>
            </a:r>
            <a:endParaRPr lang="en-US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gray">
          <a:xfrm>
            <a:off x="457200" y="267538"/>
            <a:ext cx="8245475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6" tIns="45713" rIns="91426" bIns="45713" anchor="b">
            <a:sp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Methods</a:t>
            </a:r>
            <a:endParaRPr lang="en-US" b="1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Rectangle 2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233936"/>
              </p:ext>
            </p:extLst>
          </p:nvPr>
        </p:nvGraphicFramePr>
        <p:xfrm>
          <a:off x="1136590" y="2023305"/>
          <a:ext cx="6870819" cy="29255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7880"/>
                <a:gridCol w="1146078"/>
                <a:gridCol w="848395"/>
                <a:gridCol w="893048"/>
                <a:gridCol w="1146078"/>
                <a:gridCol w="1369340"/>
              </a:tblGrid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Specimen #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Gender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Age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Height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Weight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BMI 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oks001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Male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71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1.83 m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77.1 kg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23.1 kg/m</a:t>
                      </a:r>
                      <a:r>
                        <a:rPr lang="en-US" sz="1600" baseline="300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oks002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Female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67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1.55 m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45.3 kg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18.9 kg/m</a:t>
                      </a:r>
                      <a:r>
                        <a:rPr lang="en-US" sz="1600" baseline="300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oks003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Female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25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1.73 m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68.0 kg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22.8 kg/m</a:t>
                      </a:r>
                      <a:r>
                        <a:rPr lang="en-US" sz="1600" baseline="300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oks004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Female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46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1.58 m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54.4 kg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21.9 kg/m</a:t>
                      </a:r>
                      <a:r>
                        <a:rPr lang="en-US" sz="1600" baseline="300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oks006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Female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71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1.52 m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49.4 kg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21.3 kg/m</a:t>
                      </a:r>
                      <a:r>
                        <a:rPr lang="en-US" sz="1600" baseline="30000" dirty="0">
                          <a:effectLst/>
                        </a:rPr>
                        <a:t>2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oks007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Male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71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1.7 m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65.8 kg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22.7 kg/m</a:t>
                      </a:r>
                      <a:r>
                        <a:rPr lang="en-US" sz="1600" baseline="30000" dirty="0">
                          <a:effectLst/>
                        </a:rPr>
                        <a:t>2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652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701675" y="1482595"/>
            <a:ext cx="4859674" cy="4946650"/>
          </a:xfrm>
        </p:spPr>
        <p:txBody>
          <a:bodyPr/>
          <a:lstStyle/>
          <a:p>
            <a:pPr lvl="0"/>
            <a:r>
              <a:rPr lang="en-US" dirty="0" smtClean="0"/>
              <a:t>7 of 10 Specimens Tested:</a:t>
            </a:r>
          </a:p>
          <a:p>
            <a:pPr lvl="0"/>
            <a:endParaRPr lang="en-US" dirty="0" smtClean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  </a:t>
            </a:r>
            <a:fld id="{C81C7A6F-5A33-40E0-8907-EB7C063B5138}" type="datetime4">
              <a:rPr lang="en-US" smtClean="0"/>
              <a:pPr/>
              <a:t>August 5, 2015</a:t>
            </a:fld>
            <a:r>
              <a:rPr lang="en-US" smtClean="0"/>
              <a:t>  l  </a:t>
            </a:r>
            <a:fld id="{349F5DB8-0FA6-4EDD-A42B-AA976F73DC89}" type="slidenum">
              <a:rPr lang="en-US" smtClean="0"/>
              <a:pPr/>
              <a:t>19</a:t>
            </a:fld>
            <a:r>
              <a:rPr lang="en-US" smtClean="0"/>
              <a:t> </a:t>
            </a:r>
            <a:endParaRPr lang="en-US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gray">
          <a:xfrm>
            <a:off x="457200" y="267538"/>
            <a:ext cx="8245475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6" tIns="45713" rIns="91426" bIns="45713" anchor="b">
            <a:sp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Methods</a:t>
            </a:r>
            <a:endParaRPr lang="en-US" b="1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Rectangle 2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484136"/>
              </p:ext>
            </p:extLst>
          </p:nvPr>
        </p:nvGraphicFramePr>
        <p:xfrm>
          <a:off x="1136590" y="2023305"/>
          <a:ext cx="6870819" cy="33434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7880"/>
                <a:gridCol w="1146078"/>
                <a:gridCol w="848395"/>
                <a:gridCol w="893048"/>
                <a:gridCol w="1146078"/>
                <a:gridCol w="1369340"/>
              </a:tblGrid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Specimen #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Gender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Age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Height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Weight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BMI 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oks001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Male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71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1.83 m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77.1 kg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23.1 kg/m</a:t>
                      </a:r>
                      <a:r>
                        <a:rPr lang="en-US" sz="1600" baseline="300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oks002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Female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67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1.55 m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45.3 kg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18.9 kg/m</a:t>
                      </a:r>
                      <a:r>
                        <a:rPr lang="en-US" sz="1600" baseline="300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oks003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Female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25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1.73 m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68.0 kg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22.8 kg/m</a:t>
                      </a:r>
                      <a:r>
                        <a:rPr lang="en-US" sz="1600" baseline="300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oks004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Female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46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1.58 m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54.4 kg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21.9 kg/m</a:t>
                      </a:r>
                      <a:r>
                        <a:rPr lang="en-US" sz="1600" baseline="300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oks006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Female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71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>
                          <a:effectLst/>
                        </a:rPr>
                        <a:t>1.52 m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49.4 kg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21.3 kg/m</a:t>
                      </a:r>
                      <a:r>
                        <a:rPr lang="en-US" sz="1600" baseline="30000" dirty="0">
                          <a:effectLst/>
                        </a:rPr>
                        <a:t>2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oks007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Male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71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1.7 m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65.8 kg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22.7 kg/m</a:t>
                      </a:r>
                      <a:r>
                        <a:rPr lang="en-US" sz="1600" baseline="30000" dirty="0">
                          <a:effectLst/>
                        </a:rPr>
                        <a:t>2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79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oks008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Male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40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1.78 </a:t>
                      </a:r>
                      <a:r>
                        <a:rPr lang="en-US" sz="1600" dirty="0">
                          <a:effectLst/>
                        </a:rPr>
                        <a:t>m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63.5 </a:t>
                      </a:r>
                      <a:r>
                        <a:rPr lang="en-US" sz="1600" dirty="0">
                          <a:effectLst/>
                        </a:rPr>
                        <a:t>kg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20.1 </a:t>
                      </a:r>
                      <a:r>
                        <a:rPr lang="en-US" sz="1600" dirty="0">
                          <a:effectLst/>
                        </a:rPr>
                        <a:t>kg/m</a:t>
                      </a:r>
                      <a:r>
                        <a:rPr lang="en-US" sz="1600" baseline="30000" dirty="0">
                          <a:effectLst/>
                        </a:rPr>
                        <a:t>2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479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 bwMode="auto">
          <a:xfrm>
            <a:off x="-1" y="1274775"/>
            <a:ext cx="9144001" cy="49152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  </a:t>
            </a:r>
            <a:fld id="{C81C7A6F-5A33-40E0-8907-EB7C063B5138}" type="datetime4">
              <a:rPr lang="en-US" smtClean="0"/>
              <a:pPr/>
              <a:t>August 5, 2015</a:t>
            </a:fld>
            <a:r>
              <a:rPr lang="en-US" smtClean="0"/>
              <a:t>  l  </a:t>
            </a:r>
            <a:fld id="{349F5DB8-0FA6-4EDD-A42B-AA976F73DC89}" type="slidenum">
              <a:rPr lang="en-US" smtClean="0"/>
              <a:pPr/>
              <a:t>20</a:t>
            </a:fld>
            <a:r>
              <a:rPr lang="en-US" smtClean="0"/>
              <a:t> </a:t>
            </a:r>
            <a:endParaRPr lang="en-US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gray">
          <a:xfrm>
            <a:off x="457200" y="267538"/>
            <a:ext cx="8245475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6" tIns="45713" rIns="91426" bIns="45713" anchor="b">
            <a:spAutoFit/>
          </a:bodyPr>
          <a:lstStyle/>
          <a:p>
            <a:pPr eaLnBrk="1" hangingPunct="1">
              <a:spcBef>
                <a:spcPct val="30000"/>
              </a:spcBef>
            </a:pPr>
            <a:r>
              <a:rPr lang="en-US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Tendon Gripping</a:t>
            </a:r>
            <a:endParaRPr lang="en-US" b="1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R:\BME\BioRobotics\Projects\2013CB-031 Open Knee\images\specimen prep\Tendon Clamp Gripping_x-sect_smal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750" y="1354667"/>
            <a:ext cx="2975018" cy="483538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195" name="Picture 3" descr="D:\Open Knee\Repository\app\PFJExp\doc\Images\IMAG099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75" b="12456"/>
          <a:stretch/>
        </p:blipFill>
        <p:spPr bwMode="auto">
          <a:xfrm>
            <a:off x="7300" y="1274773"/>
            <a:ext cx="5159683" cy="4915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87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evelandClinictemplate_white">
  <a:themeElements>
    <a:clrScheme name="">
      <a:dk1>
        <a:srgbClr val="000000"/>
      </a:dk1>
      <a:lt1>
        <a:srgbClr val="FFFFFF"/>
      </a:lt1>
      <a:dk2>
        <a:srgbClr val="0768A9"/>
      </a:dk2>
      <a:lt2>
        <a:srgbClr val="006A32"/>
      </a:lt2>
      <a:accent1>
        <a:srgbClr val="A8034F"/>
      </a:accent1>
      <a:accent2>
        <a:srgbClr val="611759"/>
      </a:accent2>
      <a:accent3>
        <a:srgbClr val="FFFFFF"/>
      </a:accent3>
      <a:accent4>
        <a:srgbClr val="000000"/>
      </a:accent4>
      <a:accent5>
        <a:srgbClr val="D1AAB2"/>
      </a:accent5>
      <a:accent6>
        <a:srgbClr val="571450"/>
      </a:accent6>
      <a:hlink>
        <a:srgbClr val="F27D00"/>
      </a:hlink>
      <a:folHlink>
        <a:srgbClr val="EBB700"/>
      </a:folHlink>
    </a:clrScheme>
    <a:fontScheme name="ClevelandClinictemplate_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levelandClinictemplate_white 1">
        <a:dk1>
          <a:srgbClr val="061844"/>
        </a:dk1>
        <a:lt1>
          <a:srgbClr val="FFFFFF"/>
        </a:lt1>
        <a:dk2>
          <a:srgbClr val="474747"/>
        </a:dk2>
        <a:lt2>
          <a:srgbClr val="80A7A5"/>
        </a:lt2>
        <a:accent1>
          <a:srgbClr val="0768A9"/>
        </a:accent1>
        <a:accent2>
          <a:srgbClr val="6EBB1F"/>
        </a:accent2>
        <a:accent3>
          <a:srgbClr val="B1B1B1"/>
        </a:accent3>
        <a:accent4>
          <a:srgbClr val="DADADA"/>
        </a:accent4>
        <a:accent5>
          <a:srgbClr val="AAB9D1"/>
        </a:accent5>
        <a:accent6>
          <a:srgbClr val="63A91B"/>
        </a:accent6>
        <a:hlink>
          <a:srgbClr val="EE014C"/>
        </a:hlink>
        <a:folHlink>
          <a:srgbClr val="FFD1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evelandClinictemplate_white 2">
        <a:dk1>
          <a:srgbClr val="000000"/>
        </a:dk1>
        <a:lt1>
          <a:srgbClr val="FFFFFF"/>
        </a:lt1>
        <a:dk2>
          <a:srgbClr val="B7D30B"/>
        </a:dk2>
        <a:lt2>
          <a:srgbClr val="084887"/>
        </a:lt2>
        <a:accent1>
          <a:srgbClr val="646464"/>
        </a:accent1>
        <a:accent2>
          <a:srgbClr val="2B85BB"/>
        </a:accent2>
        <a:accent3>
          <a:srgbClr val="FFFFFF"/>
        </a:accent3>
        <a:accent4>
          <a:srgbClr val="000000"/>
        </a:accent4>
        <a:accent5>
          <a:srgbClr val="B8B8B8"/>
        </a:accent5>
        <a:accent6>
          <a:srgbClr val="2678A9"/>
        </a:accent6>
        <a:hlink>
          <a:srgbClr val="FFD600"/>
        </a:hlink>
        <a:folHlink>
          <a:srgbClr val="A7AC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evelandClinictemplate_white 3">
        <a:dk1>
          <a:srgbClr val="000000"/>
        </a:dk1>
        <a:lt1>
          <a:srgbClr val="000000"/>
        </a:lt1>
        <a:dk2>
          <a:srgbClr val="FFFFFF"/>
        </a:dk2>
        <a:lt2>
          <a:srgbClr val="9B9C70"/>
        </a:lt2>
        <a:accent1>
          <a:srgbClr val="FFA616"/>
        </a:accent1>
        <a:accent2>
          <a:srgbClr val="666666"/>
        </a:accent2>
        <a:accent3>
          <a:srgbClr val="AAAAAA"/>
        </a:accent3>
        <a:accent4>
          <a:srgbClr val="000000"/>
        </a:accent4>
        <a:accent5>
          <a:srgbClr val="FFD0AB"/>
        </a:accent5>
        <a:accent6>
          <a:srgbClr val="5C5C5C"/>
        </a:accent6>
        <a:hlink>
          <a:srgbClr val="BD3826"/>
        </a:hlink>
        <a:folHlink>
          <a:srgbClr val="45637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474747"/>
      </a:dk1>
      <a:lt1>
        <a:srgbClr val="FFFFFF"/>
      </a:lt1>
      <a:dk2>
        <a:srgbClr val="80A7A5"/>
      </a:dk2>
      <a:lt2>
        <a:srgbClr val="061844"/>
      </a:lt2>
      <a:accent1>
        <a:srgbClr val="0768A9"/>
      </a:accent1>
      <a:accent2>
        <a:srgbClr val="6EBB1F"/>
      </a:accent2>
      <a:accent3>
        <a:srgbClr val="FFFFFF"/>
      </a:accent3>
      <a:accent4>
        <a:srgbClr val="3B3B3B"/>
      </a:accent4>
      <a:accent5>
        <a:srgbClr val="AAB9D1"/>
      </a:accent5>
      <a:accent6>
        <a:srgbClr val="63A91B"/>
      </a:accent6>
      <a:hlink>
        <a:srgbClr val="EE014C"/>
      </a:hlink>
      <a:folHlink>
        <a:srgbClr val="FFD1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474747"/>
      </a:dk1>
      <a:lt1>
        <a:srgbClr val="FFFFFF"/>
      </a:lt1>
      <a:dk2>
        <a:srgbClr val="80A7A5"/>
      </a:dk2>
      <a:lt2>
        <a:srgbClr val="061844"/>
      </a:lt2>
      <a:accent1>
        <a:srgbClr val="0768A9"/>
      </a:accent1>
      <a:accent2>
        <a:srgbClr val="6EBB1F"/>
      </a:accent2>
      <a:accent3>
        <a:srgbClr val="FFFFFF"/>
      </a:accent3>
      <a:accent4>
        <a:srgbClr val="3B3B3B"/>
      </a:accent4>
      <a:accent5>
        <a:srgbClr val="AAB9D1"/>
      </a:accent5>
      <a:accent6>
        <a:srgbClr val="63A91B"/>
      </a:accent6>
      <a:hlink>
        <a:srgbClr val="EE014C"/>
      </a:hlink>
      <a:folHlink>
        <a:srgbClr val="FFD1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HD:Users:marienl:Desktop:ƒ Lisa work:CC_PowerPoint:ClevelandClinictemplate_white.pot</Template>
  <TotalTime>7414</TotalTime>
  <Words>838</Words>
  <Application>Microsoft Office PowerPoint</Application>
  <PresentationFormat>On-screen Show (4:3)</PresentationFormat>
  <Paragraphs>282</Paragraphs>
  <Slides>20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ClevelandClinictemplate_white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Cleveland Clinic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Cleveland Clinic</dc:title>
  <dc:subject>PowerPoint Presentation</dc:subject>
  <dc:creator>Cleveland Clinic</dc:creator>
  <cp:lastModifiedBy>Colbrunn, Robb</cp:lastModifiedBy>
  <cp:revision>533</cp:revision>
  <cp:lastPrinted>2005-09-09T20:10:53Z</cp:lastPrinted>
  <dcterms:created xsi:type="dcterms:W3CDTF">2006-01-04T20:00:05Z</dcterms:created>
  <dcterms:modified xsi:type="dcterms:W3CDTF">2015-08-06T02:12:50Z</dcterms:modified>
  <cp:category>Black Background</cp:category>
</cp:coreProperties>
</file>